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33" autoAdjust="0"/>
  </p:normalViewPr>
  <p:slideViewPr>
    <p:cSldViewPr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EB2DE-D3A6-4487-B8C1-D2BAE810C36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48D37FA-BE9C-4C80-A60A-320AED53CC1D}">
      <dgm:prSet phldrT="[テキスト]"/>
      <dgm:spPr/>
      <dgm:t>
        <a:bodyPr/>
        <a:lstStyle/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アンケート</a:t>
          </a:r>
          <a:endParaRPr kumimoji="1" lang="en-US" altLang="ja-JP" b="1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現場の怒り</a:t>
          </a:r>
          <a:endParaRPr kumimoji="1" lang="ja-JP" altLang="en-US" b="1" dirty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gm:t>
    </dgm:pt>
    <dgm:pt modelId="{93A27D7F-CD4B-4924-AF6D-63491051B3EC}" type="parTrans" cxnId="{2234DC6F-2FAA-4228-AB5E-E5E22B5C4CD7}">
      <dgm:prSet/>
      <dgm:spPr/>
      <dgm:t>
        <a:bodyPr/>
        <a:lstStyle/>
        <a:p>
          <a:endParaRPr kumimoji="1" lang="ja-JP" altLang="en-US"/>
        </a:p>
      </dgm:t>
    </dgm:pt>
    <dgm:pt modelId="{5EF8A4D3-24B1-4962-B2D1-1AB6D9797A40}" type="sibTrans" cxnId="{2234DC6F-2FAA-4228-AB5E-E5E22B5C4CD7}">
      <dgm:prSet/>
      <dgm:spPr/>
      <dgm:t>
        <a:bodyPr/>
        <a:lstStyle/>
        <a:p>
          <a:endParaRPr kumimoji="1" lang="ja-JP" altLang="en-US"/>
        </a:p>
      </dgm:t>
    </dgm:pt>
    <dgm:pt modelId="{8BE99381-C9D5-4D42-89A9-E6D854B5C590}">
      <dgm:prSet phldrT="[テキスト]"/>
      <dgm:spPr/>
      <dgm:t>
        <a:bodyPr/>
        <a:lstStyle/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記者会見</a:t>
          </a:r>
          <a:endParaRPr kumimoji="1" lang="en-US" altLang="ja-JP" b="1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各社報道</a:t>
          </a:r>
          <a:endParaRPr kumimoji="1" lang="en-US" altLang="ja-JP" b="1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gm:t>
    </dgm:pt>
    <dgm:pt modelId="{4B8D5E6A-9163-4D53-81CA-1F4A5C7933B8}" type="parTrans" cxnId="{6F08E53D-775B-40AA-8D19-B463FFAA1D7A}">
      <dgm:prSet/>
      <dgm:spPr/>
      <dgm:t>
        <a:bodyPr/>
        <a:lstStyle/>
        <a:p>
          <a:endParaRPr kumimoji="1" lang="ja-JP" altLang="en-US"/>
        </a:p>
      </dgm:t>
    </dgm:pt>
    <dgm:pt modelId="{6AB9D944-0B8D-460B-889C-64C97A297901}" type="sibTrans" cxnId="{6F08E53D-775B-40AA-8D19-B463FFAA1D7A}">
      <dgm:prSet/>
      <dgm:spPr/>
      <dgm:t>
        <a:bodyPr/>
        <a:lstStyle/>
        <a:p>
          <a:endParaRPr kumimoji="1" lang="ja-JP" altLang="en-US"/>
        </a:p>
      </dgm:t>
    </dgm:pt>
    <dgm:pt modelId="{DE74D290-2408-43BC-95F0-1A27D152FC48}">
      <dgm:prSet phldrT="[テキスト]"/>
      <dgm:spPr/>
      <dgm:t>
        <a:bodyPr/>
        <a:lstStyle/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請願・陳情　</a:t>
          </a:r>
          <a:endParaRPr kumimoji="1" lang="en-US" altLang="ja-JP" b="1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r>
            <a:rPr kumimoji="1" lang="ja-JP" altLang="en-US" b="1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意見書可決</a:t>
          </a:r>
          <a:endParaRPr kumimoji="1" lang="en-US" altLang="ja-JP" b="1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gm:t>
    </dgm:pt>
    <dgm:pt modelId="{562EBD3E-D893-4D47-976B-1721982BE3EE}" type="parTrans" cxnId="{4ACE4AB3-2886-4F15-B1DE-112E9376A13E}">
      <dgm:prSet/>
      <dgm:spPr/>
      <dgm:t>
        <a:bodyPr/>
        <a:lstStyle/>
        <a:p>
          <a:endParaRPr kumimoji="1" lang="ja-JP" altLang="en-US"/>
        </a:p>
      </dgm:t>
    </dgm:pt>
    <dgm:pt modelId="{5BDB6732-EAFD-4BB3-9D45-E67B82573CC9}" type="sibTrans" cxnId="{4ACE4AB3-2886-4F15-B1DE-112E9376A13E}">
      <dgm:prSet/>
      <dgm:spPr/>
      <dgm:t>
        <a:bodyPr/>
        <a:lstStyle/>
        <a:p>
          <a:endParaRPr kumimoji="1" lang="ja-JP" altLang="en-US"/>
        </a:p>
      </dgm:t>
    </dgm:pt>
    <dgm:pt modelId="{8A28071C-B9B7-4C1E-A84E-BB9DBDB303C8}" type="pres">
      <dgm:prSet presAssocID="{AE9EB2DE-D3A6-4487-B8C1-D2BAE810C365}" presName="arrowDiagram" presStyleCnt="0">
        <dgm:presLayoutVars>
          <dgm:chMax val="5"/>
          <dgm:dir/>
          <dgm:resizeHandles val="exact"/>
        </dgm:presLayoutVars>
      </dgm:prSet>
      <dgm:spPr/>
    </dgm:pt>
    <dgm:pt modelId="{92B4525E-0BDA-418F-8142-5335A85645E8}" type="pres">
      <dgm:prSet presAssocID="{AE9EB2DE-D3A6-4487-B8C1-D2BAE810C365}" presName="arrow" presStyleLbl="bgShp" presStyleIdx="0" presStyleCnt="1" custLinFactNeighborX="-6679" custLinFactNeighborY="-959"/>
      <dgm:spPr/>
    </dgm:pt>
    <dgm:pt modelId="{0956BE3A-952B-4681-B5E6-B08373ED4100}" type="pres">
      <dgm:prSet presAssocID="{AE9EB2DE-D3A6-4487-B8C1-D2BAE810C365}" presName="arrowDiagram3" presStyleCnt="0"/>
      <dgm:spPr/>
    </dgm:pt>
    <dgm:pt modelId="{57AD98BB-E470-49D8-88E2-967DFDD3A91C}" type="pres">
      <dgm:prSet presAssocID="{748D37FA-BE9C-4C80-A60A-320AED53CC1D}" presName="bullet3a" presStyleLbl="node1" presStyleIdx="0" presStyleCnt="3"/>
      <dgm:spPr/>
    </dgm:pt>
    <dgm:pt modelId="{D3FDB711-0486-4295-B9BB-3310136A1ED0}" type="pres">
      <dgm:prSet presAssocID="{748D37FA-BE9C-4C80-A60A-320AED53CC1D}" presName="textBox3a" presStyleLbl="revTx" presStyleIdx="0" presStyleCnt="3" custScaleX="120857" custScaleY="9978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21B033-38A0-4851-B3E7-2E2922BCFB6F}" type="pres">
      <dgm:prSet presAssocID="{8BE99381-C9D5-4D42-89A9-E6D854B5C590}" presName="bullet3b" presStyleLbl="node1" presStyleIdx="1" presStyleCnt="3"/>
      <dgm:spPr/>
    </dgm:pt>
    <dgm:pt modelId="{CCBCCA49-3EDC-48EB-BEDF-36CBE62427E0}" type="pres">
      <dgm:prSet presAssocID="{8BE99381-C9D5-4D42-89A9-E6D854B5C59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56BA1CD-D3AD-4DE8-A9B0-E7DCF0F4F37A}" type="pres">
      <dgm:prSet presAssocID="{DE74D290-2408-43BC-95F0-1A27D152FC48}" presName="bullet3c" presStyleLbl="node1" presStyleIdx="2" presStyleCnt="3"/>
      <dgm:spPr/>
    </dgm:pt>
    <dgm:pt modelId="{5FC911CC-9AB1-400B-80B0-9BA3F246532C}" type="pres">
      <dgm:prSet presAssocID="{DE74D290-2408-43BC-95F0-1A27D152FC48}" presName="textBox3c" presStyleLbl="revTx" presStyleIdx="2" presStyleCnt="3" custScaleX="131758" custLinFactNeighborX="7554" custLinFactNeighborY="466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ACE4AB3-2886-4F15-B1DE-112E9376A13E}" srcId="{AE9EB2DE-D3A6-4487-B8C1-D2BAE810C365}" destId="{DE74D290-2408-43BC-95F0-1A27D152FC48}" srcOrd="2" destOrd="0" parTransId="{562EBD3E-D893-4D47-976B-1721982BE3EE}" sibTransId="{5BDB6732-EAFD-4BB3-9D45-E67B82573CC9}"/>
    <dgm:cxn modelId="{6F08E53D-775B-40AA-8D19-B463FFAA1D7A}" srcId="{AE9EB2DE-D3A6-4487-B8C1-D2BAE810C365}" destId="{8BE99381-C9D5-4D42-89A9-E6D854B5C590}" srcOrd="1" destOrd="0" parTransId="{4B8D5E6A-9163-4D53-81CA-1F4A5C7933B8}" sibTransId="{6AB9D944-0B8D-460B-889C-64C97A297901}"/>
    <dgm:cxn modelId="{2234DC6F-2FAA-4228-AB5E-E5E22B5C4CD7}" srcId="{AE9EB2DE-D3A6-4487-B8C1-D2BAE810C365}" destId="{748D37FA-BE9C-4C80-A60A-320AED53CC1D}" srcOrd="0" destOrd="0" parTransId="{93A27D7F-CD4B-4924-AF6D-63491051B3EC}" sibTransId="{5EF8A4D3-24B1-4962-B2D1-1AB6D9797A40}"/>
    <dgm:cxn modelId="{173960E3-86EA-41FA-8DF0-6F8B9410D3B3}" type="presOf" srcId="{AE9EB2DE-D3A6-4487-B8C1-D2BAE810C365}" destId="{8A28071C-B9B7-4C1E-A84E-BB9DBDB303C8}" srcOrd="0" destOrd="0" presId="urn:microsoft.com/office/officeart/2005/8/layout/arrow2"/>
    <dgm:cxn modelId="{8E9806A5-B595-4089-B2F2-FFC2CD47B138}" type="presOf" srcId="{DE74D290-2408-43BC-95F0-1A27D152FC48}" destId="{5FC911CC-9AB1-400B-80B0-9BA3F246532C}" srcOrd="0" destOrd="0" presId="urn:microsoft.com/office/officeart/2005/8/layout/arrow2"/>
    <dgm:cxn modelId="{D61067AF-3268-4BE3-93F6-A0A810504792}" type="presOf" srcId="{748D37FA-BE9C-4C80-A60A-320AED53CC1D}" destId="{D3FDB711-0486-4295-B9BB-3310136A1ED0}" srcOrd="0" destOrd="0" presId="urn:microsoft.com/office/officeart/2005/8/layout/arrow2"/>
    <dgm:cxn modelId="{C4346FEB-F4AC-4066-9F60-F625203298B1}" type="presOf" srcId="{8BE99381-C9D5-4D42-89A9-E6D854B5C590}" destId="{CCBCCA49-3EDC-48EB-BEDF-36CBE62427E0}" srcOrd="0" destOrd="0" presId="urn:microsoft.com/office/officeart/2005/8/layout/arrow2"/>
    <dgm:cxn modelId="{1248EC2A-E835-4BC7-B914-6CC6AB59E399}" type="presParOf" srcId="{8A28071C-B9B7-4C1E-A84E-BB9DBDB303C8}" destId="{92B4525E-0BDA-418F-8142-5335A85645E8}" srcOrd="0" destOrd="0" presId="urn:microsoft.com/office/officeart/2005/8/layout/arrow2"/>
    <dgm:cxn modelId="{E550DC7E-7CA3-4EC9-A59A-7D647C223D61}" type="presParOf" srcId="{8A28071C-B9B7-4C1E-A84E-BB9DBDB303C8}" destId="{0956BE3A-952B-4681-B5E6-B08373ED4100}" srcOrd="1" destOrd="0" presId="urn:microsoft.com/office/officeart/2005/8/layout/arrow2"/>
    <dgm:cxn modelId="{29AEBD71-B407-4FBD-8EC1-88A580182E73}" type="presParOf" srcId="{0956BE3A-952B-4681-B5E6-B08373ED4100}" destId="{57AD98BB-E470-49D8-88E2-967DFDD3A91C}" srcOrd="0" destOrd="0" presId="urn:microsoft.com/office/officeart/2005/8/layout/arrow2"/>
    <dgm:cxn modelId="{EBB0978F-ED7E-4F5E-9F7F-049ADAB77497}" type="presParOf" srcId="{0956BE3A-952B-4681-B5E6-B08373ED4100}" destId="{D3FDB711-0486-4295-B9BB-3310136A1ED0}" srcOrd="1" destOrd="0" presId="urn:microsoft.com/office/officeart/2005/8/layout/arrow2"/>
    <dgm:cxn modelId="{E9931180-4A69-4A6E-974B-497975AC1E10}" type="presParOf" srcId="{0956BE3A-952B-4681-B5E6-B08373ED4100}" destId="{1721B033-38A0-4851-B3E7-2E2922BCFB6F}" srcOrd="2" destOrd="0" presId="urn:microsoft.com/office/officeart/2005/8/layout/arrow2"/>
    <dgm:cxn modelId="{1A1A3C62-CC3E-4EE1-8F6B-2C6AA5C307C3}" type="presParOf" srcId="{0956BE3A-952B-4681-B5E6-B08373ED4100}" destId="{CCBCCA49-3EDC-48EB-BEDF-36CBE62427E0}" srcOrd="3" destOrd="0" presId="urn:microsoft.com/office/officeart/2005/8/layout/arrow2"/>
    <dgm:cxn modelId="{8F079806-AEB7-4689-831F-9C221D849FB3}" type="presParOf" srcId="{0956BE3A-952B-4681-B5E6-B08373ED4100}" destId="{F56BA1CD-D3AD-4DE8-A9B0-E7DCF0F4F37A}" srcOrd="4" destOrd="0" presId="urn:microsoft.com/office/officeart/2005/8/layout/arrow2"/>
    <dgm:cxn modelId="{2C621B70-4A94-43FA-A32C-D5B077E384BF}" type="presParOf" srcId="{0956BE3A-952B-4681-B5E6-B08373ED4100}" destId="{5FC911CC-9AB1-400B-80B0-9BA3F24653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4525E-0BDA-418F-8142-5335A85645E8}">
      <dsp:nvSpPr>
        <dsp:cNvPr id="0" name=""/>
        <dsp:cNvSpPr/>
      </dsp:nvSpPr>
      <dsp:spPr>
        <a:xfrm>
          <a:off x="0" y="383461"/>
          <a:ext cx="8856984" cy="55356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D98BB-E470-49D8-88E2-967DFDD3A91C}">
      <dsp:nvSpPr>
        <dsp:cNvPr id="0" name=""/>
        <dsp:cNvSpPr/>
      </dsp:nvSpPr>
      <dsp:spPr>
        <a:xfrm>
          <a:off x="1124836" y="4257229"/>
          <a:ext cx="230281" cy="23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DB711-0486-4295-B9BB-3310136A1ED0}">
      <dsp:nvSpPr>
        <dsp:cNvPr id="0" name=""/>
        <dsp:cNvSpPr/>
      </dsp:nvSpPr>
      <dsp:spPr>
        <a:xfrm>
          <a:off x="1024767" y="4374130"/>
          <a:ext cx="2494098" cy="1596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21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アンケート</a:t>
          </a:r>
          <a:endParaRPr kumimoji="1" lang="en-US" altLang="ja-JP" sz="3700" b="1" kern="1200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現場の怒り</a:t>
          </a:r>
          <a:endParaRPr kumimoji="1" lang="ja-JP" altLang="en-US" sz="3700" b="1" kern="1200" dirty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sp:txBody>
      <dsp:txXfrm>
        <a:off x="1024767" y="4374130"/>
        <a:ext cx="2494098" cy="1596273"/>
      </dsp:txXfrm>
    </dsp:sp>
    <dsp:sp modelId="{1721B033-38A0-4851-B3E7-2E2922BCFB6F}">
      <dsp:nvSpPr>
        <dsp:cNvPr id="0" name=""/>
        <dsp:cNvSpPr/>
      </dsp:nvSpPr>
      <dsp:spPr>
        <a:xfrm>
          <a:off x="3157514" y="2752649"/>
          <a:ext cx="416278" cy="416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CCA49-3EDC-48EB-BEDF-36CBE62427E0}">
      <dsp:nvSpPr>
        <dsp:cNvPr id="0" name=""/>
        <dsp:cNvSpPr/>
      </dsp:nvSpPr>
      <dsp:spPr>
        <a:xfrm>
          <a:off x="3365653" y="2960788"/>
          <a:ext cx="2125676" cy="301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77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記者会見</a:t>
          </a:r>
          <a:endParaRPr kumimoji="1" lang="en-US" altLang="ja-JP" sz="3700" b="1" kern="1200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各社報道</a:t>
          </a:r>
          <a:endParaRPr kumimoji="1" lang="en-US" altLang="ja-JP" sz="3700" b="1" kern="1200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sp:txBody>
      <dsp:txXfrm>
        <a:off x="3365653" y="2960788"/>
        <a:ext cx="2125676" cy="3011374"/>
      </dsp:txXfrm>
    </dsp:sp>
    <dsp:sp modelId="{F56BA1CD-D3AD-4DE8-A9B0-E7DCF0F4F37A}">
      <dsp:nvSpPr>
        <dsp:cNvPr id="0" name=""/>
        <dsp:cNvSpPr/>
      </dsp:nvSpPr>
      <dsp:spPr>
        <a:xfrm>
          <a:off x="5602042" y="1837059"/>
          <a:ext cx="575703" cy="57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911CC-9AB1-400B-80B0-9BA3F246532C}">
      <dsp:nvSpPr>
        <dsp:cNvPr id="0" name=""/>
        <dsp:cNvSpPr/>
      </dsp:nvSpPr>
      <dsp:spPr>
        <a:xfrm>
          <a:off x="5712931" y="2304269"/>
          <a:ext cx="2800748" cy="384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054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請願・陳情　</a:t>
          </a:r>
          <a:endParaRPr kumimoji="1" lang="en-US" altLang="ja-JP" sz="3700" b="1" kern="1200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b="1" kern="1200" dirty="0" smtClean="0">
              <a:latin typeface="BIZ UDゴシック" panose="020B0400000000000000" pitchFamily="49" charset="-128"/>
              <a:ea typeface="BIZ UDゴシック" panose="020B0400000000000000" pitchFamily="49" charset="-128"/>
            </a:rPr>
            <a:t>意見書可決</a:t>
          </a:r>
          <a:endParaRPr kumimoji="1" lang="en-US" altLang="ja-JP" sz="3700" b="1" kern="1200" dirty="0" smtClean="0">
            <a:latin typeface="BIZ UDゴシック" panose="020B0400000000000000" pitchFamily="49" charset="-128"/>
            <a:ea typeface="BIZ UDゴシック" panose="020B0400000000000000" pitchFamily="49" charset="-128"/>
          </a:endParaRPr>
        </a:p>
      </dsp:txBody>
      <dsp:txXfrm>
        <a:off x="5712931" y="2304269"/>
        <a:ext cx="2800748" cy="384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E893-F532-4293-950A-6D80F21EBCB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BB57-931E-48F4-A6B1-0202539D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99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BB57-931E-48F4-A6B1-0202539D45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7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BB57-931E-48F4-A6B1-0202539D45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長野県の地図のイラスト（都道府県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48256"/>
            <a:ext cx="2339752" cy="26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訪問介護・基本報酬引き下げ撤回を求める取り組み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長野県社保協</a:t>
            </a:r>
            <a:endParaRPr kumimoji="1" lang="en-US" altLang="ja-JP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事務</a:t>
            </a:r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局長　藤本　ようこ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334191" cy="5476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5100"/>
          <a:stretch/>
        </p:blipFill>
        <p:spPr bwMode="auto">
          <a:xfrm>
            <a:off x="4049486" y="269776"/>
            <a:ext cx="4929768" cy="62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2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293914"/>
              </p:ext>
            </p:extLst>
          </p:nvPr>
        </p:nvGraphicFramePr>
        <p:xfrm>
          <a:off x="107504" y="260648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796136" y="4749147"/>
            <a:ext cx="295232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衆院厚労委</a:t>
            </a:r>
            <a:endParaRPr kumimoji="1" lang="en-US" altLang="ja-JP" sz="3600" b="1" dirty="0" smtClean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全会一致決議</a:t>
            </a:r>
            <a:endParaRPr kumimoji="1" lang="en-US" altLang="ja-JP" sz="3600" b="1" dirty="0" smtClean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6804248" y="3933056"/>
            <a:ext cx="540060" cy="83561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62068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４月　　５月　　６月</a:t>
            </a:r>
            <a:endParaRPr kumimoji="1" lang="ja-JP" altLang="en-US" sz="4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31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1"/>
            <a:ext cx="4433874" cy="6395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404664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４月～５月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長野県内すべての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訪問介護事業所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４８２</a:t>
            </a:r>
            <a:endParaRPr kumimoji="1"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アンケート郵送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3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回答２１３</a:t>
            </a:r>
            <a:r>
              <a:rPr lang="ja-JP" altLang="en-US" sz="28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（４４％）</a:t>
            </a:r>
            <a:endParaRPr lang="en-US" altLang="ja-JP" sz="2800" b="1" dirty="0" smtClean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ファックス　</a:t>
            </a:r>
            <a:r>
              <a:rPr kumimoji="1"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or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グーグルフォーム</a:t>
            </a:r>
            <a:endParaRPr kumimoji="1" lang="en-US" altLang="ja-JP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56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2290266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５月</a:t>
            </a:r>
            <a:r>
              <a:rPr kumimoji="1" lang="en-US" altLang="ja-JP" sz="4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31</a:t>
            </a:r>
            <a:r>
              <a:rPr kumimoji="1" lang="ja-JP" altLang="en-US" sz="4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　</a:t>
            </a:r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県介護支援課と懇談</a:t>
            </a:r>
            <a:r>
              <a:rPr kumimoji="1"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br>
              <a:rPr kumimoji="1"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4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アンケ</a:t>
            </a:r>
            <a:r>
              <a:rPr kumimoji="1" lang="ja-JP" altLang="en-US" sz="4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ート公表　記者会見</a:t>
            </a:r>
            <a:endParaRPr kumimoji="1" lang="ja-JP" altLang="en-US" sz="4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50" name="図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457" b="27539"/>
          <a:stretch>
            <a:fillRect/>
          </a:stretch>
        </p:blipFill>
        <p:spPr bwMode="auto">
          <a:xfrm>
            <a:off x="395536" y="2564904"/>
            <a:ext cx="82883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1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ja-JP" altLang="ja-JP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報酬改定で経営状況がどう変わると思いますか</a:t>
            </a:r>
            <a:endParaRPr kumimoji="1" lang="ja-JP" altLang="en-US" sz="4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935027" cy="39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189213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悪化する６０％　事業継続が難しくなる１５％</a:t>
            </a:r>
            <a:endParaRPr kumimoji="1" lang="ja-JP" altLang="en-US" sz="2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89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新加算について　最上位の加算要件を満たすことができそうですか</a:t>
            </a:r>
            <a:endParaRPr kumimoji="1" lang="ja-JP" altLang="en-US" sz="4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75856" y="19178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難しい４５％</a:t>
            </a:r>
            <a:endParaRPr kumimoji="1" lang="ja-JP" altLang="en-US" sz="2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76" y="2441102"/>
            <a:ext cx="6036039" cy="42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0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2068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人材不足が最大の課題であるが、募集を　かけても現在の時給では応募者はいない。　事業</a:t>
            </a:r>
            <a:r>
              <a:rPr kumimoji="1" lang="ja-JP" altLang="en-US" b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</a:t>
            </a:r>
            <a:r>
              <a:rPr kumimoji="1" lang="ja-JP" altLang="en-US" b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の撤退も</a:t>
            </a:r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考えている。</a:t>
            </a:r>
            <a:endParaRPr kumimoji="1" lang="en-US" altLang="ja-JP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車を使わないと行けない所ばかりの地方　では納得できません。　　　　　　　　　　</a:t>
            </a:r>
            <a: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分のサービスに片道</a:t>
            </a:r>
            <a: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分かかることも</a:t>
            </a:r>
            <a: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  <a:p>
            <a:endParaRPr lang="en-US" altLang="ja-JP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基本報酬の大幅な引き下げで、　　　　　処遇改善加算がアップされていても、現状今までより減収になっている。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25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4" r="38402"/>
          <a:stretch/>
        </p:blipFill>
        <p:spPr bwMode="auto">
          <a:xfrm>
            <a:off x="344924" y="3271029"/>
            <a:ext cx="3214583" cy="20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5453" cy="630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431"/>
            <a:ext cx="3096344" cy="200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27984" y="2518141"/>
            <a:ext cx="1224136" cy="397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7" y="2636912"/>
            <a:ext cx="1772965" cy="402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67544" y="1870286"/>
            <a:ext cx="19442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6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６月議会　意見書可決</a:t>
            </a:r>
            <a: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b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54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３８市町村・１広域連合</a:t>
            </a:r>
            <a: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br>
              <a:rPr lang="en-US" altLang="ja-JP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４９議会で審議　長野県は７７市町村</a:t>
            </a:r>
            <a:endParaRPr kumimoji="1" lang="ja-JP" altLang="en-US" sz="3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小諸市　佐久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穂町　川上村　南相木村　北相木村　軽井沢町　御代田町　下諏訪町　富士見町　原村　伊那市　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駒ケ根市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箕輪町　飯島町　南箕輪村　　　中川村　宮田村　喬木村　上松町　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南木曽町　　木祖村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大桑村　松本市　安曇野市　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麻績村　　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生坂村　山形村　朝日村　筑北村　長野市　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須坂市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飯綱町　小川村　中野市　山ノ内町　　　木島平村　野沢温泉村　栄村　木曽広域連合</a:t>
            </a:r>
            <a:endParaRPr kumimoji="1" lang="ja-JP" altLang="en-US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75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336704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長野市議会　</a:t>
            </a:r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長野地区社保協が請願　　　　　　　　　訪問介護サービス提供責任者が陳述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ja-JP" altLang="en-US" sz="3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松本市</a:t>
            </a:r>
            <a:r>
              <a:rPr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議会　</a:t>
            </a:r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松本地区社保協が請願　　　すべての会派に紹介議員を要請　　　　　→複数</a:t>
            </a:r>
            <a:r>
              <a:rPr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会派が紹介議員</a:t>
            </a:r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</a:t>
            </a:r>
            <a:endParaRPr lang="en-US" altLang="ja-JP" sz="3600" b="1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ja-JP" altLang="en-US" sz="3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6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上伊那地域８市町村議会への陳情　　　　　　　　上伊那医療生協が　地方議員むけの　　　説明会実施　→議会で賛成討論</a:t>
            </a:r>
            <a:endParaRPr lang="ja-JP" altLang="en-US" sz="3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938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</Words>
  <Application>Microsoft Office PowerPoint</Application>
  <PresentationFormat>画面に合わせる (4:3)</PresentationFormat>
  <Paragraphs>41</Paragraphs>
  <Slides>11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訪問介護・基本報酬引き下げ撤回を求める取り組み</vt:lpstr>
      <vt:lpstr>PowerPoint プレゼンテーション</vt:lpstr>
      <vt:lpstr>５月31日　県介護支援課と懇談 アンケート公表　記者会見</vt:lpstr>
      <vt:lpstr>報酬改定で経営状況がどう変わると思いますか</vt:lpstr>
      <vt:lpstr>新加算について　最上位の加算要件を満たすことができそうですか</vt:lpstr>
      <vt:lpstr>PowerPoint プレゼンテーション</vt:lpstr>
      <vt:lpstr>PowerPoint プレゼンテーション</vt:lpstr>
      <vt:lpstr>６月議会　意見書可決 ３８市町村・１広域連合 　※４９議会で審議　長野県は７７市町村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15</cp:revision>
  <dcterms:created xsi:type="dcterms:W3CDTF">2024-07-11T01:40:19Z</dcterms:created>
  <dcterms:modified xsi:type="dcterms:W3CDTF">2024-07-31T00:11:12Z</dcterms:modified>
</cp:coreProperties>
</file>