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5" r:id="rId5"/>
    <p:sldId id="266" r:id="rId6"/>
    <p:sldId id="267" r:id="rId7"/>
    <p:sldId id="273" r:id="rId8"/>
    <p:sldId id="270" r:id="rId9"/>
    <p:sldId id="269" r:id="rId10"/>
    <p:sldId id="275" r:id="rId11"/>
    <p:sldId id="4801" r:id="rId12"/>
    <p:sldId id="274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久保田 直生" initials="久保田" lastIdx="1" clrIdx="0">
    <p:extLst>
      <p:ext uri="{19B8F6BF-5375-455C-9EA6-DF929625EA0E}">
        <p15:presenceInfo xmlns:p15="http://schemas.microsoft.com/office/powerpoint/2012/main" userId="S-1-5-21-2149678412-3824157764-3655592887-2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36DECA-EED6-4E22-A110-E64E4DAF8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6B3F183-EA1B-4B8B-96AF-40D175836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A3FFD0-593D-4832-BD04-4706299DF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23CD3F-CF7C-4AB9-8EE1-43EB7194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A2EDB5-2467-432E-8C9F-A0CC4963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91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2E820-A81C-41CD-93EB-6AB4F5E2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12AAC9-AE25-4CA6-AA43-DB77C8C9E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7633C1-A9AD-4679-A97E-19E5341DB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4FB239-207B-4D72-816E-1A80823C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F44505-646B-4ABF-9DD6-84A5295F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6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06125D0-8A4B-4F9C-BD50-BB0190149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D9AB8A-C5A9-487D-835F-4AC186317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F5EA14-61A8-439E-BD55-EC1242C8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2F0B6D-12D9-418C-8C59-05E10740E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CB8C64-8E7F-4C04-AF0A-F8ED5C776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6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42C66-A71C-497B-8A4B-330896F6B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435C8F-4607-4604-91E2-8868D2DEF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016D-69D7-4C3C-B372-508578CE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1AEC88-F58B-4D81-BA9D-98C77695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8DECFD-6DC5-476F-8B4C-BCC58CE0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06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B3615F-5828-4DCC-954D-AC002B21E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A9027A-C097-48F3-8AC1-587AD1BE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EBAD61-12B4-4CAA-942F-46F6CF05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72E8E-5E5C-4C3B-ACF3-1009CC31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27352C-1A90-4599-A962-FFABAB0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8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AEB01-D0A6-4146-A2D0-9C373375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DDE71B-CF3B-4F56-B8AB-55697340B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C4011BE-DDA7-48F2-B5EA-559AF1125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32CE9A-2010-4935-9D9F-A6DCDAA5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16B75C-8E22-4742-B981-FC4C1514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25DE4C-D7F6-4D63-A7A0-96DB4428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79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7D6AB4-04AD-4FAD-971D-81B6FC05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AA03FC-60DF-424C-B5EF-5C75FCD84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5C8195-B23F-4200-949F-4E1B732FC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7EC0AD-E216-4121-8430-CCF44624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3D7EB9-4CB9-404C-9477-8714C5450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DAA668F-4B93-4013-9E00-BC6E2E0B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C46BA4-6BEF-4617-80EE-34B6ECC2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3817785-4B2F-4C90-8610-4C349BC0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88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E3AA7D-4850-438C-9F64-226405D6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D4932DA-22A1-4740-B0A0-43A6FE1D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61C137-F481-4C80-9A19-4E46E008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25EFE36-2E1D-4DB2-929C-AEFC3626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20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C71CDC6-6037-4153-B123-EA8D813B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D3F827-34C4-4E28-A2DE-05E5D317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31812D-860A-4A03-9BE4-1F5FDC24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71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AE768-4414-4A75-8251-471AC3AA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A2DADF-43D6-4005-8198-160B67A9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BF6563-727B-4872-89D8-C5799AA96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2CD2D0-8BE6-466A-962A-99C78F1C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805639-51C5-45E9-A54A-29AB6D0B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354137-DE91-487C-9886-84F9F750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25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02496-C465-4700-A7F0-671AC6C4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B082B16-C273-4160-89AB-7AB85EAE1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3616420-885A-466F-87E7-6970687B0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0D645C-E2D1-4677-90FA-CCF06D9E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6BFD10-E7FA-4CFA-B372-A462EC205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4014BF-24AC-482B-B77F-6B359CF5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0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0516F4B-2D31-476D-8D01-C37C2B3F1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A85F9A-A111-4B37-9D49-A07C378D4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2578FE-54AB-4321-8FF6-6C037BFDE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28B6-DF0C-4D1B-8F54-B0725A22DA99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C522A4-952C-49D2-8F02-126354720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F9BB6A-DB87-41DC-AA9E-C92159465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75F0-4613-4164-B181-7D7297A79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2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D849AA-1701-4BBB-B749-007FBC2DF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社保入門テキスト活用の</a:t>
            </a:r>
            <a:br>
              <a:rPr kumimoji="1" lang="en-US" altLang="ja-JP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</a:br>
            <a:r>
              <a:rPr kumimoji="1"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仕方について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D4F81C-C61E-422A-8CC5-1F6D30D2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7"/>
            <a:ext cx="9736667" cy="2387599"/>
          </a:xfrm>
        </p:spPr>
        <p:txBody>
          <a:bodyPr>
            <a:normAutofit/>
          </a:bodyPr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２０２４年７月２３日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久保田　直生</a:t>
            </a:r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（元　中央社保協 社会保障誌編集委員会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社保テキスト作成チーム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1177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37ABC-9245-F3C9-0404-C70D9278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6668"/>
            <a:ext cx="10515600" cy="213095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16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おまけ</a:t>
            </a:r>
          </a:p>
        </p:txBody>
      </p:sp>
    </p:spTree>
    <p:extLst>
      <p:ext uri="{BB962C8B-B14F-4D97-AF65-F5344CB8AC3E}">
        <p14:creationId xmlns:p14="http://schemas.microsoft.com/office/powerpoint/2010/main" val="78586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B5CCEE-8571-47EB-8F4F-A027B2E7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1" y="779929"/>
            <a:ext cx="9530602" cy="251711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「社会保障」</a:t>
            </a:r>
            <a:br>
              <a:rPr kumimoji="1" lang="en-US" altLang="ja-JP" sz="8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の対義語は何でしょう？</a:t>
            </a:r>
            <a:endParaRPr kumimoji="1" lang="ja-JP" altLang="en-US" sz="72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3A2F99F-7D76-4A8B-8B86-259F06A71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655" y="3560958"/>
            <a:ext cx="6476689" cy="28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685502-17A3-418A-AC4F-A584665D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12725"/>
            <a:ext cx="10786872" cy="968375"/>
          </a:xfrm>
        </p:spPr>
        <p:txBody>
          <a:bodyPr>
            <a:noAutofit/>
          </a:bodyPr>
          <a:lstStyle/>
          <a:p>
            <a:r>
              <a:rPr kumimoji="1" lang="ja-JP" altLang="en-US" sz="3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なぜ、社会保障の充実を求める運動に取り組むのか？（自論）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3C96CA-DE3C-4827-96EC-894EE1EE0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327404"/>
            <a:ext cx="6748272" cy="5215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＜医療・介護従事者として＞</a:t>
            </a:r>
            <a:endParaRPr lang="en-US" altLang="ja-JP" sz="2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懸命に患者を治療（介護）して、元気にしてお家に帰しても、病気の根源となる環境が改善されなければ、再び病気を患う。</a:t>
            </a:r>
            <a:endParaRPr kumimoji="1"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＜日本国憲法をもつ国の国民として＞</a:t>
            </a:r>
            <a:endParaRPr kumimoji="1" lang="en-US" altLang="ja-JP" sz="2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憲法１２条　この憲法が国民に保障する自由及び権利は、国民の不断の努力によって、これを保持しなければならない。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lang="ja-JP" altLang="en-US" sz="2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＜ひとりの人間として＞</a:t>
            </a:r>
            <a:endParaRPr lang="en-US" altLang="ja-JP" sz="2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社会的問題で苦しむ人を見て見ぬふりはできない。（見て見ぬふりをしてはならない）。「踏みにじられているあの人の人権は、自分と同じ人権だ」</a:t>
            </a:r>
            <a:endParaRPr kumimoji="1" lang="ja-JP" altLang="en-US" sz="2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091F9A-709B-03A7-ACBD-B9B9C90D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008" y="1272540"/>
            <a:ext cx="4662763" cy="262280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7E47FB-2F09-4660-EC63-E06EED679AA5}"/>
              </a:ext>
            </a:extLst>
          </p:cNvPr>
          <p:cNvSpPr txBox="1"/>
          <p:nvPr/>
        </p:nvSpPr>
        <p:spPr>
          <a:xfrm>
            <a:off x="7315200" y="4127278"/>
            <a:ext cx="4650571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憲法１２条では、国民は自分たちが持つ権利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と自由を手放さないように、国家に任せるだ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けではなく国民自身に、自由や権利が侵害さ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れないような努力が必要だと説いている。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429D8D-A124-C015-B448-8EDC461DEE50}"/>
              </a:ext>
            </a:extLst>
          </p:cNvPr>
          <p:cNvSpPr txBox="1"/>
          <p:nvPr/>
        </p:nvSpPr>
        <p:spPr>
          <a:xfrm>
            <a:off x="7315200" y="5394323"/>
            <a:ext cx="4650571" cy="1077218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「最大の悲劇は、悪人の圧制や残酷さではなく、善人の沈黙である。沈黙は、暴力の影に隠れた同罪者である。」</a:t>
            </a:r>
            <a:r>
              <a:rPr lang="ja-JP" altLang="en-US" sz="1400" b="0" i="0" dirty="0">
                <a:effectLst/>
                <a:highlight>
                  <a:srgbClr val="FFFFFF"/>
                </a:highligh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マーティン・ルーサー・キング・ジュニア牧師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1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0B4FA-163D-4083-895C-406B0216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みんなで考えよう（医療・介護）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00404D-EB59-4656-B72E-8BE24340690B}"/>
              </a:ext>
            </a:extLst>
          </p:cNvPr>
          <p:cNvSpPr txBox="1"/>
          <p:nvPr/>
        </p:nvSpPr>
        <p:spPr>
          <a:xfrm>
            <a:off x="746473" y="13631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医療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8BC733-F2D8-4FA7-BAC8-75DF9957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89" y="2065384"/>
            <a:ext cx="4963741" cy="442749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C2C176-B7B4-48C8-BEF3-9376F8515950}"/>
              </a:ext>
            </a:extLst>
          </p:cNvPr>
          <p:cNvSpPr txBox="1"/>
          <p:nvPr/>
        </p:nvSpPr>
        <p:spPr>
          <a:xfrm>
            <a:off x="6744457" y="13631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介護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C48929D-5F8C-4A76-9397-955E2239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577" y="2065385"/>
            <a:ext cx="4870240" cy="44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0B4FA-163D-4083-895C-406B0216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8657"/>
          </a:xfrm>
        </p:spPr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みんなで考えよう（年金・障害）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00404D-EB59-4656-B72E-8BE24340690B}"/>
              </a:ext>
            </a:extLst>
          </p:cNvPr>
          <p:cNvSpPr txBox="1"/>
          <p:nvPr/>
        </p:nvSpPr>
        <p:spPr>
          <a:xfrm>
            <a:off x="779723" y="13631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年金</a:t>
            </a:r>
            <a:endParaRPr kumimoji="1"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C2C176-B7B4-48C8-BEF3-9376F8515950}"/>
              </a:ext>
            </a:extLst>
          </p:cNvPr>
          <p:cNvSpPr txBox="1"/>
          <p:nvPr/>
        </p:nvSpPr>
        <p:spPr>
          <a:xfrm>
            <a:off x="6877457" y="13631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障害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44E87B-590F-4FD3-8A9C-1E888F706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0" y="2065385"/>
            <a:ext cx="5710000" cy="442749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164FA2D-8303-4CE0-80B0-D9F9C0731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203" y="2115260"/>
            <a:ext cx="4569604" cy="441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3FF26-F0F9-4D44-AC65-0B8725DA5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8" y="1155155"/>
            <a:ext cx="668271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福岡県歯科保険医新聞から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ADF3B-A25C-4C75-B881-BB6F6966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7" y="2612570"/>
            <a:ext cx="6458777" cy="356439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「社会保障入門テキスト」を活用して「社会保障勉強会」を定期的に開催。</a:t>
            </a:r>
            <a:endParaRPr kumimoji="1" lang="en-US" altLang="ja-JP" sz="3200" dirty="0"/>
          </a:p>
          <a:p>
            <a:r>
              <a:rPr kumimoji="1" lang="ja-JP" altLang="en-US" sz="3200" dirty="0"/>
              <a:t>必ず意見交換をする！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8E4B6-B265-4680-82EC-EBDB7CBB99D7}"/>
              </a:ext>
            </a:extLst>
          </p:cNvPr>
          <p:cNvSpPr txBox="1"/>
          <p:nvPr/>
        </p:nvSpPr>
        <p:spPr>
          <a:xfrm>
            <a:off x="352572" y="315417"/>
            <a:ext cx="5314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実際の活用例をご紹介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CB26CC-AFFC-4001-BFA1-2CF85170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77" y="125074"/>
            <a:ext cx="4542451" cy="6607851"/>
          </a:xfrm>
          <a:prstGeom prst="rect">
            <a:avLst/>
          </a:prstGeom>
        </p:spPr>
      </p:pic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4BC86106-412C-4984-BE3C-B1FF73413480}"/>
              </a:ext>
            </a:extLst>
          </p:cNvPr>
          <p:cNvSpPr/>
          <p:nvPr/>
        </p:nvSpPr>
        <p:spPr>
          <a:xfrm>
            <a:off x="4895024" y="5561044"/>
            <a:ext cx="2109156" cy="893899"/>
          </a:xfrm>
          <a:prstGeom prst="wedgeRectCallout">
            <a:avLst>
              <a:gd name="adj1" fmla="val 64990"/>
              <a:gd name="adj2" fmla="val 482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福岡県歯科保険医新聞（</a:t>
            </a:r>
            <a:r>
              <a:rPr kumimoji="1" lang="en-US" altLang="ja-JP" dirty="0">
                <a:solidFill>
                  <a:schemeClr val="tx1"/>
                </a:solidFill>
              </a:rPr>
              <a:t>11</a:t>
            </a:r>
            <a:r>
              <a:rPr kumimoji="1" lang="ja-JP" altLang="en-US" dirty="0">
                <a:solidFill>
                  <a:schemeClr val="tx1"/>
                </a:solidFill>
              </a:rPr>
              <a:t>月</a:t>
            </a:r>
            <a:r>
              <a:rPr kumimoji="1" lang="en-US" altLang="ja-JP" dirty="0">
                <a:solidFill>
                  <a:schemeClr val="tx1"/>
                </a:solidFill>
              </a:rPr>
              <a:t>5</a:t>
            </a:r>
            <a:r>
              <a:rPr kumimoji="1" lang="ja-JP" altLang="en-US" dirty="0">
                <a:solidFill>
                  <a:schemeClr val="tx1"/>
                </a:solidFill>
              </a:rPr>
              <a:t>日）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より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0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F087D-4BA7-4827-A700-697F13A8C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142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 社会保障の勉強会（福岡歯科協会）①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F74DBF-B235-400A-A854-485F2FDE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82" y="1377756"/>
            <a:ext cx="11376321" cy="16033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A870C19-5026-4896-A18C-18C195B7A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34"/>
          <a:stretch/>
        </p:blipFill>
        <p:spPr>
          <a:xfrm>
            <a:off x="788543" y="2710544"/>
            <a:ext cx="10845175" cy="38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1B948F1F-3FA9-494A-B38E-712D0CBD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第</a:t>
            </a:r>
            <a:r>
              <a:rPr kumimoji="1" lang="en-US" altLang="ja-JP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143</a:t>
            </a:r>
            <a:r>
              <a:rPr kumimoji="1"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 社会保障の勉強会（福岡歯科協会）②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329D385-6AEF-4D46-84DE-0AE87C68A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1" y="1504078"/>
            <a:ext cx="10328659" cy="83994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3C684D6-5153-449B-9C3E-008FB8E2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3" y="2443770"/>
            <a:ext cx="10838412" cy="41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044B08-E9F9-17A0-01A5-28F92DCC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7"/>
            <a:ext cx="10515600" cy="70167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社保テキストを活用した集団学習の感想から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86EB2C19-660F-D930-A728-2558BE3F5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/>
          <a:stretch/>
        </p:blipFill>
        <p:spPr>
          <a:xfrm rot="5400000">
            <a:off x="-561297" y="2189314"/>
            <a:ext cx="5007505" cy="3531893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9940078-440A-E940-E2B9-1A7855537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2FDD33E-A045-2296-2F86-F023C0B6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/>
          <a:stretch/>
        </p:blipFill>
        <p:spPr>
          <a:xfrm rot="5400000">
            <a:off x="7828578" y="2110730"/>
            <a:ext cx="4884206" cy="353189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CCC304-63D4-A4DE-3695-243F225E824B}"/>
              </a:ext>
            </a:extLst>
          </p:cNvPr>
          <p:cNvSpPr txBox="1"/>
          <p:nvPr/>
        </p:nvSpPr>
        <p:spPr>
          <a:xfrm>
            <a:off x="3755000" y="1423539"/>
            <a:ext cx="480131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・１人で読むのは、どうしても途中で挫折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してしまうことが多い。けど、みんなで読み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合わせしながら、少しづつ読んでいったか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ら最後まで読めました。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・読み合わせした後に意見交換することが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大事だと思った。他人の意見で理解が深ま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った気がします。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・聞きなれないワードがでてきても、補足し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てくれる人がいたので、すぐに聞くことがで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きて、勉強になりました。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・普段、職場で話さないようなことをいろい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ろ話し合えて面白かったです。意外とみんな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いろいろなことを普段から考えていて、新鮮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でした。</a:t>
            </a:r>
            <a:endParaRPr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kumimoji="1" lang="ja-JP" altLang="en-US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endParaRPr kumimoji="1" lang="en-US" altLang="ja-JP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41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82D84-EFEF-4B8E-87FA-DFEE3B9F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1507808"/>
          </a:xfrm>
        </p:spPr>
        <p:txBody>
          <a:bodyPr/>
          <a:lstStyle/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学習をすすめるポイント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DEE1A-8CA4-45E0-BF6C-94B143A4A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8098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①短時間で数回に分けて学習を進める</a:t>
            </a:r>
            <a:endParaRPr kumimoji="1" lang="en-US" altLang="ja-JP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②</a:t>
            </a:r>
            <a:r>
              <a:rPr kumimoji="1"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読み合わせする</a:t>
            </a:r>
            <a:endParaRPr kumimoji="1" lang="en-US" altLang="ja-JP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③必ず意見交換をする時間を設ける</a:t>
            </a:r>
            <a:endParaRPr kumimoji="1" lang="en-US" altLang="ja-JP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714375" indent="-714375">
              <a:buNone/>
            </a:pP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人数は</a:t>
            </a:r>
            <a:r>
              <a:rPr lang="en-US" altLang="ja-JP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</a:t>
            </a: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～６人が望ましい。（話しやすさ。多すぎると時間がかかり、話せない人が出る。）</a:t>
            </a:r>
            <a:endParaRPr lang="en-US" altLang="ja-JP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714375" indent="-714375">
              <a:buNone/>
            </a:pPr>
            <a:r>
              <a:rPr kumimoji="1"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kumimoji="1" lang="en-US" altLang="ja-JP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kumimoji="1"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メンバー全員が発言できるようにすること</a:t>
            </a:r>
            <a:endParaRPr kumimoji="1" lang="en-US" altLang="ja-JP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marL="714375" indent="-714375">
              <a:buNone/>
            </a:pP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3000" b="1" dirty="0">
                <a:solidFill>
                  <a:srgbClr val="001746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ファシリテータ的な職員をグループに配置。（疑問に答えたり、出された意見をまとめたり、もっと知りたいこと、学びたいことを引き出したり、そして次の学習につなげる）</a:t>
            </a:r>
            <a:endParaRPr kumimoji="1" lang="ja-JP" altLang="en-US" sz="3000" b="1" dirty="0">
              <a:solidFill>
                <a:srgbClr val="001746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60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B5A69-2180-4C5F-A8A7-72D30EEC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1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おわりに</a:t>
            </a:r>
            <a:endParaRPr kumimoji="1" lang="ja-JP" altLang="en-US" sz="6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3CF829-C046-48A1-BF7F-5CECE3B7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44" y="1616615"/>
            <a:ext cx="10339873" cy="4801118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自己責任が蔓延する中で、“人権としての社会保障”に確信をもつことが難しい情勢がある。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権力による国民の分断政策に対抗するには、国民的団結が必要です。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とりわけ、社会保障を充実させる運動に、未来を生きる若者も主体者として参加できる条件をつくる</a:t>
            </a:r>
          </a:p>
          <a:p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そのためには、学習すること。智（知）は運動の原動力です。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このテキストは、そのきっかけです。学習を力に運動を前進させ、だれもが生きやすい社会の実現を目指してともに頑張りましょう！！</a:t>
            </a:r>
            <a:endParaRPr kumimoji="1" lang="en-US" altLang="ja-JP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719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723</Words>
  <Application>Microsoft Office PowerPoint</Application>
  <PresentationFormat>ワイド画面</PresentationFormat>
  <Paragraphs>65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BIZ UDPゴシック</vt:lpstr>
      <vt:lpstr>HGSｺﾞｼｯｸM</vt:lpstr>
      <vt:lpstr>HGS創英角ｺﾞｼｯｸUB</vt:lpstr>
      <vt:lpstr>HGS創英角ﾎﾟｯﾌﾟ体</vt:lpstr>
      <vt:lpstr>HG丸ｺﾞｼｯｸM-PRO</vt:lpstr>
      <vt:lpstr>UD デジタル 教科書体 NK-B</vt:lpstr>
      <vt:lpstr>UD デジタル 教科書体 NP-R</vt:lpstr>
      <vt:lpstr>游ゴシック</vt:lpstr>
      <vt:lpstr>游ゴシック Light</vt:lpstr>
      <vt:lpstr>Arial</vt:lpstr>
      <vt:lpstr>Office テーマ</vt:lpstr>
      <vt:lpstr>社保入門テキスト活用の 仕方について</vt:lpstr>
      <vt:lpstr>みんなで考えよう（医療・介護）</vt:lpstr>
      <vt:lpstr>みんなで考えよう（年金・障害）</vt:lpstr>
      <vt:lpstr>福岡県歯科保険医新聞から</vt:lpstr>
      <vt:lpstr>第142回 社会保障の勉強会（福岡歯科協会）①</vt:lpstr>
      <vt:lpstr>第143回 社会保障の勉強会（福岡歯科協会）②</vt:lpstr>
      <vt:lpstr>社保テキストを活用した集団学習の感想から</vt:lpstr>
      <vt:lpstr>学習をすすめるポイント</vt:lpstr>
      <vt:lpstr>おわりに</vt:lpstr>
      <vt:lpstr>おまけ</vt:lpstr>
      <vt:lpstr>「社会保障」 の対義語は何でしょう？</vt:lpstr>
      <vt:lpstr>なぜ、社会保障の充実を求める運動に取り組むのか？（自論）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社保入門テキスト活用の 仕方について</dc:title>
  <dc:creator>久保田 直生</dc:creator>
  <cp:lastModifiedBy>naoki kubota</cp:lastModifiedBy>
  <cp:revision>44</cp:revision>
  <dcterms:created xsi:type="dcterms:W3CDTF">2023-04-03T08:03:36Z</dcterms:created>
  <dcterms:modified xsi:type="dcterms:W3CDTF">2024-07-22T04:49:34Z</dcterms:modified>
</cp:coreProperties>
</file>