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handoutMasterIdLst>
    <p:handoutMasterId r:id="rId37"/>
  </p:handoutMasterIdLst>
  <p:sldIdLst>
    <p:sldId id="257" r:id="rId5"/>
    <p:sldId id="301" r:id="rId6"/>
    <p:sldId id="302" r:id="rId7"/>
    <p:sldId id="298" r:id="rId8"/>
    <p:sldId id="275" r:id="rId9"/>
    <p:sldId id="276" r:id="rId10"/>
    <p:sldId id="294" r:id="rId11"/>
    <p:sldId id="265" r:id="rId12"/>
    <p:sldId id="266" r:id="rId13"/>
    <p:sldId id="277" r:id="rId14"/>
    <p:sldId id="278" r:id="rId15"/>
    <p:sldId id="289" r:id="rId16"/>
    <p:sldId id="290" r:id="rId17"/>
    <p:sldId id="282" r:id="rId18"/>
    <p:sldId id="283" r:id="rId19"/>
    <p:sldId id="285" r:id="rId20"/>
    <p:sldId id="287" r:id="rId21"/>
    <p:sldId id="288" r:id="rId22"/>
    <p:sldId id="279" r:id="rId23"/>
    <p:sldId id="280" r:id="rId24"/>
    <p:sldId id="291" r:id="rId25"/>
    <p:sldId id="293" r:id="rId26"/>
    <p:sldId id="292" r:id="rId27"/>
    <p:sldId id="297" r:id="rId28"/>
    <p:sldId id="299" r:id="rId29"/>
    <p:sldId id="258" r:id="rId30"/>
    <p:sldId id="267" r:id="rId31"/>
    <p:sldId id="295" r:id="rId32"/>
    <p:sldId id="268" r:id="rId33"/>
    <p:sldId id="286" r:id="rId34"/>
    <p:sldId id="296" r:id="rId35"/>
  </p:sldIdLst>
  <p:sldSz cx="12192000" cy="6858000"/>
  <p:notesSz cx="6807200" cy="9939338"/>
  <p:embeddedFontLst>
    <p:embeddedFont>
      <p:font typeface="BIZ UDPゴシック" panose="020B0400000000000000" pitchFamily="50" charset="-128"/>
      <p:regular r:id="rId38"/>
      <p:bold r:id="rId39"/>
    </p:embeddedFont>
    <p:embeddedFont>
      <p:font typeface="BIZ UDゴシック" panose="020B0400000000000000" pitchFamily="49" charset="-128"/>
      <p:regular r:id="rId40"/>
      <p:bold r:id="rId41"/>
    </p:embeddedFont>
    <p:embeddedFont>
      <p:font typeface="HGS創英角ﾎﾟｯﾌﾟ体" panose="040B0A00000000000000" pitchFamily="50" charset="-128"/>
      <p:regular r:id="rId42"/>
    </p:embeddedFont>
    <p:embeddedFont>
      <p:font typeface="HG創英角ｺﾞｼｯｸUB" panose="020B0909000000000000" pitchFamily="49" charset="-128"/>
      <p:regular r:id="rId43"/>
    </p:embeddedFont>
    <p:embeddedFont>
      <p:font typeface="Meiryo UI" panose="020B0604030504040204" pitchFamily="50" charset="-128"/>
      <p:regular r:id="rId44"/>
      <p:bold r:id="rId45"/>
      <p:italic r:id="rId46"/>
      <p:boldItalic r:id="rId47"/>
    </p:embeddedFont>
    <p:embeddedFont>
      <p:font typeface="メイリオ" panose="020B0604030504040204" pitchFamily="50" charset="-128"/>
      <p:regular r:id="rId48"/>
      <p:bold r:id="rId49"/>
      <p:italic r:id="rId50"/>
      <p:boldItalic r:id="rId51"/>
    </p:embeddedFont>
    <p:embeddedFont>
      <p:font typeface="Script MT Bold" panose="03040602040607080904" pitchFamily="66" charset="0"/>
      <p:bold r:id="rId52"/>
    </p:embeddedFont>
  </p:embeddedFontLst>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CB5"/>
    <a:srgbClr val="FF33CC"/>
    <a:srgbClr val="6B1552"/>
    <a:srgbClr val="6C145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38" autoAdjust="0"/>
  </p:normalViewPr>
  <p:slideViewPr>
    <p:cSldViewPr>
      <p:cViewPr varScale="1">
        <p:scale>
          <a:sx n="76" d="100"/>
          <a:sy n="76" d="100"/>
        </p:scale>
        <p:origin x="384"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82110D18-1E75-47AA-9B18-8365D0E53C0D}" type="datetime4">
              <a:rPr lang="ja-JP" altLang="en-US" smtClean="0">
                <a:latin typeface="Meiryo UI" panose="020B0604030504040204" pitchFamily="50" charset="-128"/>
                <a:ea typeface="Meiryo UI" panose="020B0604030504040204" pitchFamily="50" charset="-128"/>
              </a:rPr>
              <a:t>2024年7月24日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950AD62A-9EE1-43E3-A7E5-D268F71DF3EB}" type="slidenum">
              <a:rPr lang="en-US" altLang="ja-JP" smtClean="0">
                <a:latin typeface="Meiryo UI" panose="020B0604030504040204" pitchFamily="50" charset="-128"/>
              </a:rPr>
              <a:t>‹#›</a:t>
            </a:fld>
            <a:endParaRPr lang="ja-JP" altLang="en-US" dirty="0">
              <a:latin typeface="Meiryo UI" panose="020B0604030504040204" pitchFamily="50" charset="-128"/>
            </a:endParaRP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47B2D80-363B-40C3-9270-428A5D63D271}" type="datetime4">
              <a:rPr lang="ja-JP" altLang="en-US" smtClean="0"/>
              <a:pPr/>
              <a:t>2024年7月24日</a:t>
            </a:fld>
            <a:endParaRPr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defRPr>
            </a:lvl1pPr>
          </a:lstStyle>
          <a:p>
            <a:fld id="{5534C2EF-8A97-4DAF-B099-E567883644D6}" type="slidenum">
              <a:rPr lang="en-US" altLang="ja-JP" noProof="0" smtClean="0"/>
              <a:pPr/>
              <a:t>‹#›</a:t>
            </a:fld>
            <a:endParaRPr lang="ja-JP" altLang="en-US"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altLang="ja-JP" noProof="1" dirty="0" smtClean="0"/>
              <a:pPr/>
              <a:t>1</a:t>
            </a:fld>
            <a:endParaRPr lang="ja-JP" altLang="en-US" noProof="1"/>
          </a:p>
        </p:txBody>
      </p:sp>
    </p:spTree>
    <p:extLst>
      <p:ext uri="{BB962C8B-B14F-4D97-AF65-F5344CB8AC3E}">
        <p14:creationId xmlns:p14="http://schemas.microsoft.com/office/powerpoint/2010/main" val="269006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7</a:t>
            </a:fld>
            <a:endParaRPr lang="en-US" dirty="0"/>
          </a:p>
        </p:txBody>
      </p:sp>
    </p:spTree>
    <p:extLst>
      <p:ext uri="{BB962C8B-B14F-4D97-AF65-F5344CB8AC3E}">
        <p14:creationId xmlns:p14="http://schemas.microsoft.com/office/powerpoint/2010/main" val="98748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 dirty="0"/>
              <a:t>注:このスライド上の画像を変更するには、画像を選択して削除します。次にプレースホルダーの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8</a:t>
            </a:fld>
            <a:endParaRPr lang="en-US" dirty="0"/>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 dirty="0"/>
              <a:t>注:このスライド上の画像を変更するには、画像を選択して削除します。次にプレースホルダーの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altLang="ja-JP" noProof="1" dirty="0" smtClean="0"/>
              <a:t>9</a:t>
            </a:fld>
            <a:endParaRPr lang="ja-JP" altLang="en-US" noProof="1"/>
          </a:p>
        </p:txBody>
      </p:sp>
    </p:spTree>
    <p:extLst>
      <p:ext uri="{BB962C8B-B14F-4D97-AF65-F5344CB8AC3E}">
        <p14:creationId xmlns:p14="http://schemas.microsoft.com/office/powerpoint/2010/main" val="372700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26</a:t>
            </a:fld>
            <a:endParaRPr lang="en-US" dirty="0"/>
          </a:p>
        </p:txBody>
      </p:sp>
    </p:spTree>
    <p:extLst>
      <p:ext uri="{BB962C8B-B14F-4D97-AF65-F5344CB8AC3E}">
        <p14:creationId xmlns:p14="http://schemas.microsoft.com/office/powerpoint/2010/main" val="316349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注</a:t>
            </a:r>
            <a:r>
              <a:rPr lang="en-US" altLang="ja-JP" noProof="0" dirty="0"/>
              <a:t>:</a:t>
            </a:r>
            <a:r>
              <a:rPr lang="ja-JP" altLang="en-US" noProof="0" dirty="0"/>
              <a:t>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27</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注</a:t>
            </a:r>
            <a:r>
              <a:rPr lang="en-US" altLang="ja-JP" noProof="0" dirty="0"/>
              <a:t>:</a:t>
            </a:r>
            <a:r>
              <a:rPr lang="ja-JP" altLang="en-US" noProof="0" dirty="0"/>
              <a:t>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28</a:t>
            </a:fld>
            <a:endParaRPr lang="en-US"/>
          </a:p>
        </p:txBody>
      </p:sp>
    </p:spTree>
    <p:extLst>
      <p:ext uri="{BB962C8B-B14F-4D97-AF65-F5344CB8AC3E}">
        <p14:creationId xmlns:p14="http://schemas.microsoft.com/office/powerpoint/2010/main" val="171889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注</a:t>
            </a:r>
            <a:r>
              <a:rPr lang="en-US" altLang="ja-JP" noProof="0" dirty="0"/>
              <a:t>:</a:t>
            </a:r>
            <a:r>
              <a:rPr lang="ja-JP" altLang="en-US" noProof="0" dirty="0"/>
              <a:t>このスライド上の画像を変更するには、画像を選択して削除します。次にプレースホルダーの [図の挿入] アイコンをクリックして、独自の画像を挿入します。</a:t>
            </a:r>
          </a:p>
        </p:txBody>
      </p:sp>
      <p:sp>
        <p:nvSpPr>
          <p:cNvPr id="4" name="スライド番号プレースホルダー 3"/>
          <p:cNvSpPr>
            <a:spLocks noGrp="1"/>
          </p:cNvSpPr>
          <p:nvPr>
            <p:ph type="sldNum" sz="quarter" idx="10"/>
          </p:nvPr>
        </p:nvSpPr>
        <p:spPr/>
        <p:txBody>
          <a:bodyPr rtlCol="0"/>
          <a:lstStyle/>
          <a:p>
            <a:pPr rtl="0"/>
            <a:fld id="{5534C2EF-8A97-4DAF-B099-E567883644D6}" type="slidenum">
              <a:rPr lang="en-US" smtClean="0"/>
              <a:t>29</a:t>
            </a:fld>
            <a:endParaRPr lang="en-US"/>
          </a:p>
        </p:txBody>
      </p:sp>
    </p:spTree>
    <p:extLst>
      <p:ext uri="{BB962C8B-B14F-4D97-AF65-F5344CB8AC3E}">
        <p14:creationId xmlns:p14="http://schemas.microsoft.com/office/powerpoint/2010/main" val="55326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altLang="ja-JP" noProof="1" dirty="0" smtClean="0"/>
              <a:pPr/>
              <a:t>31</a:t>
            </a:fld>
            <a:endParaRPr lang="ja-JP" altLang="en-US" noProof="1"/>
          </a:p>
        </p:txBody>
      </p:sp>
    </p:spTree>
    <p:extLst>
      <p:ext uri="{BB962C8B-B14F-4D97-AF65-F5344CB8AC3E}">
        <p14:creationId xmlns:p14="http://schemas.microsoft.com/office/powerpoint/2010/main" val="316590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screen">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タイトル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S Mincho" panose="02020609040205080304" pitchFamily="17" charset="-128"/>
                <a:ea typeface="MS Mincho" panose="02020609040205080304" pitchFamily="17"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キャプション付きの 2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図を追加</a:t>
            </a:r>
            <a:endParaRPr lang="ja-JP" altLang="en-US" dirty="0"/>
          </a:p>
        </p:txBody>
      </p:sp>
      <p:sp>
        <p:nvSpPr>
          <p:cNvPr id="17" name="テキスト プレースホルダー 16"/>
          <p:cNvSpPr>
            <a:spLocks noGrp="1"/>
          </p:cNvSpPr>
          <p:nvPr>
            <p:ph type="body" sz="quarter" idx="14"/>
          </p:nvPr>
        </p:nvSpPr>
        <p:spPr>
          <a:xfrm>
            <a:off x="1028581"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
        <p:nvSpPr>
          <p:cNvPr id="18" name="フリーフォーム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図を追加</a:t>
            </a:r>
            <a:endParaRPr lang="ja-JP" altLang="en-US" dirty="0"/>
          </a:p>
        </p:txBody>
      </p:sp>
      <p:sp>
        <p:nvSpPr>
          <p:cNvPr id="20" name="テキスト プレースホルダー 16"/>
          <p:cNvSpPr>
            <a:spLocks noGrp="1"/>
          </p:cNvSpPr>
          <p:nvPr>
            <p:ph type="body" sz="quarter" idx="16"/>
          </p:nvPr>
        </p:nvSpPr>
        <p:spPr>
          <a:xfrm>
            <a:off x="5566714"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キャプション付きの 3 つの画像">
    <p:spTree>
      <p:nvGrpSpPr>
        <p:cNvPr id="1" name=""/>
        <p:cNvGrpSpPr/>
        <p:nvPr/>
      </p:nvGrpSpPr>
      <p:grpSpPr>
        <a:xfrm>
          <a:off x="0" y="0"/>
          <a:ext cx="0" cy="0"/>
          <a:chOff x="0" y="0"/>
          <a:chExt cx="0" cy="0"/>
        </a:xfrm>
      </p:grpSpPr>
      <p:pic>
        <p:nvPicPr>
          <p:cNvPr id="6" name="画像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タイトル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ja-JP" altLang="en-US"/>
              <a:t>マスター タイトルの書式設定</a:t>
            </a:r>
            <a:endParaRPr lang="ja-JP" altLang="en-US" dirty="0"/>
          </a:p>
        </p:txBody>
      </p:sp>
      <p:sp>
        <p:nvSpPr>
          <p:cNvPr id="7" name="フリーフォーム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図を追加</a:t>
            </a:r>
            <a:endParaRPr lang="ja-JP" altLang="en-US" dirty="0"/>
          </a:p>
        </p:txBody>
      </p:sp>
      <p:sp>
        <p:nvSpPr>
          <p:cNvPr id="18" name="フリーフォーム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図を追加</a:t>
            </a:r>
            <a:endParaRPr lang="ja-JP" altLang="en-US" dirty="0"/>
          </a:p>
        </p:txBody>
      </p:sp>
      <p:sp>
        <p:nvSpPr>
          <p:cNvPr id="12" name="フリーフォーム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図を追加</a:t>
            </a:r>
            <a:endParaRPr lang="ja-JP" altLang="en-US" dirty="0"/>
          </a:p>
        </p:txBody>
      </p:sp>
      <p:sp>
        <p:nvSpPr>
          <p:cNvPr id="17" name="テキスト プレースホルダー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ja-JP" altLang="en-US"/>
              <a:t>マスター テキストの書式設定</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つの画像">
    <p:spTree>
      <p:nvGrpSpPr>
        <p:cNvPr id="1" name=""/>
        <p:cNvGrpSpPr/>
        <p:nvPr/>
      </p:nvGrpSpPr>
      <p:grpSpPr>
        <a:xfrm>
          <a:off x="0" y="0"/>
          <a:ext cx="0" cy="0"/>
          <a:chOff x="0" y="0"/>
          <a:chExt cx="0" cy="0"/>
        </a:xfrm>
      </p:grpSpPr>
      <p:pic>
        <p:nvPicPr>
          <p:cNvPr id="7" name="画像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タイトル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ja-JP" altLang="en-US"/>
              <a:t>マスター タイトルの書式設定</a:t>
            </a:r>
            <a:endParaRPr lang="ja-JP" altLang="en-US" dirty="0"/>
          </a:p>
        </p:txBody>
      </p:sp>
      <p:sp>
        <p:nvSpPr>
          <p:cNvPr id="8" name="フリーフォーム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9" name="画像プレースホルダー 8" descr="画像を追加する空のプレースホルダー。プレースホルダーをクリックし、追加する画像を選択します"/>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図を追加</a:t>
            </a:r>
            <a:endParaRPr lang="ja-JP" altLang="en-US" dirty="0"/>
          </a:p>
        </p:txBody>
      </p:sp>
      <p:sp>
        <p:nvSpPr>
          <p:cNvPr id="10" name="フリーフォーム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1" name="画像プレースホルダー 10" descr="画像を追加する空のプレースホルダー。プレースホルダーをクリックし、追加する画像を選択します"/>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図を追加</a:t>
            </a:r>
            <a:endParaRPr lang="ja-JP" altLang="en-US" dirty="0"/>
          </a:p>
        </p:txBody>
      </p:sp>
      <p:sp>
        <p:nvSpPr>
          <p:cNvPr id="12" name="フリーフォーム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図を追加</a:t>
            </a:r>
            <a:endParaRPr lang="ja-JP" altLang="en-US" dirty="0"/>
          </a:p>
        </p:txBody>
      </p:sp>
      <p:sp>
        <p:nvSpPr>
          <p:cNvPr id="14" name="フリーフォーム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15" name="画像プレースホルダー 14" descr="画像を追加する空のプレースホルダー。プレースホルダーをクリックし、追加する画像を選択します"/>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ja-JP" altLang="en-US"/>
              <a:t>図を追加</a:t>
            </a:r>
            <a:endParaRPr lang="ja-JP" altLang="en-US" dirty="0"/>
          </a:p>
        </p:txBody>
      </p:sp>
      <p:sp>
        <p:nvSpPr>
          <p:cNvPr id="20" name="フリーフォーム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1" name="画像プレースホルダー 20" descr="画像を追加する空のプレースホルダー。プレースホルダーをクリックし、追加する画像を選択します"/>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ja-JP" altLang="en-US"/>
              <a:t>図を追加</a:t>
            </a:r>
            <a:endParaRPr lang="ja-JP" alt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097D2357-2F42-4875-8F6E-29B1CC03A25B}" type="datetime4">
              <a:rPr lang="ja-JP" altLang="en-US" noProof="0" smtClean="0"/>
              <a:t>2024年7月24日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365125"/>
            <a:ext cx="1828799" cy="4940300"/>
          </a:xfrm>
        </p:spPr>
        <p:txBody>
          <a:bodyPr vert="eaVert" rtlCol="0"/>
          <a:lstStyle>
            <a:lvl1pPr rtl="0">
              <a:defRPr/>
            </a:lvl1pPr>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524000" y="365125"/>
            <a:ext cx="6858000" cy="4940300"/>
          </a:xfrm>
        </p:spPr>
        <p:txBody>
          <a:bodyPr vert="eaVert"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54288EE-4BCA-448B-8B90-4C6BBB756296}" type="datetime4">
              <a:rPr lang="ja-JP" altLang="en-US" smtClean="0"/>
              <a:pPr/>
              <a:t>2024年7月24日</a:t>
            </a:fld>
            <a:endParaRPr lang="ja-JP" altLang="en-US"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フッター プレースホルダー 4"/>
          <p:cNvSpPr>
            <a:spLocks noGrp="1"/>
          </p:cNvSpPr>
          <p:nvPr>
            <p:ph type="ftr" sz="quarter" idx="11"/>
          </p:nvPr>
        </p:nvSpPr>
        <p:spPr/>
        <p:txBody>
          <a:bodyPr rtlCol="0"/>
          <a:lstStyle/>
          <a:p>
            <a:pPr rtl="0"/>
            <a:r>
              <a:rPr lang="ja-JP" altLang="en-US" dirty="0"/>
              <a:t>フッターを追加</a:t>
            </a:r>
          </a:p>
        </p:txBody>
      </p:sp>
      <p:sp>
        <p:nvSpPr>
          <p:cNvPr id="4" name="日付プレースホルダー 3"/>
          <p:cNvSpPr>
            <a:spLocks noGrp="1"/>
          </p:cNvSpPr>
          <p:nvPr>
            <p:ph type="dt" sz="half" idx="10"/>
          </p:nvPr>
        </p:nvSpPr>
        <p:spPr/>
        <p:txBody>
          <a:bodyPr rtlCol="0"/>
          <a:lstStyle/>
          <a:p>
            <a:pPr rtl="0"/>
            <a:fld id="{8EC0ECF8-7E7E-4C4B-88FD-F81798BBFCF0}" type="datetime4">
              <a:rPr lang="ja-JP" altLang="en-US" noProof="0" smtClean="0"/>
              <a:t>2024年7月24日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pic>
        <p:nvPicPr>
          <p:cNvPr id="7" name="画像 6"/>
          <p:cNvPicPr>
            <a:picLocks noChangeAspect="1"/>
          </p:cNvPicPr>
          <p:nvPr/>
        </p:nvPicPr>
        <p:blipFill rotWithShape="1">
          <a:blip r:embed="rId2" cstate="screen">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タイトル 1"/>
          <p:cNvSpPr>
            <a:spLocks noGrp="1"/>
          </p:cNvSpPr>
          <p:nvPr>
            <p:ph type="title"/>
          </p:nvPr>
        </p:nvSpPr>
        <p:spPr>
          <a:xfrm>
            <a:off x="3352800" y="533400"/>
            <a:ext cx="7315200" cy="1828800"/>
          </a:xfrm>
        </p:spPr>
        <p:txBody>
          <a:bodyPr rtlCol="0" anchor="b">
            <a:normAutofit/>
          </a:bodyPr>
          <a:lstStyle>
            <a:lvl1pPr>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S Mincho" panose="02020609040205080304" pitchFamily="17" charset="-128"/>
                <a:ea typeface="MS Mincho" panose="02020609040205080304" pitchFamily="17"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52400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278880" y="1825625"/>
            <a:ext cx="4389120" cy="3474720"/>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EA9F9645-8BB6-43BF-8D32-E5D1F5DF0FEE}" type="datetime4">
              <a:rPr lang="ja-JP" altLang="en-US" smtClean="0"/>
              <a:t>2024年7月24日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52400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S Mincho" panose="02020609040205080304" pitchFamily="17" charset="-128"/>
                <a:ea typeface="MS Mincho" panose="02020609040205080304" pitchFamily="17"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278880" y="2624666"/>
            <a:ext cx="4389120" cy="2675467"/>
          </a:xfrm>
        </p:spPr>
        <p:txBody>
          <a:bodyPr rtlCol="0"/>
          <a:lstStyle>
            <a:lvl1pPr rtl="0">
              <a:defRPr/>
            </a:lvl1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8" name="フッター プレースホルダー 7"/>
          <p:cNvSpPr>
            <a:spLocks noGrp="1"/>
          </p:cNvSpPr>
          <p:nvPr>
            <p:ph type="ftr" sz="quarter" idx="11"/>
          </p:nvPr>
        </p:nvSpPr>
        <p:spPr/>
        <p:txBody>
          <a:bodyPr rtlCol="0"/>
          <a:lstStyle/>
          <a:p>
            <a:pPr rtl="0"/>
            <a:r>
              <a:rPr lang="ja-JP" altLang="en-US" dirty="0"/>
              <a:t>フッターを追加</a:t>
            </a:r>
          </a:p>
        </p:txBody>
      </p:sp>
      <p:sp>
        <p:nvSpPr>
          <p:cNvPr id="7" name="日付プレースホルダー 6"/>
          <p:cNvSpPr>
            <a:spLocks noGrp="1"/>
          </p:cNvSpPr>
          <p:nvPr>
            <p:ph type="dt" sz="half" idx="10"/>
          </p:nvPr>
        </p:nvSpPr>
        <p:spPr/>
        <p:txBody>
          <a:bodyPr rtlCol="0"/>
          <a:lstStyle/>
          <a:p>
            <a:pPr rtl="0"/>
            <a:fld id="{371E6824-3672-4365-BA8C-72DF0F10C6B1}" type="datetime4">
              <a:rPr lang="ja-JP" altLang="en-US" smtClean="0"/>
              <a:t>2024年7月24日</a:t>
            </a:fld>
            <a:endParaRPr lang="ja-JP" altLang="en-US" dirty="0"/>
          </a:p>
        </p:txBody>
      </p:sp>
      <p:sp>
        <p:nvSpPr>
          <p:cNvPr id="9" name="スライド番号プレースホルダー 8"/>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a:t>マスター タイトルの書式設定</a:t>
            </a:r>
            <a:endParaRPr lang="ja-JP" altLang="en-US" dirty="0"/>
          </a:p>
        </p:txBody>
      </p:sp>
      <p:sp>
        <p:nvSpPr>
          <p:cNvPr id="4" name="フッター プレースホルダー 3"/>
          <p:cNvSpPr>
            <a:spLocks noGrp="1"/>
          </p:cNvSpPr>
          <p:nvPr>
            <p:ph type="ftr" sz="quarter" idx="11"/>
          </p:nvPr>
        </p:nvSpPr>
        <p:spPr/>
        <p:txBody>
          <a:bodyPr rtlCol="0"/>
          <a:lstStyle/>
          <a:p>
            <a:pPr rtl="0"/>
            <a:r>
              <a:rPr lang="ja-JP" altLang="en-US" dirty="0"/>
              <a:t>フッターを追加</a:t>
            </a:r>
          </a:p>
        </p:txBody>
      </p:sp>
      <p:sp>
        <p:nvSpPr>
          <p:cNvPr id="3" name="日付プレースホルダー 2"/>
          <p:cNvSpPr>
            <a:spLocks noGrp="1"/>
          </p:cNvSpPr>
          <p:nvPr>
            <p:ph type="dt" sz="half" idx="10"/>
          </p:nvPr>
        </p:nvSpPr>
        <p:spPr/>
        <p:txBody>
          <a:bodyPr rtlCol="0"/>
          <a:lstStyle/>
          <a:p>
            <a:pPr rtl="0"/>
            <a:fld id="{DC0A45D2-8499-4429-AE86-F9215FAF3BF1}" type="datetime4">
              <a:rPr lang="ja-JP" altLang="en-US" smtClean="0"/>
              <a:t>2024年7月24日</a:t>
            </a:fld>
            <a:endParaRPr lang="ja-JP" altLang="en-US" dirty="0"/>
          </a:p>
        </p:txBody>
      </p:sp>
      <p:sp>
        <p:nvSpPr>
          <p:cNvPr id="5" name="スライド番号プレースホルダー 4"/>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dirty="0"/>
              <a:t>フッターを追加</a:t>
            </a:r>
          </a:p>
        </p:txBody>
      </p:sp>
      <p:sp>
        <p:nvSpPr>
          <p:cNvPr id="2" name="日付プレースホルダー 1"/>
          <p:cNvSpPr>
            <a:spLocks noGrp="1"/>
          </p:cNvSpPr>
          <p:nvPr>
            <p:ph type="dt" sz="half" idx="10"/>
          </p:nvPr>
        </p:nvSpPr>
        <p:spPr/>
        <p:txBody>
          <a:bodyPr rtlCol="0"/>
          <a:lstStyle>
            <a:lvl1pPr>
              <a:defRPr/>
            </a:lvl1pPr>
          </a:lstStyle>
          <a:p>
            <a:fld id="{9470ACA9-739D-4B6C-AD27-E9C19163A739}" type="datetime4">
              <a:rPr lang="ja-JP" altLang="en-US" smtClean="0"/>
              <a:t>2024年7月24日</a:t>
            </a:fld>
            <a:endParaRPr lang="ja-JP" altLang="en-US" dirty="0"/>
          </a:p>
        </p:txBody>
      </p:sp>
      <p:sp>
        <p:nvSpPr>
          <p:cNvPr id="4" name="スライド番号プレースホルダー 3"/>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43E1974E-7EF9-4090-B88E-505E87D308E8}" type="datetime4">
              <a:rPr lang="ja-JP" altLang="en-US" smtClean="0"/>
              <a:t>2024年7月24日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キャプション付きの画像">
    <p:spTree>
      <p:nvGrpSpPr>
        <p:cNvPr id="1" name=""/>
        <p:cNvGrpSpPr/>
        <p:nvPr/>
      </p:nvGrpSpPr>
      <p:grpSpPr>
        <a:xfrm>
          <a:off x="0" y="0"/>
          <a:ext cx="0" cy="0"/>
          <a:chOff x="0" y="0"/>
          <a:chExt cx="0" cy="0"/>
        </a:xfrm>
      </p:grpSpPr>
      <p:sp>
        <p:nvSpPr>
          <p:cNvPr id="8" name="フリーフォーム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ndParaRPr>
          </a:p>
        </p:txBody>
      </p:sp>
      <p:sp>
        <p:nvSpPr>
          <p:cNvPr id="2" name="タイトル 1"/>
          <p:cNvSpPr>
            <a:spLocks noGrp="1"/>
          </p:cNvSpPr>
          <p:nvPr>
            <p:ph type="title"/>
          </p:nvPr>
        </p:nvSpPr>
        <p:spPr/>
        <p:txBody>
          <a:bodyPr rtlCol="0" anchor="b"/>
          <a:lstStyle>
            <a:lvl1pPr rtl="0">
              <a:defRPr sz="3200"/>
            </a:lvl1pPr>
          </a:lstStyle>
          <a:p>
            <a:pPr rtl="0"/>
            <a:r>
              <a:rPr lang="ja-JP" altLang="en-US"/>
              <a:t>マスター タイトルの書式設定</a:t>
            </a:r>
            <a:endParaRPr lang="ja-JP" altLang="en-US" dirty="0"/>
          </a:p>
        </p:txBody>
      </p:sp>
      <p:sp>
        <p:nvSpPr>
          <p:cNvPr id="12" name="画像プレースホルダー 11" descr="画像を追加する空のプレースホルダー。プレースホルダーをクリックし、追加する画像を選択します"/>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図を追加</a:t>
            </a:r>
            <a:endParaRPr lang="ja-JP" altLang="en-US" dirty="0"/>
          </a:p>
        </p:txBody>
      </p:sp>
      <p:sp>
        <p:nvSpPr>
          <p:cNvPr id="4" name="テキスト プレースホルダー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dirty="0"/>
              <a:t>フッターを追加</a:t>
            </a:r>
          </a:p>
        </p:txBody>
      </p:sp>
      <p:sp>
        <p:nvSpPr>
          <p:cNvPr id="5" name="日付プレースホルダー 4"/>
          <p:cNvSpPr>
            <a:spLocks noGrp="1"/>
          </p:cNvSpPr>
          <p:nvPr>
            <p:ph type="dt" sz="half" idx="10"/>
          </p:nvPr>
        </p:nvSpPr>
        <p:spPr/>
        <p:txBody>
          <a:bodyPr rtlCol="0"/>
          <a:lstStyle/>
          <a:p>
            <a:pPr rtl="0"/>
            <a:fld id="{A57D5170-5023-4C42-A17F-479BF9AF8DD2}" type="datetime4">
              <a:rPr lang="ja-JP" altLang="en-US" smtClean="0"/>
              <a:t>2024年7月24日</a:t>
            </a:fld>
            <a:endParaRPr lang="ja-JP" altLang="en-US" dirty="0"/>
          </a:p>
        </p:txBody>
      </p:sp>
      <p:sp>
        <p:nvSpPr>
          <p:cNvPr id="7" name="スライド番号プレースホルダー 6"/>
          <p:cNvSpPr>
            <a:spLocks noGrp="1"/>
          </p:cNvSpPr>
          <p:nvPr>
            <p:ph type="sldNum" sz="quarter" idx="12"/>
          </p:nvPr>
        </p:nvSpPr>
        <p:spPr/>
        <p:txBody>
          <a:bodyPr rtlCol="0"/>
          <a:lstStyle/>
          <a:p>
            <a:pPr rtl="0"/>
            <a:fld id="{289D71E3-7D81-4C24-B9D8-6B108755C64C}" type="slidenum">
              <a:rPr lang="en-US" altLang="ja-JP" smtClean="0"/>
              <a:t>‹#›</a:t>
            </a:fld>
            <a:endParaRPr lang="ja-JP" alt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画像 6"/>
          <p:cNvPicPr>
            <a:picLocks noChangeAspect="1"/>
          </p:cNvPicPr>
          <p:nvPr userDrawn="1"/>
        </p:nvPicPr>
        <p:blipFill rotWithShape="1">
          <a:blip r:embed="rId16" cstate="screen">
            <a:extLst>
              <a:ext uri="{28A0092B-C50C-407E-A947-70E740481C1C}">
                <a14:useLocalDpi xmlns:a14="http://schemas.microsoft.com/office/drawing/2010/main" val="0"/>
              </a:ext>
            </a:extLst>
          </a:blip>
          <a:srcRect/>
          <a:stretch/>
        </p:blipFill>
        <p:spPr>
          <a:xfrm>
            <a:off x="0" y="0"/>
            <a:ext cx="12188826" cy="6858000"/>
          </a:xfrm>
          <a:prstGeom prst="rect">
            <a:avLst/>
          </a:prstGeom>
        </p:spPr>
      </p:pic>
      <p:sp>
        <p:nvSpPr>
          <p:cNvPr id="2" name="タイトル プレースホルダー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ja-JP" altLang="en-US" dirty="0"/>
              <a:t>マスター タイトルの書式設定</a:t>
            </a:r>
          </a:p>
        </p:txBody>
      </p:sp>
      <p:sp>
        <p:nvSpPr>
          <p:cNvPr id="3" name="テキスト プレースホルダー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フッター プレースホルダー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4" name="日付プレースホルダー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ea typeface="Meiryo UI" panose="020B0604030504040204" pitchFamily="50" charset="-128"/>
              </a:defRPr>
            </a:lvl1pPr>
          </a:lstStyle>
          <a:p>
            <a:fld id="{A7252398-C1C1-4DC1-BE73-6B9CDB8661E8}" type="datetime4">
              <a:rPr lang="ja-JP" altLang="en-US" smtClean="0"/>
              <a:pPr/>
              <a:t>2024年7月24日</a:t>
            </a:fld>
            <a:endParaRPr lang="ja-JP" altLang="en-US" dirty="0"/>
          </a:p>
        </p:txBody>
      </p:sp>
      <p:sp>
        <p:nvSpPr>
          <p:cNvPr id="6" name="スライド番号プレースホルダー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defRPr>
            </a:lvl1pPr>
          </a:lstStyle>
          <a:p>
            <a:fld id="{289D71E3-7D81-4C24-B9D8-6B108755C64C}" type="slidenum">
              <a:rPr lang="en-US" altLang="ja-JP" smtClean="0"/>
              <a:pPr/>
              <a:t>‹#›</a:t>
            </a:fld>
            <a:endParaRPr lang="ja-JP" alt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3200" kern="1200">
          <a:solidFill>
            <a:schemeClr val="tx1"/>
          </a:solidFill>
          <a:latin typeface="MS Mincho" panose="02020609040205080304" pitchFamily="17" charset="-128"/>
          <a:ea typeface="MS Mincho" panose="02020609040205080304" pitchFamily="17" charset="-128"/>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3352" y="692696"/>
            <a:ext cx="11089232" cy="1252736"/>
          </a:xfrm>
        </p:spPr>
        <p:txBody>
          <a:bodyPr rtlCol="0">
            <a:normAutofit fontScale="90000"/>
          </a:bodyPr>
          <a:lstStyle/>
          <a:p>
            <a:pPr rtl="0"/>
            <a:r>
              <a:rPr lang="ja-JP" altLang="en-US" b="1" dirty="0">
                <a:solidFill>
                  <a:srgbClr val="00B0F0"/>
                </a:solidFill>
                <a:latin typeface="BIZ UDPゴシック" panose="020B0400000000000000" pitchFamily="50" charset="-128"/>
                <a:ea typeface="BIZ UDPゴシック" panose="020B0400000000000000" pitchFamily="50" charset="-128"/>
              </a:rPr>
              <a:t>～社保テキストの活用、取り組みの紹介～</a:t>
            </a:r>
            <a:br>
              <a:rPr lang="en-US" altLang="ja-JP" b="1" dirty="0">
                <a:solidFill>
                  <a:srgbClr val="00B0F0"/>
                </a:solidFill>
                <a:latin typeface="BIZ UDPゴシック" panose="020B0400000000000000" pitchFamily="50" charset="-128"/>
                <a:ea typeface="BIZ UDPゴシック" panose="020B0400000000000000" pitchFamily="50" charset="-128"/>
              </a:rPr>
            </a:br>
            <a:r>
              <a:rPr lang="ja-JP" altLang="en-US" b="1" dirty="0">
                <a:solidFill>
                  <a:srgbClr val="00B0F0"/>
                </a:solidFill>
                <a:latin typeface="BIZ UDPゴシック" panose="020B0400000000000000" pitchFamily="50" charset="-128"/>
                <a:ea typeface="BIZ UDPゴシック" panose="020B0400000000000000" pitchFamily="50" charset="-128"/>
              </a:rPr>
              <a:t>　　　　　　　　　　　</a:t>
            </a:r>
          </a:p>
        </p:txBody>
      </p:sp>
      <p:sp>
        <p:nvSpPr>
          <p:cNvPr id="3" name="サブタイトル 2"/>
          <p:cNvSpPr>
            <a:spLocks noGrp="1"/>
          </p:cNvSpPr>
          <p:nvPr>
            <p:ph type="subTitle" idx="1"/>
          </p:nvPr>
        </p:nvSpPr>
        <p:spPr>
          <a:xfrm>
            <a:off x="5663952" y="2564904"/>
            <a:ext cx="5976664" cy="1980220"/>
          </a:xfrm>
        </p:spPr>
        <p:txBody>
          <a:bodyPr rtlCol="0">
            <a:noAutofit/>
          </a:bodyPr>
          <a:lstStyle/>
          <a:p>
            <a:pPr rtl="0"/>
            <a:r>
              <a:rPr lang="ja-JP" altLang="en-US" b="1" dirty="0">
                <a:latin typeface="ＭＳ Ｐゴシック" panose="020B0600070205080204" pitchFamily="50" charset="-128"/>
                <a:ea typeface="ＭＳ Ｐゴシック" panose="020B0600070205080204" pitchFamily="50" charset="-128"/>
              </a:rPr>
              <a:t>社保テキスト</a:t>
            </a:r>
            <a:r>
              <a:rPr lang="ja-JP" altLang="en-US" b="1">
                <a:latin typeface="ＭＳ Ｐゴシック" panose="020B0600070205080204" pitchFamily="50" charset="-128"/>
                <a:ea typeface="ＭＳ Ｐゴシック" panose="020B0600070205080204" pitchFamily="50" charset="-128"/>
              </a:rPr>
              <a:t>学習会　第３回</a:t>
            </a:r>
            <a:endParaRPr lang="en-US" altLang="ja-JP" b="1" dirty="0">
              <a:latin typeface="ＭＳ Ｐゴシック" panose="020B0600070205080204" pitchFamily="50" charset="-128"/>
              <a:ea typeface="ＭＳ Ｐゴシック" panose="020B0600070205080204" pitchFamily="50" charset="-128"/>
            </a:endParaRPr>
          </a:p>
          <a:p>
            <a:pPr rtl="0"/>
            <a:r>
              <a:rPr lang="ja-JP" altLang="en-US" b="1" dirty="0">
                <a:latin typeface="ＭＳ Ｐゴシック" panose="020B0600070205080204" pitchFamily="50" charset="-128"/>
                <a:ea typeface="ＭＳ Ｐゴシック" panose="020B0600070205080204" pitchFamily="50" charset="-128"/>
              </a:rPr>
              <a:t>７月</a:t>
            </a:r>
            <a:r>
              <a:rPr lang="en-US" altLang="ja-JP" b="1" dirty="0">
                <a:latin typeface="ＭＳ Ｐゴシック" panose="020B0600070205080204" pitchFamily="50" charset="-128"/>
                <a:ea typeface="ＭＳ Ｐゴシック" panose="020B0600070205080204" pitchFamily="50" charset="-128"/>
              </a:rPr>
              <a:t>23</a:t>
            </a:r>
            <a:r>
              <a:rPr lang="ja-JP" altLang="en-US" b="1" dirty="0">
                <a:latin typeface="ＭＳ Ｐゴシック" panose="020B0600070205080204" pitchFamily="50" charset="-128"/>
                <a:ea typeface="ＭＳ Ｐゴシック" panose="020B0600070205080204" pitchFamily="50" charset="-128"/>
              </a:rPr>
              <a:t>日（水）</a:t>
            </a:r>
            <a:r>
              <a:rPr lang="en-US" altLang="ja-JP" b="1" dirty="0">
                <a:latin typeface="ＭＳ Ｐゴシック" panose="020B0600070205080204" pitchFamily="50" charset="-128"/>
                <a:ea typeface="ＭＳ Ｐゴシック" panose="020B0600070205080204" pitchFamily="50" charset="-128"/>
              </a:rPr>
              <a:t>18</a:t>
            </a:r>
            <a:r>
              <a:rPr lang="ja-JP" altLang="en-US" b="1" dirty="0">
                <a:latin typeface="ＭＳ Ｐゴシック" panose="020B0600070205080204" pitchFamily="50" charset="-128"/>
                <a:ea typeface="ＭＳ Ｐゴシック" panose="020B0600070205080204" pitchFamily="50" charset="-128"/>
              </a:rPr>
              <a:t>：</a:t>
            </a:r>
            <a:r>
              <a:rPr lang="en-US" altLang="ja-JP" b="1" dirty="0">
                <a:latin typeface="ＭＳ Ｐゴシック" panose="020B0600070205080204" pitchFamily="50" charset="-128"/>
                <a:ea typeface="ＭＳ Ｐゴシック" panose="020B0600070205080204" pitchFamily="50" charset="-128"/>
              </a:rPr>
              <a:t>00</a:t>
            </a:r>
            <a:r>
              <a:rPr lang="ja-JP" altLang="en-US" b="1" dirty="0">
                <a:latin typeface="ＭＳ Ｐゴシック" panose="020B0600070205080204" pitchFamily="50" charset="-128"/>
                <a:ea typeface="ＭＳ Ｐゴシック" panose="020B0600070205080204" pitchFamily="50" charset="-128"/>
              </a:rPr>
              <a:t>～　</a:t>
            </a:r>
            <a:endParaRPr lang="en-US" altLang="ja-JP" b="1" dirty="0">
              <a:latin typeface="ＭＳ Ｐゴシック" panose="020B0600070205080204" pitchFamily="50" charset="-128"/>
              <a:ea typeface="ＭＳ Ｐゴシック" panose="020B0600070205080204" pitchFamily="50" charset="-128"/>
            </a:endParaRPr>
          </a:p>
          <a:p>
            <a:pPr rtl="0"/>
            <a:r>
              <a:rPr lang="ja-JP" altLang="en-US" b="1" dirty="0">
                <a:latin typeface="ＭＳ Ｐゴシック" panose="020B0600070205080204" pitchFamily="50" charset="-128"/>
                <a:ea typeface="ＭＳ Ｐゴシック" panose="020B0600070205080204" pitchFamily="50" charset="-128"/>
              </a:rPr>
              <a:t>中央社保協・社保テキストチーム、運営委員</a:t>
            </a:r>
            <a:endParaRPr lang="en-US" altLang="ja-JP" b="1" dirty="0">
              <a:latin typeface="ＭＳ Ｐゴシック" panose="020B0600070205080204" pitchFamily="50" charset="-128"/>
              <a:ea typeface="ＭＳ Ｐゴシック" panose="020B0600070205080204" pitchFamily="50" charset="-128"/>
            </a:endParaRPr>
          </a:p>
          <a:p>
            <a:pPr rtl="0"/>
            <a:r>
              <a:rPr lang="ja-JP" altLang="en-US" b="1" dirty="0">
                <a:latin typeface="ＭＳ Ｐゴシック" panose="020B0600070205080204" pitchFamily="50" charset="-128"/>
                <a:ea typeface="ＭＳ Ｐゴシック" panose="020B0600070205080204" pitchFamily="50" charset="-128"/>
              </a:rPr>
              <a:t>全国保険医団体連合会・主査　　曽根　貴子</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2AEDC8-B9F9-45A6-A532-6C6DAF0278A9}"/>
              </a:ext>
            </a:extLst>
          </p:cNvPr>
          <p:cNvSpPr>
            <a:spLocks noGrp="1"/>
          </p:cNvSpPr>
          <p:nvPr>
            <p:ph type="title"/>
          </p:nvPr>
        </p:nvSpPr>
        <p:spPr>
          <a:xfrm>
            <a:off x="407368" y="116632"/>
            <a:ext cx="10729192" cy="1082674"/>
          </a:xfrm>
        </p:spPr>
        <p:txBody>
          <a:bodyPr>
            <a:normAutofit fontScale="90000"/>
          </a:bodyPr>
          <a:lstStyle/>
          <a:p>
            <a:r>
              <a:rPr kumimoji="1" lang="ja-JP" altLang="en-US" b="1" dirty="0">
                <a:solidFill>
                  <a:srgbClr val="7030A0"/>
                </a:solidFill>
              </a:rPr>
              <a:t>「第１弾」テキストの</a:t>
            </a:r>
            <a:r>
              <a:rPr lang="ja-JP" altLang="en-US" b="1" dirty="0">
                <a:solidFill>
                  <a:srgbClr val="7030A0"/>
                </a:solidFill>
              </a:rPr>
              <a:t>概要　社会保障って</a:t>
            </a:r>
            <a:r>
              <a:rPr lang="ja-JP" altLang="en-US" b="1" dirty="0" err="1">
                <a:solidFill>
                  <a:srgbClr val="7030A0"/>
                </a:solidFill>
              </a:rPr>
              <a:t>な</a:t>
            </a:r>
            <a:r>
              <a:rPr lang="ja-JP" altLang="en-US" b="1" dirty="0">
                <a:solidFill>
                  <a:srgbClr val="7030A0"/>
                </a:solidFill>
              </a:rPr>
              <a:t>あに？をテーマに</a:t>
            </a:r>
            <a:br>
              <a:rPr kumimoji="1" lang="en-US" altLang="ja-JP" dirty="0"/>
            </a:br>
            <a:r>
              <a:rPr kumimoji="1" lang="ja-JP" altLang="en-US" dirty="0"/>
              <a:t>　　　　　　　</a:t>
            </a:r>
          </a:p>
        </p:txBody>
      </p:sp>
      <p:sp>
        <p:nvSpPr>
          <p:cNvPr id="3" name="コンテンツ プレースホルダー 2">
            <a:extLst>
              <a:ext uri="{FF2B5EF4-FFF2-40B4-BE49-F238E27FC236}">
                <a16:creationId xmlns:a16="http://schemas.microsoft.com/office/drawing/2014/main" id="{3B7A7DD2-34E2-44DA-8AC1-4BA16D57E58E}"/>
              </a:ext>
            </a:extLst>
          </p:cNvPr>
          <p:cNvSpPr>
            <a:spLocks noGrp="1"/>
          </p:cNvSpPr>
          <p:nvPr>
            <p:ph idx="1"/>
          </p:nvPr>
        </p:nvSpPr>
        <p:spPr>
          <a:xfrm>
            <a:off x="1775520" y="836712"/>
            <a:ext cx="10802319" cy="4667250"/>
          </a:xfrm>
        </p:spPr>
        <p:txBody>
          <a:bodyPr>
            <a:normAutofit/>
          </a:bodyPr>
          <a:lstStyle/>
          <a:p>
            <a:pPr marL="0" indent="0">
              <a:buNone/>
            </a:pPr>
            <a:r>
              <a:rPr kumimoji="1" lang="ja-JP" altLang="en-US" sz="3200" dirty="0"/>
              <a:t>第</a:t>
            </a:r>
            <a:r>
              <a:rPr lang="ja-JP" altLang="en-US" sz="3200" dirty="0"/>
              <a:t>１</a:t>
            </a:r>
            <a:r>
              <a:rPr kumimoji="1" lang="ja-JP" altLang="en-US" sz="3200" dirty="0"/>
              <a:t>章　はじめに</a:t>
            </a:r>
            <a:endParaRPr kumimoji="1" lang="en-US" altLang="ja-JP" sz="3200" dirty="0"/>
          </a:p>
          <a:p>
            <a:pPr marL="0" indent="0">
              <a:buNone/>
            </a:pPr>
            <a:r>
              <a:rPr lang="ja-JP" altLang="en-US" sz="3200" dirty="0"/>
              <a:t>  　　　「社会保障」について語ろう！</a:t>
            </a:r>
            <a:r>
              <a:rPr lang="ja-JP" altLang="en-US" sz="2000" dirty="0"/>
              <a:t>～フリートークから考える～（４</a:t>
            </a:r>
            <a:r>
              <a:rPr lang="en-US" altLang="ja-JP" sz="2000" dirty="0"/>
              <a:t>P</a:t>
            </a:r>
            <a:r>
              <a:rPr lang="ja-JP" altLang="en-US" sz="2000" dirty="0"/>
              <a:t>～）</a:t>
            </a:r>
            <a:endParaRPr lang="en-US" altLang="ja-JP" sz="2400" dirty="0"/>
          </a:p>
          <a:p>
            <a:pPr marL="0" indent="0">
              <a:buNone/>
            </a:pPr>
            <a:r>
              <a:rPr lang="ja-JP" altLang="en-US" sz="3200" dirty="0"/>
              <a:t>　　　</a:t>
            </a:r>
            <a:r>
              <a:rPr kumimoji="1" lang="ja-JP" altLang="en-US" sz="3200" dirty="0"/>
              <a:t>　みんなに伝えたい！（フリートーク参加者から）</a:t>
            </a:r>
            <a:endParaRPr kumimoji="1" lang="en-US" altLang="ja-JP" sz="3200" dirty="0"/>
          </a:p>
          <a:p>
            <a:pPr marL="0" indent="0">
              <a:buNone/>
            </a:pPr>
            <a:r>
              <a:rPr lang="ja-JP" altLang="en-US" sz="3200" dirty="0"/>
              <a:t>第２章　私たちの暮らしと関係する社会保障制度　（</a:t>
            </a:r>
            <a:r>
              <a:rPr lang="en-US" altLang="ja-JP" sz="3200" dirty="0"/>
              <a:t>10P</a:t>
            </a:r>
            <a:r>
              <a:rPr lang="ja-JP" altLang="en-US" sz="3200" dirty="0"/>
              <a:t>～）</a:t>
            </a:r>
            <a:endParaRPr lang="en-US" altLang="ja-JP" sz="3200" dirty="0"/>
          </a:p>
          <a:p>
            <a:pPr marL="0" indent="0">
              <a:buNone/>
            </a:pPr>
            <a:r>
              <a:rPr kumimoji="1" lang="ja-JP" altLang="en-US" sz="3200" dirty="0"/>
              <a:t>第</a:t>
            </a:r>
            <a:r>
              <a:rPr lang="ja-JP" altLang="en-US" sz="3200" dirty="0"/>
              <a:t>３</a:t>
            </a:r>
            <a:r>
              <a:rPr kumimoji="1" lang="ja-JP" altLang="en-US" sz="3200" dirty="0"/>
              <a:t>章　分野（９つ）で学ぶ社会保障（</a:t>
            </a:r>
            <a:r>
              <a:rPr kumimoji="1" lang="en-US" altLang="ja-JP" sz="3200" dirty="0"/>
              <a:t>14P</a:t>
            </a:r>
            <a:r>
              <a:rPr kumimoji="1" lang="ja-JP" altLang="en-US" sz="3200" dirty="0"/>
              <a:t>～）</a:t>
            </a:r>
            <a:endParaRPr kumimoji="1" lang="en-US" altLang="ja-JP" sz="3200" dirty="0"/>
          </a:p>
          <a:p>
            <a:pPr marL="0" indent="0">
              <a:buNone/>
            </a:pPr>
            <a:r>
              <a:rPr lang="ja-JP" altLang="en-US" sz="3200" dirty="0"/>
              <a:t>第４章　日本の社会保障の全体像（</a:t>
            </a:r>
            <a:r>
              <a:rPr lang="en-US" altLang="ja-JP" sz="3200" dirty="0"/>
              <a:t>32P</a:t>
            </a:r>
            <a:r>
              <a:rPr lang="ja-JP" altLang="en-US" sz="3200" dirty="0"/>
              <a:t>～）</a:t>
            </a:r>
            <a:endParaRPr lang="en-US" altLang="ja-JP" sz="3200" dirty="0"/>
          </a:p>
          <a:p>
            <a:pPr marL="0" indent="0">
              <a:buNone/>
            </a:pPr>
            <a:r>
              <a:rPr kumimoji="1" lang="ja-JP" altLang="en-US" sz="3200" dirty="0"/>
              <a:t>第５章　社会保障入門テキストの活用（</a:t>
            </a:r>
            <a:r>
              <a:rPr kumimoji="1" lang="en-US" altLang="ja-JP" sz="3200" dirty="0"/>
              <a:t>44P</a:t>
            </a:r>
            <a:r>
              <a:rPr kumimoji="1" lang="ja-JP" altLang="en-US" sz="3200" dirty="0"/>
              <a:t>～）</a:t>
            </a:r>
            <a:endParaRPr kumimoji="1" lang="en-US" altLang="ja-JP" sz="3200" dirty="0"/>
          </a:p>
          <a:p>
            <a:pPr marL="0" indent="0">
              <a:buNone/>
            </a:pPr>
            <a:endParaRPr kumimoji="1" lang="ja-JP" altLang="en-US" sz="3200" dirty="0"/>
          </a:p>
        </p:txBody>
      </p:sp>
      <p:sp>
        <p:nvSpPr>
          <p:cNvPr id="4" name="正方形/長方形 3"/>
          <p:cNvSpPr/>
          <p:nvPr/>
        </p:nvSpPr>
        <p:spPr>
          <a:xfrm rot="20581808">
            <a:off x="389529" y="1681640"/>
            <a:ext cx="2016224" cy="1165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一緒に学ぼう</a:t>
            </a:r>
            <a:endParaRPr kumimoji="1" lang="en-US" altLang="ja-JP" dirty="0"/>
          </a:p>
          <a:p>
            <a:pPr algn="ctr"/>
            <a:r>
              <a:rPr kumimoji="1" lang="ja-JP" altLang="en-US" dirty="0"/>
              <a:t>職場で話そう</a:t>
            </a:r>
            <a:endParaRPr kumimoji="1" lang="en-US" altLang="ja-JP" dirty="0"/>
          </a:p>
          <a:p>
            <a:pPr algn="ctr"/>
            <a:r>
              <a:rPr kumimoji="1" lang="ja-JP" altLang="en-US" dirty="0"/>
              <a:t>活用しよう</a:t>
            </a:r>
          </a:p>
        </p:txBody>
      </p:sp>
    </p:spTree>
    <p:extLst>
      <p:ext uri="{BB962C8B-B14F-4D97-AF65-F5344CB8AC3E}">
        <p14:creationId xmlns:p14="http://schemas.microsoft.com/office/powerpoint/2010/main" val="38960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D95F8-5D26-41AE-B45A-43C33754CBE5}"/>
              </a:ext>
            </a:extLst>
          </p:cNvPr>
          <p:cNvSpPr>
            <a:spLocks noGrp="1"/>
          </p:cNvSpPr>
          <p:nvPr>
            <p:ph type="title"/>
          </p:nvPr>
        </p:nvSpPr>
        <p:spPr>
          <a:xfrm>
            <a:off x="407368" y="188640"/>
            <a:ext cx="10515600" cy="832995"/>
          </a:xfrm>
        </p:spPr>
        <p:txBody>
          <a:bodyPr>
            <a:normAutofit/>
          </a:bodyPr>
          <a:lstStyle/>
          <a:p>
            <a:r>
              <a:rPr kumimoji="1" lang="ja-JP" altLang="en-US" sz="4000" b="1" dirty="0">
                <a:solidFill>
                  <a:srgbClr val="002060"/>
                </a:solidFill>
              </a:rPr>
              <a:t> </a:t>
            </a:r>
            <a:r>
              <a:rPr kumimoji="1" lang="ja-JP" altLang="en-US" sz="3600" b="1" dirty="0">
                <a:solidFill>
                  <a:srgbClr val="002060"/>
                </a:solidFill>
                <a:latin typeface="BIZ UDPゴシック" panose="020B0400000000000000" pitchFamily="50" charset="-128"/>
                <a:ea typeface="BIZ UDPゴシック" panose="020B0400000000000000" pitchFamily="50" charset="-128"/>
              </a:rPr>
              <a:t>第１章　フリートークから考える</a:t>
            </a:r>
            <a:endParaRPr kumimoji="1" lang="ja-JP" altLang="en-US" sz="3600" dirty="0">
              <a:solidFill>
                <a:srgbClr val="00206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1A65670D-9C66-4DA2-BF53-6E24834DA627}"/>
              </a:ext>
            </a:extLst>
          </p:cNvPr>
          <p:cNvSpPr>
            <a:spLocks noGrp="1"/>
          </p:cNvSpPr>
          <p:nvPr>
            <p:ph idx="1"/>
          </p:nvPr>
        </p:nvSpPr>
        <p:spPr>
          <a:xfrm>
            <a:off x="623392" y="1124744"/>
            <a:ext cx="10515600" cy="4351338"/>
          </a:xfrm>
        </p:spPr>
        <p:txBody>
          <a:bodyPr/>
          <a:lstStyle/>
          <a:p>
            <a:r>
              <a:rPr lang="ja-JP" altLang="en-US" dirty="0"/>
              <a:t>社会保障について、「あるべき論」ではなく、自発的な問題意識から出発！</a:t>
            </a:r>
            <a:endParaRPr lang="en-US" altLang="ja-JP" dirty="0"/>
          </a:p>
          <a:p>
            <a:r>
              <a:rPr kumimoji="1" lang="ja-JP" altLang="en-US" dirty="0"/>
              <a:t>そのために、社会保障に興味・関心のある若い世代を集めて、フリートークを開催。</a:t>
            </a:r>
            <a:endParaRPr kumimoji="1" lang="en-US" altLang="ja-JP" dirty="0"/>
          </a:p>
          <a:p>
            <a:r>
              <a:rPr lang="ja-JP" altLang="en-US" dirty="0"/>
              <a:t>フリートークで出された意見を踏まえて、まとめています。</a:t>
            </a:r>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A96FDA0E-8EFB-44B4-B99B-19CDCFBEBF3A}"/>
              </a:ext>
            </a:extLst>
          </p:cNvPr>
          <p:cNvSpPr txBox="1"/>
          <p:nvPr/>
        </p:nvSpPr>
        <p:spPr>
          <a:xfrm>
            <a:off x="695400" y="2636912"/>
            <a:ext cx="11089232" cy="2308324"/>
          </a:xfrm>
          <a:prstGeom prst="rect">
            <a:avLst/>
          </a:prstGeom>
          <a:noFill/>
          <a:ln>
            <a:noFill/>
          </a:ln>
        </p:spPr>
        <p:txBody>
          <a:bodyPr wrap="square" rtlCol="0">
            <a:spAutoFit/>
          </a:bodyPr>
          <a:lstStyle/>
          <a:p>
            <a:r>
              <a:rPr kumimoji="1" lang="en-US" altLang="ja-JP" sz="2400" dirty="0">
                <a:solidFill>
                  <a:srgbClr val="002060"/>
                </a:solidFill>
                <a:latin typeface="BIZ UDゴシック" panose="020B0400000000000000" pitchFamily="49" charset="-128"/>
                <a:ea typeface="BIZ UDゴシック" panose="020B0400000000000000" pitchFamily="49" charset="-128"/>
              </a:rPr>
              <a:t>【</a:t>
            </a:r>
            <a:r>
              <a:rPr kumimoji="1" lang="ja-JP" altLang="en-US" sz="2400" dirty="0">
                <a:solidFill>
                  <a:srgbClr val="002060"/>
                </a:solidFill>
                <a:latin typeface="BIZ UDゴシック" panose="020B0400000000000000" pitchFamily="49" charset="-128"/>
                <a:ea typeface="BIZ UDゴシック" panose="020B0400000000000000" pitchFamily="49" charset="-128"/>
              </a:rPr>
              <a:t>第１章のねらい</a:t>
            </a:r>
            <a:r>
              <a:rPr kumimoji="1" lang="en-US" altLang="ja-JP" sz="2400" dirty="0">
                <a:solidFill>
                  <a:srgbClr val="002060"/>
                </a:solidFill>
                <a:latin typeface="BIZ UDゴシック" panose="020B0400000000000000" pitchFamily="49" charset="-128"/>
                <a:ea typeface="BIZ UDゴシック" panose="020B0400000000000000" pitchFamily="49" charset="-128"/>
              </a:rPr>
              <a:t>】</a:t>
            </a:r>
          </a:p>
          <a:p>
            <a:r>
              <a:rPr kumimoji="1" lang="ja-JP" altLang="en-US" sz="2400" dirty="0">
                <a:solidFill>
                  <a:srgbClr val="002060"/>
                </a:solidFill>
                <a:latin typeface="BIZ UDゴシック" panose="020B0400000000000000" pitchFamily="49" charset="-128"/>
                <a:ea typeface="BIZ UDゴシック" panose="020B0400000000000000" pitchFamily="49" charset="-128"/>
              </a:rPr>
              <a:t>→テキストの全般は、若い世代向けとしつつ、中堅、</a:t>
            </a:r>
            <a:r>
              <a:rPr lang="ja-JP" altLang="en-US" sz="2400" dirty="0">
                <a:solidFill>
                  <a:srgbClr val="002060"/>
                </a:solidFill>
                <a:latin typeface="BIZ UDゴシック" panose="020B0400000000000000" pitchFamily="49" charset="-128"/>
                <a:ea typeface="BIZ UDゴシック" panose="020B0400000000000000" pitchFamily="49" charset="-128"/>
              </a:rPr>
              <a:t>熟練の方も若い人々と「ともに学ぶ」ことを意図して作成しています。</a:t>
            </a:r>
            <a:endParaRPr lang="en-US" altLang="ja-JP" sz="2400" dirty="0">
              <a:solidFill>
                <a:srgbClr val="002060"/>
              </a:solidFill>
              <a:latin typeface="BIZ UDゴシック" panose="020B0400000000000000" pitchFamily="49" charset="-128"/>
              <a:ea typeface="BIZ UDゴシック" panose="020B0400000000000000" pitchFamily="49" charset="-128"/>
            </a:endParaRPr>
          </a:p>
          <a:p>
            <a:r>
              <a:rPr lang="ja-JP" altLang="en-US" sz="2400" dirty="0">
                <a:solidFill>
                  <a:srgbClr val="002060"/>
                </a:solidFill>
                <a:latin typeface="BIZ UDゴシック" panose="020B0400000000000000" pitchFamily="49" charset="-128"/>
                <a:ea typeface="BIZ UDゴシック" panose="020B0400000000000000" pitchFamily="49" charset="-128"/>
              </a:rPr>
              <a:t>　特に「フリートークから考えるは、若い世代の声を紹介しつつ</a:t>
            </a:r>
            <a:endParaRPr lang="en-US" altLang="ja-JP" sz="2400" dirty="0">
              <a:solidFill>
                <a:srgbClr val="002060"/>
              </a:solidFill>
              <a:latin typeface="BIZ UDゴシック" panose="020B0400000000000000" pitchFamily="49" charset="-128"/>
              <a:ea typeface="BIZ UDゴシック" panose="020B0400000000000000" pitchFamily="49" charset="-128"/>
            </a:endParaRPr>
          </a:p>
          <a:p>
            <a:r>
              <a:rPr lang="ja-JP" altLang="en-US" sz="2400" dirty="0">
                <a:solidFill>
                  <a:srgbClr val="FF0000"/>
                </a:solidFill>
                <a:latin typeface="BIZ UDゴシック" panose="020B0400000000000000" pitchFamily="49" charset="-128"/>
                <a:ea typeface="BIZ UDゴシック" panose="020B0400000000000000" pitchFamily="49" charset="-128"/>
              </a:rPr>
              <a:t>“育成をする側”に向けて若い世代と「伴走」しながら</a:t>
            </a:r>
            <a:endParaRPr lang="en-US" altLang="ja-JP" sz="2400" dirty="0">
              <a:solidFill>
                <a:srgbClr val="FF0000"/>
              </a:solidFill>
              <a:latin typeface="BIZ UDゴシック" panose="020B0400000000000000" pitchFamily="49" charset="-128"/>
              <a:ea typeface="BIZ UDゴシック" panose="020B0400000000000000" pitchFamily="49" charset="-128"/>
            </a:endParaRPr>
          </a:p>
          <a:p>
            <a:r>
              <a:rPr lang="ja-JP" altLang="en-US" sz="2400" dirty="0">
                <a:solidFill>
                  <a:srgbClr val="FF0000"/>
                </a:solidFill>
                <a:latin typeface="BIZ UDゴシック" panose="020B0400000000000000" pitchFamily="49" charset="-128"/>
                <a:ea typeface="BIZ UDゴシック" panose="020B0400000000000000" pitchFamily="49" charset="-128"/>
              </a:rPr>
              <a:t>　「寄り添う育成」、「学び合い」</a:t>
            </a:r>
            <a:r>
              <a:rPr lang="ja-JP" altLang="en-US" sz="2400" dirty="0">
                <a:solidFill>
                  <a:srgbClr val="002060"/>
                </a:solidFill>
                <a:latin typeface="BIZ UDゴシック" panose="020B0400000000000000" pitchFamily="49" charset="-128"/>
                <a:ea typeface="BIZ UDゴシック" panose="020B0400000000000000" pitchFamily="49" charset="-128"/>
              </a:rPr>
              <a:t>の重要性を再確認する。</a:t>
            </a:r>
            <a:endParaRPr lang="en-US" altLang="ja-JP" sz="2400" dirty="0">
              <a:solidFill>
                <a:srgbClr val="002060"/>
              </a:solidFill>
              <a:latin typeface="BIZ UDゴシック" panose="020B0400000000000000" pitchFamily="49" charset="-128"/>
              <a:ea typeface="BIZ UDゴシック" panose="020B0400000000000000" pitchFamily="49" charset="-128"/>
            </a:endParaRPr>
          </a:p>
        </p:txBody>
      </p:sp>
      <p:sp>
        <p:nvSpPr>
          <p:cNvPr id="5" name="円/楕円 4"/>
          <p:cNvSpPr/>
          <p:nvPr/>
        </p:nvSpPr>
        <p:spPr>
          <a:xfrm>
            <a:off x="10560496" y="260648"/>
            <a:ext cx="122413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第１弾</a:t>
            </a:r>
          </a:p>
        </p:txBody>
      </p:sp>
    </p:spTree>
    <p:extLst>
      <p:ext uri="{BB962C8B-B14F-4D97-AF65-F5344CB8AC3E}">
        <p14:creationId xmlns:p14="http://schemas.microsoft.com/office/powerpoint/2010/main" val="351296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53131-77F9-4361-AF8F-9D0680E3CEE0}"/>
              </a:ext>
            </a:extLst>
          </p:cNvPr>
          <p:cNvSpPr>
            <a:spLocks noGrp="1"/>
          </p:cNvSpPr>
          <p:nvPr>
            <p:ph type="title"/>
          </p:nvPr>
        </p:nvSpPr>
        <p:spPr>
          <a:xfrm>
            <a:off x="263352" y="123682"/>
            <a:ext cx="9829800" cy="1082674"/>
          </a:xfrm>
        </p:spPr>
        <p:txBody>
          <a:bodyPr>
            <a:normAutofit/>
          </a:bodyPr>
          <a:lstStyle/>
          <a:p>
            <a:pPr algn="ctr"/>
            <a:r>
              <a:rPr lang="ja-JP" altLang="en-US" sz="3600" dirty="0">
                <a:solidFill>
                  <a:srgbClr val="002060"/>
                </a:solidFill>
                <a:latin typeface="BIZ UDPゴシック" panose="020B0400000000000000" pitchFamily="50" charset="-128"/>
                <a:ea typeface="BIZ UDPゴシック" panose="020B0400000000000000" pitchFamily="50" charset="-128"/>
              </a:rPr>
              <a:t>第２章　私たちの暮らしと関係する社会保障制度</a:t>
            </a:r>
            <a:br>
              <a:rPr lang="en-US" altLang="ja-JP" sz="3600" dirty="0">
                <a:solidFill>
                  <a:srgbClr val="002060"/>
                </a:solidFill>
                <a:latin typeface="BIZ UDPゴシック" panose="020B0400000000000000" pitchFamily="50" charset="-128"/>
                <a:ea typeface="BIZ UDPゴシック" panose="020B0400000000000000" pitchFamily="50" charset="-128"/>
              </a:rPr>
            </a:br>
            <a:r>
              <a:rPr lang="ja-JP" altLang="en-US" sz="3200" dirty="0">
                <a:solidFill>
                  <a:srgbClr val="002060"/>
                </a:solidFill>
                <a:latin typeface="BIZ UDPゴシック" panose="020B0400000000000000" pitchFamily="50" charset="-128"/>
                <a:ea typeface="BIZ UDPゴシック" panose="020B0400000000000000" pitchFamily="50" charset="-128"/>
              </a:rPr>
              <a:t>家族を含めたライフサイクルで考えよう</a:t>
            </a:r>
            <a:endParaRPr kumimoji="1" lang="ja-JP" altLang="en-US" sz="3600" dirty="0">
              <a:solidFill>
                <a:srgbClr val="00206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634749E0-AD54-4156-8EEC-30D2FF4522EC}"/>
              </a:ext>
            </a:extLst>
          </p:cNvPr>
          <p:cNvSpPr>
            <a:spLocks noGrp="1"/>
          </p:cNvSpPr>
          <p:nvPr>
            <p:ph idx="1"/>
          </p:nvPr>
        </p:nvSpPr>
        <p:spPr>
          <a:xfrm>
            <a:off x="1487488" y="1271314"/>
            <a:ext cx="10515600" cy="4799110"/>
          </a:xfrm>
        </p:spPr>
        <p:txBody>
          <a:bodyPr>
            <a:normAutofit/>
          </a:bodyPr>
          <a:lstStyle/>
          <a:p>
            <a:pPr marL="0" indent="0">
              <a:buNone/>
            </a:pPr>
            <a:r>
              <a:rPr kumimoji="1" lang="en-US" altLang="ja-JP" dirty="0"/>
              <a:t>【</a:t>
            </a:r>
            <a:r>
              <a:rPr kumimoji="1" lang="ja-JP" altLang="en-US" dirty="0"/>
              <a:t>若い世代の社会保障へのイメージ</a:t>
            </a:r>
            <a:r>
              <a:rPr kumimoji="1" lang="en-US" altLang="ja-JP" dirty="0"/>
              <a:t>】</a:t>
            </a:r>
          </a:p>
          <a:p>
            <a:pPr marL="0" indent="0">
              <a:buNone/>
            </a:pPr>
            <a:r>
              <a:rPr lang="ja-JP" altLang="en-US" dirty="0"/>
              <a:t>・</a:t>
            </a:r>
            <a:r>
              <a:rPr kumimoji="1" lang="ja-JP" altLang="en-US" dirty="0"/>
              <a:t>高齢者ばかり優遇されている</a:t>
            </a:r>
            <a:endParaRPr kumimoji="1" lang="en-US" altLang="ja-JP" dirty="0"/>
          </a:p>
          <a:p>
            <a:pPr marL="0" indent="0">
              <a:buNone/>
            </a:pPr>
            <a:r>
              <a:rPr lang="ja-JP" altLang="en-US" dirty="0"/>
              <a:t>・</a:t>
            </a:r>
            <a:r>
              <a:rPr kumimoji="1" lang="ja-JP" altLang="en-US" dirty="0"/>
              <a:t>若者は重い税金を納めて、給付はほとんどない</a:t>
            </a:r>
            <a:endParaRPr kumimoji="1" lang="en-US" altLang="ja-JP" dirty="0"/>
          </a:p>
          <a:p>
            <a:pPr marL="0" indent="0">
              <a:buNone/>
            </a:pPr>
            <a:r>
              <a:rPr lang="ja-JP" altLang="en-US" dirty="0"/>
              <a:t>・将来は年金ももらえず、若者世代が</a:t>
            </a:r>
            <a:r>
              <a:rPr kumimoji="1" lang="ja-JP" altLang="en-US" dirty="0"/>
              <a:t>割を食うもの</a:t>
            </a:r>
            <a:endParaRPr kumimoji="1" lang="en-US" altLang="ja-JP" dirty="0"/>
          </a:p>
          <a:p>
            <a:pPr marL="0" indent="0">
              <a:buNone/>
            </a:pPr>
            <a:r>
              <a:rPr kumimoji="1" lang="ja-JP" altLang="en-US" dirty="0"/>
              <a:t>　このようなイメージが少なからずあるのではないでしょう</a:t>
            </a:r>
            <a:endParaRPr kumimoji="1" lang="en-US" altLang="ja-JP" dirty="0"/>
          </a:p>
          <a:p>
            <a:pPr marL="0" indent="0">
              <a:buNone/>
            </a:pPr>
            <a:r>
              <a:rPr lang="en-US" altLang="ja-JP" dirty="0">
                <a:solidFill>
                  <a:srgbClr val="002060"/>
                </a:solidFill>
              </a:rPr>
              <a:t>【</a:t>
            </a:r>
            <a:r>
              <a:rPr lang="ja-JP" altLang="en-US" dirty="0">
                <a:solidFill>
                  <a:srgbClr val="002060"/>
                </a:solidFill>
              </a:rPr>
              <a:t>第２章のねらい</a:t>
            </a:r>
            <a:r>
              <a:rPr lang="en-US" altLang="ja-JP" dirty="0">
                <a:solidFill>
                  <a:srgbClr val="002060"/>
                </a:solidFill>
              </a:rPr>
              <a:t>】</a:t>
            </a:r>
          </a:p>
          <a:p>
            <a:pPr marL="0" indent="0">
              <a:buNone/>
            </a:pPr>
            <a:r>
              <a:rPr lang="ja-JP" altLang="en-US" dirty="0">
                <a:solidFill>
                  <a:srgbClr val="002060"/>
                </a:solidFill>
              </a:rPr>
              <a:t>・若い世代も「社会保障制度の問題」を“我が事”として捉える</a:t>
            </a:r>
            <a:endParaRPr lang="en-US" altLang="ja-JP" dirty="0">
              <a:solidFill>
                <a:srgbClr val="002060"/>
              </a:solidFill>
            </a:endParaRPr>
          </a:p>
          <a:p>
            <a:pPr marL="354013" indent="-354013">
              <a:buNone/>
            </a:pPr>
            <a:r>
              <a:rPr kumimoji="1" lang="ja-JP" altLang="en-US" dirty="0">
                <a:solidFill>
                  <a:srgbClr val="002060"/>
                </a:solidFill>
              </a:rPr>
              <a:t>・社会保障は人権保障であり権利（公的責任）。</a:t>
            </a:r>
            <a:endParaRPr kumimoji="1" lang="en-US" altLang="ja-JP" dirty="0">
              <a:solidFill>
                <a:srgbClr val="002060"/>
              </a:solidFill>
            </a:endParaRPr>
          </a:p>
          <a:p>
            <a:pPr marL="354013" indent="-354013">
              <a:buNone/>
            </a:pPr>
            <a:r>
              <a:rPr lang="ja-JP" altLang="en-US" dirty="0">
                <a:solidFill>
                  <a:srgbClr val="002060"/>
                </a:solidFill>
              </a:rPr>
              <a:t>　　　→</a:t>
            </a:r>
            <a:r>
              <a:rPr kumimoji="1" lang="ja-JP" altLang="en-US" dirty="0">
                <a:solidFill>
                  <a:srgbClr val="FF0000"/>
                </a:solidFill>
              </a:rPr>
              <a:t>世代間のパイの奪い合いに陥ってはならない</a:t>
            </a:r>
            <a:r>
              <a:rPr kumimoji="1" lang="ja-JP" altLang="en-US" dirty="0">
                <a:solidFill>
                  <a:srgbClr val="002060"/>
                </a:solidFill>
              </a:rPr>
              <a:t>ことに気付く</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504" y="263498"/>
            <a:ext cx="1237595" cy="877900"/>
          </a:xfrm>
          <a:prstGeom prst="rect">
            <a:avLst/>
          </a:prstGeom>
        </p:spPr>
      </p:pic>
    </p:spTree>
    <p:extLst>
      <p:ext uri="{BB962C8B-B14F-4D97-AF65-F5344CB8AC3E}">
        <p14:creationId xmlns:p14="http://schemas.microsoft.com/office/powerpoint/2010/main" val="37552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8D785-3E9D-4B3E-8955-24D1C9B012B0}"/>
              </a:ext>
            </a:extLst>
          </p:cNvPr>
          <p:cNvSpPr>
            <a:spLocks noGrp="1"/>
          </p:cNvSpPr>
          <p:nvPr>
            <p:ph type="title"/>
          </p:nvPr>
        </p:nvSpPr>
        <p:spPr>
          <a:xfrm>
            <a:off x="690465" y="-4228"/>
            <a:ext cx="10515600" cy="903838"/>
          </a:xfrm>
        </p:spPr>
        <p:txBody>
          <a:bodyPr>
            <a:normAutofit/>
          </a:bodyPr>
          <a:lstStyle/>
          <a:p>
            <a:r>
              <a:rPr lang="ja-JP" altLang="en-US" dirty="0">
                <a:solidFill>
                  <a:srgbClr val="002060"/>
                </a:solidFill>
                <a:latin typeface="BIZ UDPゴシック" panose="020B0400000000000000" pitchFamily="50" charset="-128"/>
                <a:ea typeface="BIZ UDPゴシック" panose="020B0400000000000000" pitchFamily="50" charset="-128"/>
              </a:rPr>
              <a:t>第３章　分野で学ぶ社会保障</a:t>
            </a:r>
            <a:endParaRPr kumimoji="1" lang="ja-JP" altLang="en-US" dirty="0">
              <a:solidFill>
                <a:srgbClr val="00206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BB25ACE0-0743-4652-8228-8D6A670BF91A}"/>
              </a:ext>
            </a:extLst>
          </p:cNvPr>
          <p:cNvSpPr>
            <a:spLocks noGrp="1"/>
          </p:cNvSpPr>
          <p:nvPr>
            <p:ph idx="1"/>
          </p:nvPr>
        </p:nvSpPr>
        <p:spPr>
          <a:xfrm>
            <a:off x="499187" y="1412776"/>
            <a:ext cx="11692813" cy="5074621"/>
          </a:xfrm>
        </p:spPr>
        <p:txBody>
          <a:bodyPr>
            <a:normAutofit/>
          </a:bodyPr>
          <a:lstStyle/>
          <a:p>
            <a:r>
              <a:rPr kumimoji="1" lang="ja-JP" altLang="en-US" dirty="0"/>
              <a:t>医療、介護、年金、障害、生活保護、子育て支援、働き方、ジェンダー平等、平和（</a:t>
            </a:r>
            <a:r>
              <a:rPr kumimoji="1" lang="en-US" altLang="ja-JP" dirty="0"/>
              <a:t>9</a:t>
            </a:r>
            <a:r>
              <a:rPr kumimoji="1" lang="ja-JP" altLang="en-US" dirty="0"/>
              <a:t>分野）</a:t>
            </a:r>
            <a:endParaRPr kumimoji="1" lang="en-US" altLang="ja-JP" dirty="0"/>
          </a:p>
          <a:p>
            <a:r>
              <a:rPr lang="ja-JP" altLang="en-US" dirty="0"/>
              <a:t>どの分野も、わずか２ページで作成（学習の入り口）</a:t>
            </a:r>
            <a:endParaRPr lang="en-US" altLang="ja-JP" dirty="0"/>
          </a:p>
          <a:p>
            <a:pPr marL="0" indent="0">
              <a:buNone/>
            </a:pPr>
            <a:endParaRPr lang="en-US" altLang="ja-JP" dirty="0"/>
          </a:p>
          <a:p>
            <a:pPr marL="0" indent="0">
              <a:buNone/>
            </a:pPr>
            <a:r>
              <a:rPr kumimoji="1" lang="en-US" altLang="ja-JP" dirty="0">
                <a:solidFill>
                  <a:srgbClr val="002060"/>
                </a:solidFill>
              </a:rPr>
              <a:t>【</a:t>
            </a:r>
            <a:r>
              <a:rPr kumimoji="1" lang="ja-JP" altLang="en-US" dirty="0">
                <a:solidFill>
                  <a:srgbClr val="002060"/>
                </a:solidFill>
              </a:rPr>
              <a:t>第</a:t>
            </a:r>
            <a:r>
              <a:rPr kumimoji="1" lang="en-US" altLang="ja-JP" dirty="0">
                <a:solidFill>
                  <a:srgbClr val="002060"/>
                </a:solidFill>
              </a:rPr>
              <a:t>3</a:t>
            </a:r>
            <a:r>
              <a:rPr kumimoji="1" lang="ja-JP" altLang="en-US" dirty="0">
                <a:solidFill>
                  <a:srgbClr val="002060"/>
                </a:solidFill>
              </a:rPr>
              <a:t>章のねらい</a:t>
            </a:r>
            <a:r>
              <a:rPr kumimoji="1" lang="en-US" altLang="ja-JP" dirty="0">
                <a:solidFill>
                  <a:srgbClr val="002060"/>
                </a:solidFill>
              </a:rPr>
              <a:t>】</a:t>
            </a:r>
          </a:p>
          <a:p>
            <a:r>
              <a:rPr kumimoji="1" lang="ja-JP" altLang="en-US" dirty="0">
                <a:solidFill>
                  <a:srgbClr val="002060"/>
                </a:solidFill>
              </a:rPr>
              <a:t>それぞれの分野の終わりに</a:t>
            </a:r>
            <a:r>
              <a:rPr kumimoji="1" lang="en-US" altLang="ja-JP" dirty="0">
                <a:solidFill>
                  <a:srgbClr val="002060"/>
                </a:solidFill>
              </a:rPr>
              <a:t>『</a:t>
            </a:r>
            <a:r>
              <a:rPr kumimoji="1" lang="ja-JP" altLang="en-US" dirty="0">
                <a:solidFill>
                  <a:srgbClr val="002060"/>
                </a:solidFill>
              </a:rPr>
              <a:t>みんなで考えよう</a:t>
            </a:r>
            <a:r>
              <a:rPr kumimoji="1" lang="en-US" altLang="ja-JP" dirty="0">
                <a:solidFill>
                  <a:srgbClr val="002060"/>
                </a:solidFill>
              </a:rPr>
              <a:t>』</a:t>
            </a:r>
            <a:r>
              <a:rPr kumimoji="1" lang="ja-JP" altLang="en-US" dirty="0">
                <a:solidFill>
                  <a:srgbClr val="002060"/>
                </a:solidFill>
              </a:rPr>
              <a:t>を設定し、</a:t>
            </a:r>
            <a:r>
              <a:rPr lang="ja-JP" altLang="en-US" dirty="0">
                <a:solidFill>
                  <a:srgbClr val="002060"/>
                </a:solidFill>
              </a:rPr>
              <a:t>フリーディスカッションで学びを深める</a:t>
            </a:r>
            <a:endParaRPr lang="en-US" altLang="ja-JP" dirty="0">
              <a:solidFill>
                <a:srgbClr val="002060"/>
              </a:solidFill>
            </a:endParaRPr>
          </a:p>
          <a:p>
            <a:r>
              <a:rPr lang="ja-JP" altLang="en-US" dirty="0">
                <a:solidFill>
                  <a:srgbClr val="002060"/>
                </a:solidFill>
              </a:rPr>
              <a:t>先輩（熟練）職員がファシリテーターとなって、さまざまな意見を引き出し、議論をまとめ、共通の理解を導く。</a:t>
            </a:r>
            <a:endParaRPr lang="en-US" altLang="ja-JP" dirty="0">
              <a:solidFill>
                <a:srgbClr val="002060"/>
              </a:solidFill>
            </a:endParaRPr>
          </a:p>
          <a:p>
            <a:r>
              <a:rPr kumimoji="1" lang="ja-JP" altLang="en-US" dirty="0">
                <a:solidFill>
                  <a:srgbClr val="002060"/>
                </a:solidFill>
              </a:rPr>
              <a:t>その場で完結できなくて</a:t>
            </a:r>
            <a:r>
              <a:rPr lang="ja-JP" altLang="en-US" dirty="0">
                <a:solidFill>
                  <a:srgbClr val="002060"/>
                </a:solidFill>
              </a:rPr>
              <a:t>よい。</a:t>
            </a:r>
            <a:r>
              <a:rPr kumimoji="1" lang="ja-JP" altLang="en-US" dirty="0">
                <a:solidFill>
                  <a:srgbClr val="002060"/>
                </a:solidFill>
              </a:rPr>
              <a:t>疑問、知りたいこと、学びたいことを引き出し、次の学習につなげる（学習講演会の設定など）</a:t>
            </a:r>
          </a:p>
        </p:txBody>
      </p:sp>
      <p:sp>
        <p:nvSpPr>
          <p:cNvPr id="4" name="四角形: 角を丸くする 3">
            <a:extLst>
              <a:ext uri="{FF2B5EF4-FFF2-40B4-BE49-F238E27FC236}">
                <a16:creationId xmlns:a16="http://schemas.microsoft.com/office/drawing/2014/main" id="{B52D8C41-8D57-4EDA-8FC8-4846349A5875}"/>
              </a:ext>
            </a:extLst>
          </p:cNvPr>
          <p:cNvSpPr/>
          <p:nvPr/>
        </p:nvSpPr>
        <p:spPr>
          <a:xfrm>
            <a:off x="1559496" y="5733256"/>
            <a:ext cx="7992888" cy="5772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dirty="0">
                <a:solidFill>
                  <a:srgbClr val="FF0000"/>
                </a:solidFill>
              </a:rPr>
              <a:t>『</a:t>
            </a:r>
            <a:r>
              <a:rPr kumimoji="1" lang="ja-JP" altLang="en-US" sz="2200" dirty="0">
                <a:solidFill>
                  <a:srgbClr val="FF0000"/>
                </a:solidFill>
              </a:rPr>
              <a:t>みんなで考えよう</a:t>
            </a:r>
            <a:r>
              <a:rPr kumimoji="1" lang="en-US" altLang="ja-JP" sz="2200" dirty="0">
                <a:solidFill>
                  <a:srgbClr val="FF0000"/>
                </a:solidFill>
              </a:rPr>
              <a:t>』</a:t>
            </a:r>
            <a:r>
              <a:rPr kumimoji="1" lang="ja-JP" altLang="en-US" sz="2200" dirty="0">
                <a:solidFill>
                  <a:srgbClr val="FF0000"/>
                </a:solidFill>
              </a:rPr>
              <a:t>で職場での学習会などでの議論の呼び水に</a:t>
            </a:r>
            <a:r>
              <a:rPr kumimoji="1" lang="en-US" altLang="ja-JP" sz="2200" dirty="0">
                <a:solidFill>
                  <a:srgbClr val="FF0000"/>
                </a:solidFill>
              </a:rPr>
              <a:t>…</a:t>
            </a:r>
            <a:endParaRPr kumimoji="1" lang="ja-JP" altLang="en-US" sz="2200" dirty="0">
              <a:solidFill>
                <a:srgbClr val="FF0000"/>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267" y="332656"/>
            <a:ext cx="1237595" cy="877900"/>
          </a:xfrm>
          <a:prstGeom prst="rect">
            <a:avLst/>
          </a:prstGeom>
        </p:spPr>
      </p:pic>
    </p:spTree>
    <p:extLst>
      <p:ext uri="{BB962C8B-B14F-4D97-AF65-F5344CB8AC3E}">
        <p14:creationId xmlns:p14="http://schemas.microsoft.com/office/powerpoint/2010/main" val="25897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1515-F17F-47F4-9AB6-86EA394EC262}"/>
              </a:ext>
            </a:extLst>
          </p:cNvPr>
          <p:cNvSpPr>
            <a:spLocks noGrp="1"/>
          </p:cNvSpPr>
          <p:nvPr>
            <p:ph type="title"/>
          </p:nvPr>
        </p:nvSpPr>
        <p:spPr>
          <a:xfrm>
            <a:off x="479376" y="-28110"/>
            <a:ext cx="10515600" cy="1034467"/>
          </a:xfrm>
        </p:spPr>
        <p:txBody>
          <a:bodyPr/>
          <a:lstStyle/>
          <a:p>
            <a:r>
              <a:rPr lang="ja-JP" altLang="en-US" dirty="0">
                <a:solidFill>
                  <a:srgbClr val="002060"/>
                </a:solidFill>
                <a:latin typeface="BIZ UDPゴシック" panose="020B0400000000000000" pitchFamily="50" charset="-128"/>
                <a:ea typeface="BIZ UDPゴシック" panose="020B0400000000000000" pitchFamily="50" charset="-128"/>
              </a:rPr>
              <a:t>第４章　日本の社会保障の全体像</a:t>
            </a:r>
            <a:endParaRPr kumimoji="1" lang="ja-JP" altLang="en-US" dirty="0">
              <a:solidFill>
                <a:srgbClr val="00206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3C1E661-7B37-4EB5-862C-07DAA0E34A6D}"/>
              </a:ext>
            </a:extLst>
          </p:cNvPr>
          <p:cNvSpPr>
            <a:spLocks noGrp="1"/>
          </p:cNvSpPr>
          <p:nvPr>
            <p:ph idx="1"/>
          </p:nvPr>
        </p:nvSpPr>
        <p:spPr>
          <a:xfrm>
            <a:off x="1690410" y="1173563"/>
            <a:ext cx="10515600" cy="5074622"/>
          </a:xfrm>
        </p:spPr>
        <p:txBody>
          <a:bodyPr>
            <a:normAutofit/>
          </a:bodyPr>
          <a:lstStyle/>
          <a:p>
            <a:pPr marL="0" indent="0">
              <a:buNone/>
            </a:pPr>
            <a:r>
              <a:rPr lang="en-US" altLang="ja-JP" dirty="0"/>
              <a:t>【</a:t>
            </a:r>
            <a:r>
              <a:rPr lang="ja-JP" altLang="en-US" dirty="0"/>
              <a:t>問題意識</a:t>
            </a:r>
            <a:r>
              <a:rPr lang="en-US" altLang="ja-JP" dirty="0"/>
              <a:t>】</a:t>
            </a:r>
            <a:endParaRPr kumimoji="1" lang="en-US" altLang="ja-JP" dirty="0"/>
          </a:p>
          <a:p>
            <a:r>
              <a:rPr kumimoji="1" lang="ja-JP" altLang="en-US" dirty="0"/>
              <a:t>政府により、社会保障の理念が歪曲化</a:t>
            </a:r>
            <a:r>
              <a:rPr lang="ja-JP" altLang="en-US" dirty="0"/>
              <a:t>（自助・共助・公助論）</a:t>
            </a:r>
            <a:r>
              <a:rPr kumimoji="1" lang="ja-JP" altLang="en-US" dirty="0"/>
              <a:t>されている。</a:t>
            </a:r>
            <a:endParaRPr kumimoji="1" lang="en-US" altLang="ja-JP" dirty="0"/>
          </a:p>
          <a:p>
            <a:r>
              <a:rPr lang="ja-JP" altLang="en-US" dirty="0"/>
              <a:t>自己責任を基調とした社会保障観の蔓延</a:t>
            </a:r>
            <a:endParaRPr lang="en-US" altLang="ja-JP" dirty="0"/>
          </a:p>
          <a:p>
            <a:r>
              <a:rPr lang="ja-JP" altLang="en-US" dirty="0"/>
              <a:t>しかし、本来、社会保障は自己責任と対極にあるもの</a:t>
            </a:r>
            <a:endParaRPr lang="en-US" altLang="ja-JP" dirty="0"/>
          </a:p>
          <a:p>
            <a:pPr marL="0" indent="0">
              <a:buNone/>
            </a:pPr>
            <a:endParaRPr lang="en-US" altLang="ja-JP" dirty="0"/>
          </a:p>
          <a:p>
            <a:pPr marL="0" indent="0">
              <a:buNone/>
            </a:pPr>
            <a:r>
              <a:rPr lang="en-US" altLang="ja-JP" dirty="0">
                <a:solidFill>
                  <a:srgbClr val="002060"/>
                </a:solidFill>
              </a:rPr>
              <a:t>【</a:t>
            </a:r>
            <a:r>
              <a:rPr lang="ja-JP" altLang="en-US" dirty="0">
                <a:solidFill>
                  <a:srgbClr val="002060"/>
                </a:solidFill>
              </a:rPr>
              <a:t>第４章のねらい</a:t>
            </a:r>
            <a:r>
              <a:rPr lang="en-US" altLang="ja-JP" dirty="0">
                <a:solidFill>
                  <a:srgbClr val="002060"/>
                </a:solidFill>
              </a:rPr>
              <a:t>】</a:t>
            </a:r>
          </a:p>
          <a:p>
            <a:r>
              <a:rPr lang="ja-JP" altLang="en-US" dirty="0">
                <a:solidFill>
                  <a:srgbClr val="002060"/>
                </a:solidFill>
              </a:rPr>
              <a:t>自己責任の呪縛を解く</a:t>
            </a:r>
            <a:endParaRPr lang="en-US" altLang="ja-JP" dirty="0">
              <a:solidFill>
                <a:srgbClr val="002060"/>
              </a:solidFill>
            </a:endParaRPr>
          </a:p>
          <a:p>
            <a:r>
              <a:rPr lang="ja-JP" altLang="en-US" dirty="0">
                <a:solidFill>
                  <a:srgbClr val="002060"/>
                </a:solidFill>
              </a:rPr>
              <a:t>基本的人権、権利としての社会保障として、理解を深める</a:t>
            </a:r>
            <a:endParaRPr lang="en-US" altLang="ja-JP" dirty="0">
              <a:solidFill>
                <a:srgbClr val="002060"/>
              </a:solidFill>
            </a:endParaRPr>
          </a:p>
          <a:p>
            <a:r>
              <a:rPr lang="ja-JP" altLang="en-US" dirty="0">
                <a:solidFill>
                  <a:srgbClr val="002060"/>
                </a:solidFill>
              </a:rPr>
              <a:t>社会保障改革の方向性を学ぶ</a:t>
            </a:r>
            <a:endParaRPr lang="en-US" altLang="ja-JP" dirty="0">
              <a:solidFill>
                <a:srgbClr val="002060"/>
              </a:solidFill>
            </a:endParaRPr>
          </a:p>
          <a:p>
            <a:r>
              <a:rPr lang="ja-JP" altLang="en-US" dirty="0">
                <a:solidFill>
                  <a:srgbClr val="002060"/>
                </a:solidFill>
              </a:rPr>
              <a:t>運動（声をあげること）によって改善できることを確信にする</a:t>
            </a:r>
            <a:endParaRPr lang="en-US" altLang="ja-JP" dirty="0">
              <a:solidFill>
                <a:srgbClr val="002060"/>
              </a:solidFill>
            </a:endParaRPr>
          </a:p>
          <a:p>
            <a:endParaRPr lang="en-US" altLang="ja-JP" dirty="0"/>
          </a:p>
        </p:txBody>
      </p:sp>
      <p:sp>
        <p:nvSpPr>
          <p:cNvPr id="4" name="円/楕円 3"/>
          <p:cNvSpPr/>
          <p:nvPr/>
        </p:nvSpPr>
        <p:spPr>
          <a:xfrm>
            <a:off x="10382908" y="309467"/>
            <a:ext cx="122413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第１弾</a:t>
            </a:r>
          </a:p>
        </p:txBody>
      </p:sp>
    </p:spTree>
    <p:extLst>
      <p:ext uri="{BB962C8B-B14F-4D97-AF65-F5344CB8AC3E}">
        <p14:creationId xmlns:p14="http://schemas.microsoft.com/office/powerpoint/2010/main" val="11659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1515-F17F-47F4-9AB6-86EA394EC262}"/>
              </a:ext>
            </a:extLst>
          </p:cNvPr>
          <p:cNvSpPr>
            <a:spLocks noGrp="1"/>
          </p:cNvSpPr>
          <p:nvPr>
            <p:ph type="title"/>
          </p:nvPr>
        </p:nvSpPr>
        <p:spPr>
          <a:xfrm>
            <a:off x="442156" y="-29178"/>
            <a:ext cx="10515600" cy="1034467"/>
          </a:xfrm>
        </p:spPr>
        <p:txBody>
          <a:bodyPr/>
          <a:lstStyle/>
          <a:p>
            <a:r>
              <a:rPr lang="ja-JP" altLang="en-US" dirty="0">
                <a:solidFill>
                  <a:srgbClr val="002060"/>
                </a:solidFill>
                <a:latin typeface="BIZ UDPゴシック" panose="020B0400000000000000" pitchFamily="50" charset="-128"/>
                <a:ea typeface="BIZ UDPゴシック" panose="020B0400000000000000" pitchFamily="50" charset="-128"/>
              </a:rPr>
              <a:t>第５章　入門テキストの活用</a:t>
            </a:r>
            <a:endParaRPr kumimoji="1" lang="ja-JP" altLang="en-US" dirty="0">
              <a:solidFill>
                <a:srgbClr val="00206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3C1E661-7B37-4EB5-862C-07DAA0E34A6D}"/>
              </a:ext>
            </a:extLst>
          </p:cNvPr>
          <p:cNvSpPr>
            <a:spLocks noGrp="1"/>
          </p:cNvSpPr>
          <p:nvPr>
            <p:ph idx="1"/>
          </p:nvPr>
        </p:nvSpPr>
        <p:spPr>
          <a:xfrm>
            <a:off x="838200" y="1324948"/>
            <a:ext cx="10515600" cy="5074622"/>
          </a:xfrm>
        </p:spPr>
        <p:txBody>
          <a:bodyPr>
            <a:normAutofit/>
          </a:bodyPr>
          <a:lstStyle/>
          <a:p>
            <a:pPr marL="0" indent="0">
              <a:buNone/>
            </a:pPr>
            <a:r>
              <a:rPr lang="en-US" altLang="ja-JP" dirty="0"/>
              <a:t>【</a:t>
            </a:r>
            <a:r>
              <a:rPr lang="ja-JP" altLang="en-US" dirty="0"/>
              <a:t>問題意識</a:t>
            </a:r>
            <a:r>
              <a:rPr lang="en-US" altLang="ja-JP" dirty="0"/>
              <a:t>】</a:t>
            </a:r>
            <a:endParaRPr kumimoji="1" lang="en-US" altLang="ja-JP" dirty="0"/>
          </a:p>
          <a:p>
            <a:r>
              <a:rPr lang="ja-JP" altLang="en-US" dirty="0"/>
              <a:t>若い世代の問題意識から出発したテキスト作り。活用の仕方も若い世代の感覚を大事にして発信</a:t>
            </a:r>
            <a:endParaRPr lang="en-US" altLang="ja-JP" dirty="0"/>
          </a:p>
          <a:p>
            <a:pPr marL="0" indent="0">
              <a:buNone/>
            </a:pPr>
            <a:r>
              <a:rPr lang="en-US" altLang="ja-JP" dirty="0">
                <a:solidFill>
                  <a:srgbClr val="002060"/>
                </a:solidFill>
              </a:rPr>
              <a:t>【</a:t>
            </a:r>
            <a:r>
              <a:rPr lang="ja-JP" altLang="en-US" dirty="0">
                <a:solidFill>
                  <a:srgbClr val="002060"/>
                </a:solidFill>
              </a:rPr>
              <a:t>第５章のねらい</a:t>
            </a:r>
            <a:r>
              <a:rPr lang="en-US" altLang="ja-JP" dirty="0">
                <a:solidFill>
                  <a:srgbClr val="002060"/>
                </a:solidFill>
              </a:rPr>
              <a:t>】</a:t>
            </a:r>
          </a:p>
          <a:p>
            <a:r>
              <a:rPr lang="ja-JP" altLang="en-US" dirty="0">
                <a:solidFill>
                  <a:srgbClr val="002060"/>
                </a:solidFill>
              </a:rPr>
              <a:t>（予想以上によくまとまった文書に驚愕。</a:t>
            </a:r>
            <a:r>
              <a:rPr lang="en-US" altLang="ja-JP" dirty="0">
                <a:solidFill>
                  <a:srgbClr val="002060"/>
                </a:solidFill>
              </a:rPr>
              <a:t>2</a:t>
            </a:r>
            <a:r>
              <a:rPr lang="ja-JP" altLang="en-US" dirty="0">
                <a:solidFill>
                  <a:srgbClr val="002060"/>
                </a:solidFill>
              </a:rPr>
              <a:t>人から執筆してもらいましたが、いずれも民医連の職員）現場の経験やエピソードを紹介しながら、共感できる内容に。</a:t>
            </a:r>
            <a:endParaRPr lang="en-US" altLang="ja-JP" dirty="0">
              <a:solidFill>
                <a:srgbClr val="002060"/>
              </a:solidFill>
            </a:endParaRPr>
          </a:p>
          <a:p>
            <a:r>
              <a:rPr lang="ja-JP" altLang="en-US" dirty="0">
                <a:solidFill>
                  <a:srgbClr val="002060"/>
                </a:solidFill>
              </a:rPr>
              <a:t>効果的な活用の仕方を提示。</a:t>
            </a:r>
            <a:endParaRPr lang="en-US" altLang="ja-JP" dirty="0">
              <a:solidFill>
                <a:srgbClr val="002060"/>
              </a:solidFill>
            </a:endParaRPr>
          </a:p>
          <a:p>
            <a:pPr marL="0" indent="0">
              <a:buNone/>
            </a:pPr>
            <a:endParaRPr lang="en-US" altLang="ja-JP" dirty="0"/>
          </a:p>
          <a:p>
            <a:endParaRPr lang="en-US" altLang="ja-JP" dirty="0"/>
          </a:p>
        </p:txBody>
      </p:sp>
      <p:sp>
        <p:nvSpPr>
          <p:cNvPr id="4" name="四角形: 角を丸くする 3">
            <a:extLst>
              <a:ext uri="{FF2B5EF4-FFF2-40B4-BE49-F238E27FC236}">
                <a16:creationId xmlns:a16="http://schemas.microsoft.com/office/drawing/2014/main" id="{45F6C0BC-6D41-4138-ACB2-E9E6B6F4E89D}"/>
              </a:ext>
            </a:extLst>
          </p:cNvPr>
          <p:cNvSpPr/>
          <p:nvPr/>
        </p:nvSpPr>
        <p:spPr>
          <a:xfrm>
            <a:off x="4439816" y="3501008"/>
            <a:ext cx="4716524" cy="5264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最初の方に読んでもいいかもしれません。</a:t>
            </a:r>
            <a:endParaRPr kumimoji="1" lang="ja-JP" altLang="en-US" sz="2000" dirty="0">
              <a:solidFill>
                <a:srgbClr val="FF0000"/>
              </a:solidFill>
            </a:endParaRPr>
          </a:p>
        </p:txBody>
      </p:sp>
      <p:sp>
        <p:nvSpPr>
          <p:cNvPr id="5" name="円/楕円 4"/>
          <p:cNvSpPr/>
          <p:nvPr/>
        </p:nvSpPr>
        <p:spPr>
          <a:xfrm>
            <a:off x="10056440" y="215837"/>
            <a:ext cx="122413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第１弾</a:t>
            </a:r>
          </a:p>
        </p:txBody>
      </p:sp>
      <p:sp>
        <p:nvSpPr>
          <p:cNvPr id="6" name="正方形/長方形 5"/>
          <p:cNvSpPr/>
          <p:nvPr/>
        </p:nvSpPr>
        <p:spPr>
          <a:xfrm>
            <a:off x="119336" y="4967173"/>
            <a:ext cx="91450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◆「第１弾」をまだ読んでいない方、「社会保障」について話す機会などに</a:t>
            </a:r>
            <a:r>
              <a:rPr kumimoji="1" lang="en-US" altLang="ja-JP" dirty="0"/>
              <a:t>…</a:t>
            </a:r>
          </a:p>
          <a:p>
            <a:endParaRPr kumimoji="1" lang="en-US" altLang="ja-JP" dirty="0"/>
          </a:p>
          <a:p>
            <a:r>
              <a:rPr kumimoji="1" lang="ja-JP" altLang="en-US" dirty="0"/>
              <a:t>◆自分では、分かっていても、制度などに詳しくない方たちに</a:t>
            </a:r>
            <a:endParaRPr kumimoji="1" lang="en-US" altLang="ja-JP" dirty="0"/>
          </a:p>
          <a:p>
            <a:r>
              <a:rPr kumimoji="1" lang="ja-JP" altLang="en-US" dirty="0"/>
              <a:t>　　　　　　　　　　　　　　　　　　　自分の言葉で「社会保障」を語るのは意外に難しいものです</a:t>
            </a:r>
            <a:r>
              <a:rPr kumimoji="1" lang="en-US" altLang="ja-JP" dirty="0"/>
              <a:t>…</a:t>
            </a:r>
          </a:p>
          <a:p>
            <a:endParaRPr kumimoji="1" lang="en-US" altLang="ja-JP" dirty="0"/>
          </a:p>
          <a:p>
            <a:pPr algn="ctr"/>
            <a:r>
              <a:rPr kumimoji="1" lang="ja-JP" altLang="en-US" dirty="0"/>
              <a:t>★★ぜひご活用ください☆☆</a:t>
            </a:r>
          </a:p>
        </p:txBody>
      </p:sp>
    </p:spTree>
    <p:extLst>
      <p:ext uri="{BB962C8B-B14F-4D97-AF65-F5344CB8AC3E}">
        <p14:creationId xmlns:p14="http://schemas.microsoft.com/office/powerpoint/2010/main" val="28465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CA7EE-135C-49E2-B91C-F20246395568}"/>
              </a:ext>
            </a:extLst>
          </p:cNvPr>
          <p:cNvSpPr>
            <a:spLocks noGrp="1"/>
          </p:cNvSpPr>
          <p:nvPr>
            <p:ph type="title"/>
          </p:nvPr>
        </p:nvSpPr>
        <p:spPr>
          <a:xfrm>
            <a:off x="456398" y="116632"/>
            <a:ext cx="6597003" cy="1070000"/>
          </a:xfrm>
        </p:spPr>
        <p:txBody>
          <a:bodyPr>
            <a:normAutofit/>
          </a:bodyPr>
          <a:lstStyle/>
          <a:p>
            <a:r>
              <a:rPr kumimoji="1" lang="ja-JP" altLang="en-US" dirty="0">
                <a:solidFill>
                  <a:srgbClr val="FFC000"/>
                </a:solidFill>
                <a:latin typeface="HGS創英角ﾎﾟｯﾌﾟ体" panose="040B0A00000000000000" pitchFamily="50" charset="-128"/>
                <a:ea typeface="HGS創英角ﾎﾟｯﾌﾟ体" panose="040B0A00000000000000" pitchFamily="50" charset="-128"/>
              </a:rPr>
              <a:t>社会保障入門テキスト</a:t>
            </a:r>
            <a:br>
              <a:rPr kumimoji="1" lang="en-US" altLang="ja-JP" dirty="0">
                <a:solidFill>
                  <a:srgbClr val="FFC000"/>
                </a:solidFill>
                <a:latin typeface="HGS創英角ﾎﾟｯﾌﾟ体" panose="040B0A00000000000000" pitchFamily="50" charset="-128"/>
                <a:ea typeface="HGS創英角ﾎﾟｯﾌﾟ体" panose="040B0A00000000000000" pitchFamily="50" charset="-128"/>
              </a:rPr>
            </a:br>
            <a:r>
              <a:rPr kumimoji="1" lang="ja-JP" altLang="en-US" dirty="0">
                <a:solidFill>
                  <a:srgbClr val="FFC000"/>
                </a:solidFill>
                <a:latin typeface="HGS創英角ﾎﾟｯﾌﾟ体" panose="040B0A00000000000000" pitchFamily="50" charset="-128"/>
                <a:ea typeface="HGS創英角ﾎﾟｯﾌﾟ体" panose="040B0A00000000000000" pitchFamily="50" charset="-128"/>
              </a:rPr>
              <a:t>　　　　　　　　２</a:t>
            </a:r>
            <a:r>
              <a:rPr kumimoji="1" lang="en-US" altLang="ja-JP" dirty="0" err="1">
                <a:solidFill>
                  <a:srgbClr val="FFC000"/>
                </a:solidFill>
                <a:latin typeface="HGS創英角ﾎﾟｯﾌﾟ体" panose="040B0A00000000000000" pitchFamily="50" charset="-128"/>
                <a:ea typeface="HGS創英角ﾎﾟｯﾌﾟ体" panose="040B0A00000000000000" pitchFamily="50" charset="-128"/>
              </a:rPr>
              <a:t>nd</a:t>
            </a:r>
            <a:r>
              <a:rPr kumimoji="1" lang="ja-JP" altLang="en-US" dirty="0">
                <a:solidFill>
                  <a:srgbClr val="FFC000"/>
                </a:solidFill>
                <a:latin typeface="HGS創英角ﾎﾟｯﾌﾟ体" panose="040B0A00000000000000" pitchFamily="50" charset="-128"/>
                <a:ea typeface="HGS創英角ﾎﾟｯﾌﾟ体" panose="040B0A00000000000000" pitchFamily="50" charset="-128"/>
              </a:rPr>
              <a:t>（行動編）</a:t>
            </a:r>
          </a:p>
        </p:txBody>
      </p:sp>
      <p:sp>
        <p:nvSpPr>
          <p:cNvPr id="3" name="コンテンツ プレースホルダー 2">
            <a:extLst>
              <a:ext uri="{FF2B5EF4-FFF2-40B4-BE49-F238E27FC236}">
                <a16:creationId xmlns:a16="http://schemas.microsoft.com/office/drawing/2014/main" id="{28675191-70D4-40C5-A10D-38AF22932317}"/>
              </a:ext>
            </a:extLst>
          </p:cNvPr>
          <p:cNvSpPr>
            <a:spLocks noGrp="1"/>
          </p:cNvSpPr>
          <p:nvPr>
            <p:ph idx="1"/>
          </p:nvPr>
        </p:nvSpPr>
        <p:spPr>
          <a:xfrm>
            <a:off x="303773" y="1412776"/>
            <a:ext cx="6728251" cy="4142890"/>
          </a:xfrm>
        </p:spPr>
        <p:txBody>
          <a:bodyPr/>
          <a:lstStyle/>
          <a:p>
            <a:r>
              <a:rPr kumimoji="1" lang="ja-JP" altLang="en-US" dirty="0"/>
              <a:t>今年</a:t>
            </a:r>
            <a:r>
              <a:rPr kumimoji="1" lang="en-US" altLang="ja-JP" dirty="0"/>
              <a:t>5</a:t>
            </a:r>
            <a:r>
              <a:rPr kumimoji="1" lang="ja-JP" altLang="en-US" dirty="0"/>
              <a:t>月に</a:t>
            </a:r>
            <a:r>
              <a:rPr lang="ja-JP" altLang="en-US" dirty="0"/>
              <a:t>社会保障入門テキスト２</a:t>
            </a:r>
            <a:r>
              <a:rPr lang="en-US" altLang="ja-JP" dirty="0" err="1"/>
              <a:t>nd</a:t>
            </a:r>
            <a:r>
              <a:rPr lang="ja-JP" altLang="en-US" dirty="0"/>
              <a:t>（行動編）が発行！</a:t>
            </a:r>
            <a:endParaRPr lang="en-US" altLang="ja-JP" dirty="0"/>
          </a:p>
          <a:p>
            <a:r>
              <a:rPr kumimoji="1" lang="ja-JP" altLang="en-US" dirty="0"/>
              <a:t>今回</a:t>
            </a:r>
            <a:r>
              <a:rPr lang="ja-JP" altLang="en-US" dirty="0"/>
              <a:t>のテキストは、「</a:t>
            </a:r>
            <a:r>
              <a:rPr kumimoji="1" lang="ja-JP" altLang="en-US" dirty="0"/>
              <a:t>若い世代向け」は変わらず、</a:t>
            </a:r>
            <a:endParaRPr kumimoji="1" lang="en-US" altLang="ja-JP" dirty="0"/>
          </a:p>
          <a:p>
            <a:pPr marL="0" indent="0">
              <a:buNone/>
            </a:pPr>
            <a:r>
              <a:rPr lang="ja-JP" altLang="en-US" dirty="0"/>
              <a:t>　</a:t>
            </a:r>
            <a:r>
              <a:rPr kumimoji="1" lang="ja-JP" altLang="en-US" dirty="0"/>
              <a:t>「学びから行動へ」をコンセプトに作成。</a:t>
            </a:r>
            <a:endParaRPr kumimoji="1" lang="en-US" altLang="ja-JP" dirty="0"/>
          </a:p>
          <a:p>
            <a:r>
              <a:rPr lang="ja-JP" altLang="en-US" dirty="0"/>
              <a:t>導入としてマンガも</a:t>
            </a:r>
            <a:r>
              <a:rPr lang="en-US" altLang="ja-JP" dirty="0"/>
              <a:t>…</a:t>
            </a:r>
            <a:r>
              <a:rPr lang="ja-JP" altLang="en-US" dirty="0"/>
              <a:t>鳥取民医連のフードバンクの取り組みの</a:t>
            </a:r>
            <a:endParaRPr lang="en-US" altLang="ja-JP" dirty="0"/>
          </a:p>
          <a:p>
            <a:pPr marL="0" indent="0">
              <a:buNone/>
            </a:pPr>
            <a:r>
              <a:rPr lang="ja-JP" altLang="en-US" dirty="0"/>
              <a:t>　事例から。</a:t>
            </a:r>
            <a:endParaRPr lang="en-US" altLang="ja-JP" dirty="0"/>
          </a:p>
          <a:p>
            <a:pPr marL="0" indent="0">
              <a:buNone/>
            </a:pPr>
            <a:r>
              <a:rPr kumimoji="1" lang="ja-JP" altLang="en-US" dirty="0"/>
              <a:t>・動画も第２章・第３章・第５章で取り入れました</a:t>
            </a:r>
            <a:endParaRPr kumimoji="1" lang="en-US" altLang="ja-JP" dirty="0"/>
          </a:p>
        </p:txBody>
      </p:sp>
      <p:pic>
        <p:nvPicPr>
          <p:cNvPr id="4" name="図 3">
            <a:extLst>
              <a:ext uri="{FF2B5EF4-FFF2-40B4-BE49-F238E27FC236}">
                <a16:creationId xmlns:a16="http://schemas.microsoft.com/office/drawing/2014/main" id="{37CFA6DF-06A5-473A-9BD1-91E3C72BB75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222414" y="216020"/>
            <a:ext cx="4521717" cy="6425959"/>
          </a:xfrm>
          <a:prstGeom prst="rect">
            <a:avLst/>
          </a:prstGeom>
        </p:spPr>
      </p:pic>
    </p:spTree>
    <p:extLst>
      <p:ext uri="{BB962C8B-B14F-4D97-AF65-F5344CB8AC3E}">
        <p14:creationId xmlns:p14="http://schemas.microsoft.com/office/powerpoint/2010/main" val="316588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2AEDC8-B9F9-45A6-A532-6C6DAF0278A9}"/>
              </a:ext>
            </a:extLst>
          </p:cNvPr>
          <p:cNvSpPr>
            <a:spLocks noGrp="1"/>
          </p:cNvSpPr>
          <p:nvPr>
            <p:ph type="title"/>
          </p:nvPr>
        </p:nvSpPr>
        <p:spPr>
          <a:xfrm>
            <a:off x="407368" y="116632"/>
            <a:ext cx="9829800" cy="1082674"/>
          </a:xfrm>
        </p:spPr>
        <p:txBody>
          <a:bodyPr/>
          <a:lstStyle/>
          <a:p>
            <a:r>
              <a:rPr kumimoji="1" lang="ja-JP" altLang="en-US" b="1" dirty="0">
                <a:solidFill>
                  <a:srgbClr val="7030A0"/>
                </a:solidFill>
              </a:rPr>
              <a:t>「第２弾」テキストの</a:t>
            </a:r>
            <a:r>
              <a:rPr lang="ja-JP" altLang="en-US" b="1" dirty="0">
                <a:solidFill>
                  <a:srgbClr val="7030A0"/>
                </a:solidFill>
              </a:rPr>
              <a:t>概要</a:t>
            </a:r>
            <a:br>
              <a:rPr kumimoji="1" lang="en-US" altLang="ja-JP" dirty="0"/>
            </a:br>
            <a:r>
              <a:rPr kumimoji="1" lang="ja-JP" altLang="en-US" dirty="0"/>
              <a:t>　　　　　　　</a:t>
            </a:r>
          </a:p>
        </p:txBody>
      </p:sp>
      <p:sp>
        <p:nvSpPr>
          <p:cNvPr id="3" name="コンテンツ プレースホルダー 2">
            <a:extLst>
              <a:ext uri="{FF2B5EF4-FFF2-40B4-BE49-F238E27FC236}">
                <a16:creationId xmlns:a16="http://schemas.microsoft.com/office/drawing/2014/main" id="{3B7A7DD2-34E2-44DA-8AC1-4BA16D57E58E}"/>
              </a:ext>
            </a:extLst>
          </p:cNvPr>
          <p:cNvSpPr>
            <a:spLocks noGrp="1"/>
          </p:cNvSpPr>
          <p:nvPr>
            <p:ph idx="1"/>
          </p:nvPr>
        </p:nvSpPr>
        <p:spPr>
          <a:xfrm>
            <a:off x="1703512" y="836712"/>
            <a:ext cx="10802319" cy="5688632"/>
          </a:xfrm>
        </p:spPr>
        <p:txBody>
          <a:bodyPr>
            <a:normAutofit/>
          </a:bodyPr>
          <a:lstStyle/>
          <a:p>
            <a:pPr marL="0" indent="0">
              <a:buNone/>
            </a:pPr>
            <a:r>
              <a:rPr kumimoji="1" lang="ja-JP" altLang="en-US" sz="3200" dirty="0"/>
              <a:t>第</a:t>
            </a:r>
            <a:r>
              <a:rPr lang="ja-JP" altLang="en-US" sz="3200" dirty="0"/>
              <a:t>１</a:t>
            </a:r>
            <a:r>
              <a:rPr kumimoji="1" lang="ja-JP" altLang="en-US" sz="3200" dirty="0"/>
              <a:t>章　はじめに</a:t>
            </a:r>
            <a:endParaRPr kumimoji="1" lang="en-US" altLang="ja-JP" sz="3200" dirty="0"/>
          </a:p>
          <a:p>
            <a:pPr marL="0" indent="0">
              <a:buNone/>
            </a:pPr>
            <a:r>
              <a:rPr kumimoji="1" lang="ja-JP" altLang="en-US" dirty="0"/>
              <a:t>私たちは、なぜ社会保障運動に取り組むのか？　２Ｐ～</a:t>
            </a:r>
            <a:endParaRPr kumimoji="1" lang="en-US" altLang="ja-JP" dirty="0"/>
          </a:p>
          <a:p>
            <a:pPr marL="0" indent="0">
              <a:buNone/>
            </a:pPr>
            <a:r>
              <a:rPr lang="ja-JP" altLang="en-US" dirty="0"/>
              <a:t>マンガ　事例で学ぶ社保運動　新人看護師の気づき　６Ｐ～</a:t>
            </a:r>
            <a:endParaRPr kumimoji="1" lang="en-US" altLang="ja-JP" dirty="0"/>
          </a:p>
          <a:p>
            <a:pPr marL="0" indent="0">
              <a:buNone/>
            </a:pPr>
            <a:r>
              <a:rPr lang="ja-JP" altLang="en-US" sz="3200" dirty="0"/>
              <a:t>第２章　社会保障の意義　（</a:t>
            </a:r>
            <a:r>
              <a:rPr lang="en-US" altLang="ja-JP" sz="3200" dirty="0"/>
              <a:t>10P</a:t>
            </a:r>
            <a:r>
              <a:rPr lang="ja-JP" altLang="en-US" sz="3200" dirty="0"/>
              <a:t>～）</a:t>
            </a:r>
            <a:endParaRPr lang="en-US" altLang="ja-JP" sz="3200" dirty="0"/>
          </a:p>
          <a:p>
            <a:pPr marL="0" indent="0">
              <a:buNone/>
            </a:pPr>
            <a:r>
              <a:rPr kumimoji="1" lang="ja-JP" altLang="en-US" sz="3200" dirty="0">
                <a:solidFill>
                  <a:srgbClr val="FF0000"/>
                </a:solidFill>
              </a:rPr>
              <a:t>第</a:t>
            </a:r>
            <a:r>
              <a:rPr lang="ja-JP" altLang="en-US" sz="3200" dirty="0">
                <a:solidFill>
                  <a:srgbClr val="FF0000"/>
                </a:solidFill>
              </a:rPr>
              <a:t>３</a:t>
            </a:r>
            <a:r>
              <a:rPr kumimoji="1" lang="ja-JP" altLang="en-US" sz="3200" dirty="0">
                <a:solidFill>
                  <a:srgbClr val="FF0000"/>
                </a:solidFill>
              </a:rPr>
              <a:t>章　</a:t>
            </a:r>
            <a:r>
              <a:rPr lang="ja-JP" altLang="en-US" sz="3200" dirty="0">
                <a:solidFill>
                  <a:srgbClr val="FF0000"/>
                </a:solidFill>
              </a:rPr>
              <a:t>知って「変えたい！社会を変えよう」の力に</a:t>
            </a:r>
            <a:r>
              <a:rPr kumimoji="1" lang="ja-JP" altLang="en-US" sz="3200" dirty="0">
                <a:solidFill>
                  <a:srgbClr val="FF0000"/>
                </a:solidFill>
              </a:rPr>
              <a:t>（</a:t>
            </a:r>
            <a:r>
              <a:rPr kumimoji="1" lang="en-US" altLang="ja-JP" sz="3200" dirty="0">
                <a:solidFill>
                  <a:srgbClr val="FF0000"/>
                </a:solidFill>
              </a:rPr>
              <a:t>19P</a:t>
            </a:r>
            <a:r>
              <a:rPr kumimoji="1" lang="ja-JP" altLang="en-US" sz="3200" dirty="0">
                <a:solidFill>
                  <a:srgbClr val="FF0000"/>
                </a:solidFill>
              </a:rPr>
              <a:t>～）</a:t>
            </a:r>
            <a:endParaRPr kumimoji="1" lang="en-US" altLang="ja-JP" sz="3200" dirty="0">
              <a:solidFill>
                <a:srgbClr val="FF0000"/>
              </a:solidFill>
            </a:endParaRPr>
          </a:p>
          <a:p>
            <a:pPr marL="0" indent="0">
              <a:buNone/>
            </a:pPr>
            <a:r>
              <a:rPr lang="ja-JP" altLang="en-US" sz="3200" dirty="0"/>
              <a:t>第４章　現場からの報告（</a:t>
            </a:r>
            <a:r>
              <a:rPr lang="en-US" altLang="ja-JP" sz="3200" dirty="0"/>
              <a:t>28P</a:t>
            </a:r>
            <a:r>
              <a:rPr lang="ja-JP" altLang="en-US" sz="3200" dirty="0"/>
              <a:t>～）</a:t>
            </a:r>
            <a:endParaRPr lang="en-US" altLang="ja-JP" sz="3200" dirty="0"/>
          </a:p>
          <a:p>
            <a:pPr marL="0" indent="0">
              <a:buNone/>
            </a:pPr>
            <a:r>
              <a:rPr kumimoji="1" lang="ja-JP" altLang="en-US" sz="3200" dirty="0"/>
              <a:t>第５章　</a:t>
            </a:r>
            <a:r>
              <a:rPr lang="ja-JP" altLang="en-US" sz="3200" dirty="0"/>
              <a:t>人権としての社会保障とは</a:t>
            </a:r>
            <a:endParaRPr lang="en-US" altLang="ja-JP" sz="3200" dirty="0"/>
          </a:p>
          <a:p>
            <a:pPr marL="0" indent="0">
              <a:buNone/>
            </a:pPr>
            <a:r>
              <a:rPr kumimoji="1" lang="ja-JP" altLang="en-US" sz="3200" dirty="0"/>
              <a:t>　　　　　　「高齢者優遇論」は本当か？（</a:t>
            </a:r>
            <a:r>
              <a:rPr lang="en-US" altLang="ja-JP" sz="3200" dirty="0"/>
              <a:t>38</a:t>
            </a:r>
            <a:r>
              <a:rPr kumimoji="1" lang="en-US" altLang="ja-JP" sz="3200" dirty="0"/>
              <a:t>P</a:t>
            </a:r>
            <a:r>
              <a:rPr kumimoji="1" lang="ja-JP" altLang="en-US" sz="3200" dirty="0"/>
              <a:t>～）</a:t>
            </a:r>
            <a:endParaRPr kumimoji="1" lang="en-US" altLang="ja-JP" sz="3200" dirty="0"/>
          </a:p>
          <a:p>
            <a:pPr marL="0" indent="0">
              <a:buNone/>
            </a:pPr>
            <a:r>
              <a:rPr lang="ja-JP" altLang="en-US" sz="3200" dirty="0"/>
              <a:t>第６章　運動の呼びかけ（</a:t>
            </a:r>
            <a:r>
              <a:rPr lang="en-US" altLang="ja-JP" sz="3200" dirty="0"/>
              <a:t>46</a:t>
            </a:r>
            <a:r>
              <a:rPr lang="ja-JP" altLang="en-US" sz="3200" dirty="0"/>
              <a:t>Ｐ～）</a:t>
            </a:r>
            <a:endParaRPr kumimoji="1" lang="en-US" altLang="ja-JP" sz="3200" dirty="0"/>
          </a:p>
          <a:p>
            <a:pPr marL="0" indent="0">
              <a:buNone/>
            </a:pPr>
            <a:endParaRPr kumimoji="1" lang="ja-JP" altLang="en-US" sz="3200" dirty="0"/>
          </a:p>
        </p:txBody>
      </p:sp>
    </p:spTree>
    <p:extLst>
      <p:ext uri="{BB962C8B-B14F-4D97-AF65-F5344CB8AC3E}">
        <p14:creationId xmlns:p14="http://schemas.microsoft.com/office/powerpoint/2010/main" val="21371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D95F8-5D26-41AE-B45A-43C33754CBE5}"/>
              </a:ext>
            </a:extLst>
          </p:cNvPr>
          <p:cNvSpPr>
            <a:spLocks noGrp="1"/>
          </p:cNvSpPr>
          <p:nvPr>
            <p:ph type="title"/>
          </p:nvPr>
        </p:nvSpPr>
        <p:spPr>
          <a:xfrm>
            <a:off x="407368" y="188640"/>
            <a:ext cx="10515600" cy="832995"/>
          </a:xfrm>
        </p:spPr>
        <p:txBody>
          <a:bodyPr>
            <a:normAutofit/>
          </a:bodyPr>
          <a:lstStyle/>
          <a:p>
            <a:r>
              <a:rPr lang="ja-JP" altLang="en-US" sz="4000" b="1" dirty="0">
                <a:solidFill>
                  <a:srgbClr val="FFC000"/>
                </a:solidFill>
                <a:latin typeface="BIZ UDPゴシック" panose="020B0400000000000000" pitchFamily="50" charset="-128"/>
                <a:ea typeface="BIZ UDPゴシック" panose="020B0400000000000000" pitchFamily="50" charset="-128"/>
              </a:rPr>
              <a:t>第１章　</a:t>
            </a:r>
            <a:r>
              <a:rPr lang="ja-JP" altLang="en-US" sz="5400" b="1" dirty="0">
                <a:solidFill>
                  <a:srgbClr val="FFC000"/>
                </a:solidFill>
                <a:latin typeface="BIZ UDPゴシック" panose="020B0400000000000000" pitchFamily="50" charset="-128"/>
                <a:ea typeface="BIZ UDPゴシック" panose="020B0400000000000000" pitchFamily="50" charset="-128"/>
              </a:rPr>
              <a:t>はじめに　</a:t>
            </a:r>
            <a:r>
              <a:rPr lang="ja-JP" altLang="en-US" sz="2000" b="1" dirty="0">
                <a:solidFill>
                  <a:srgbClr val="FFC000"/>
                </a:solidFill>
                <a:latin typeface="BIZ UDPゴシック" panose="020B0400000000000000" pitchFamily="50" charset="-128"/>
                <a:ea typeface="BIZ UDPゴシック" panose="020B0400000000000000" pitchFamily="50" charset="-128"/>
              </a:rPr>
              <a:t>私たちはなぜ社会保障運動に取り組むのか？</a:t>
            </a:r>
            <a:endParaRPr kumimoji="1" lang="ja-JP" altLang="en-US" sz="2000"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1A65670D-9C66-4DA2-BF53-6E24834DA627}"/>
              </a:ext>
            </a:extLst>
          </p:cNvPr>
          <p:cNvSpPr>
            <a:spLocks noGrp="1"/>
          </p:cNvSpPr>
          <p:nvPr>
            <p:ph idx="1"/>
          </p:nvPr>
        </p:nvSpPr>
        <p:spPr>
          <a:xfrm>
            <a:off x="983432" y="1124744"/>
            <a:ext cx="10515600" cy="4752528"/>
          </a:xfrm>
        </p:spPr>
        <p:txBody>
          <a:bodyPr>
            <a:normAutofit/>
          </a:bodyPr>
          <a:lstStyle/>
          <a:p>
            <a:r>
              <a:rPr lang="ja-JP" altLang="en-US" dirty="0"/>
              <a:t>社保テキスト第２弾を作成するにあたって、チームで様々な議論を積み重ねてきた</a:t>
            </a:r>
            <a:endParaRPr lang="en-US" altLang="ja-JP" dirty="0"/>
          </a:p>
          <a:p>
            <a:r>
              <a:rPr lang="ja-JP" altLang="en-US" dirty="0"/>
              <a:t>第２弾では、もっと読みやすく、ハードルを下げる→マンガや動画の導入</a:t>
            </a:r>
            <a:endParaRPr lang="en-US" altLang="ja-JP" dirty="0"/>
          </a:p>
          <a:p>
            <a:r>
              <a:rPr lang="ja-JP" altLang="en-US" dirty="0"/>
              <a:t>「テキストを読んだ後、運動に参加したくなるテキストを」との声を受け、そこを意識して作成</a:t>
            </a:r>
            <a:endParaRPr kumimoji="1" lang="en-US" altLang="ja-JP" dirty="0"/>
          </a:p>
          <a:p>
            <a:pPr marL="0" indent="0">
              <a:buNone/>
            </a:pPr>
            <a:r>
              <a:rPr lang="ja-JP" altLang="en-US" dirty="0"/>
              <a:t>第１弾からテキストを作成してきた全日本民医連久保</a:t>
            </a:r>
            <a:r>
              <a:rPr kumimoji="1" lang="ja-JP" altLang="en-US" dirty="0"/>
              <a:t>田さんと保団連曽根の対談形式で、読みやすさを意識しつつ、問題意識や課題を出</a:t>
            </a:r>
            <a:r>
              <a:rPr lang="ja-JP" altLang="en-US" dirty="0"/>
              <a:t>す</a:t>
            </a:r>
            <a:r>
              <a:rPr kumimoji="1" lang="ja-JP" altLang="en-US" dirty="0"/>
              <a:t>、読者へのメッセージも</a:t>
            </a:r>
            <a:r>
              <a:rPr lang="ja-JP" altLang="en-US" dirty="0"/>
              <a:t>！</a:t>
            </a:r>
            <a:endParaRPr lang="en-US" altLang="ja-JP" dirty="0"/>
          </a:p>
          <a:p>
            <a:pPr marL="0" indent="0">
              <a:buNone/>
            </a:pPr>
            <a:r>
              <a:rPr kumimoji="1" lang="ja-JP" altLang="en-US" dirty="0"/>
              <a:t>☆「運動」には「希望」が詰まっている！社会保障運動は</a:t>
            </a:r>
            <a:r>
              <a:rPr kumimoji="1" lang="en-US" altLang="ja-JP" dirty="0"/>
              <a:t>…</a:t>
            </a:r>
            <a:r>
              <a:rPr kumimoji="1" lang="ja-JP" altLang="en-US" dirty="0"/>
              <a:t>「不断の努力」（第２章）</a:t>
            </a:r>
            <a:endParaRPr kumimoji="1" lang="en-US" altLang="ja-JP" dirty="0"/>
          </a:p>
          <a:p>
            <a:pPr marL="0" indent="0">
              <a:buNone/>
            </a:pPr>
            <a:r>
              <a:rPr lang="ja-JP" altLang="en-US" dirty="0"/>
              <a:t>★声を上げることの大切さや</a:t>
            </a:r>
            <a:r>
              <a:rPr lang="ja-JP" altLang="en-US" dirty="0" err="1"/>
              <a:t>もやもやを</a:t>
            </a:r>
            <a:r>
              <a:rPr lang="ja-JP" altLang="en-US" dirty="0"/>
              <a:t>放っておかないなどなど</a:t>
            </a:r>
            <a:r>
              <a:rPr lang="en-US" altLang="ja-JP" dirty="0"/>
              <a:t>…</a:t>
            </a:r>
          </a:p>
          <a:p>
            <a:pPr marL="0" indent="0">
              <a:buNone/>
            </a:pPr>
            <a:r>
              <a:rPr kumimoji="1" lang="ja-JP" altLang="en-US" dirty="0"/>
              <a:t>　　　　　　マンガも作成</a:t>
            </a:r>
            <a:r>
              <a:rPr kumimoji="1" lang="en-US" altLang="ja-JP" dirty="0"/>
              <a:t>…</a:t>
            </a:r>
            <a:r>
              <a:rPr kumimoji="1" lang="ja-JP" altLang="en-US" dirty="0"/>
              <a:t>具体的な事例から</a:t>
            </a:r>
            <a:endParaRPr kumimoji="1" lang="en-US" altLang="ja-JP" dirty="0"/>
          </a:p>
          <a:p>
            <a:pPr marL="0" indent="0">
              <a:buNone/>
            </a:pPr>
            <a:r>
              <a:rPr lang="ja-JP" altLang="en-US" dirty="0"/>
              <a:t>　　　　　　気づきから実際の制度改善を勝ち取った鳥取民医連の事例を紹介</a:t>
            </a:r>
            <a:endParaRPr kumimoji="1" lang="ja-JP" altLang="en-US" dirty="0"/>
          </a:p>
        </p:txBody>
      </p:sp>
    </p:spTree>
    <p:extLst>
      <p:ext uri="{BB962C8B-B14F-4D97-AF65-F5344CB8AC3E}">
        <p14:creationId xmlns:p14="http://schemas.microsoft.com/office/powerpoint/2010/main" val="140531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53131-77F9-4361-AF8F-9D0680E3CEE0}"/>
              </a:ext>
            </a:extLst>
          </p:cNvPr>
          <p:cNvSpPr>
            <a:spLocks noGrp="1"/>
          </p:cNvSpPr>
          <p:nvPr>
            <p:ph type="title"/>
          </p:nvPr>
        </p:nvSpPr>
        <p:spPr>
          <a:xfrm>
            <a:off x="263352" y="476672"/>
            <a:ext cx="10225136" cy="720080"/>
          </a:xfrm>
        </p:spPr>
        <p:txBody>
          <a:bodyPr>
            <a:normAutofit fontScale="90000"/>
          </a:bodyPr>
          <a:lstStyle/>
          <a:p>
            <a:pPr algn="ctr"/>
            <a:r>
              <a:rPr lang="ja-JP" altLang="en-US" sz="3600" dirty="0">
                <a:solidFill>
                  <a:srgbClr val="FFC000"/>
                </a:solidFill>
                <a:latin typeface="BIZ UDPゴシック" panose="020B0400000000000000" pitchFamily="50" charset="-128"/>
                <a:ea typeface="BIZ UDPゴシック" panose="020B0400000000000000" pitchFamily="50" charset="-128"/>
              </a:rPr>
              <a:t>第２章</a:t>
            </a:r>
            <a:r>
              <a:rPr lang="ja-JP" altLang="en-US" sz="3600" dirty="0">
                <a:latin typeface="HGS創英角ﾎﾟｯﾌﾟ体" panose="040B0A00000000000000" pitchFamily="50" charset="-128"/>
                <a:ea typeface="HGS創英角ﾎﾟｯﾌﾟ体" panose="040B0A00000000000000" pitchFamily="50" charset="-128"/>
              </a:rPr>
              <a:t>　</a:t>
            </a:r>
            <a:r>
              <a:rPr lang="ja-JP" altLang="en-US" sz="3600" dirty="0">
                <a:solidFill>
                  <a:srgbClr val="FFC000"/>
                </a:solidFill>
                <a:latin typeface="メイリオ" panose="020B0604030504040204" pitchFamily="50" charset="-128"/>
                <a:ea typeface="メイリオ" panose="020B0604030504040204" pitchFamily="50" charset="-128"/>
              </a:rPr>
              <a:t>第１回学習会（４月</a:t>
            </a:r>
            <a:r>
              <a:rPr lang="en-US" altLang="ja-JP" sz="3600" dirty="0">
                <a:solidFill>
                  <a:srgbClr val="FFC000"/>
                </a:solidFill>
                <a:latin typeface="メイリオ" panose="020B0604030504040204" pitchFamily="50" charset="-128"/>
                <a:ea typeface="メイリオ" panose="020B0604030504040204" pitchFamily="50" charset="-128"/>
              </a:rPr>
              <a:t>16</a:t>
            </a:r>
            <a:r>
              <a:rPr lang="ja-JP" altLang="en-US" sz="3600" dirty="0">
                <a:solidFill>
                  <a:srgbClr val="FFC000"/>
                </a:solidFill>
                <a:latin typeface="メイリオ" panose="020B0604030504040204" pitchFamily="50" charset="-128"/>
                <a:ea typeface="メイリオ" panose="020B0604030504040204" pitchFamily="50" charset="-128"/>
              </a:rPr>
              <a:t>日）のテーマ</a:t>
            </a:r>
            <a:br>
              <a:rPr lang="en-US" altLang="ja-JP" sz="3600" dirty="0">
                <a:latin typeface="HGS創英角ﾎﾟｯﾌﾟ体" panose="040B0A00000000000000" pitchFamily="50" charset="-128"/>
                <a:ea typeface="HGS創英角ﾎﾟｯﾌﾟ体" panose="040B0A00000000000000" pitchFamily="50" charset="-128"/>
              </a:rPr>
            </a:b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634749E0-AD54-4156-8EEC-30D2FF4522EC}"/>
              </a:ext>
            </a:extLst>
          </p:cNvPr>
          <p:cNvSpPr>
            <a:spLocks noGrp="1"/>
          </p:cNvSpPr>
          <p:nvPr>
            <p:ph idx="1"/>
          </p:nvPr>
        </p:nvSpPr>
        <p:spPr>
          <a:xfrm>
            <a:off x="983432" y="836712"/>
            <a:ext cx="10515600" cy="5184576"/>
          </a:xfrm>
        </p:spPr>
        <p:txBody>
          <a:bodyPr>
            <a:normAutofit/>
          </a:bodyPr>
          <a:lstStyle/>
          <a:p>
            <a:pPr marL="0" indent="0">
              <a:buNone/>
            </a:pPr>
            <a:r>
              <a:rPr lang="en-US" altLang="ja-JP" dirty="0"/>
              <a:t>【</a:t>
            </a:r>
            <a:r>
              <a:rPr lang="ja-JP" altLang="en-US" dirty="0"/>
              <a:t>社会保障の意義</a:t>
            </a:r>
            <a:r>
              <a:rPr lang="en-US" altLang="ja-JP" dirty="0"/>
              <a:t>―</a:t>
            </a:r>
            <a:r>
              <a:rPr lang="ja-JP" altLang="en-US" dirty="0"/>
              <a:t>その原理・原則と社会保障運動</a:t>
            </a:r>
            <a:r>
              <a:rPr lang="en-US" altLang="ja-JP" dirty="0"/>
              <a:t>】</a:t>
            </a:r>
            <a:r>
              <a:rPr lang="ja-JP" altLang="en-US" dirty="0"/>
              <a:t>　神戸大学・井口克郎准教授</a:t>
            </a:r>
            <a:endParaRPr kumimoji="1" lang="en-US" altLang="ja-JP" dirty="0"/>
          </a:p>
          <a:p>
            <a:pPr marL="0" indent="0">
              <a:buNone/>
            </a:pPr>
            <a:r>
              <a:rPr lang="en-US" altLang="ja-JP" dirty="0">
                <a:solidFill>
                  <a:srgbClr val="002060"/>
                </a:solidFill>
              </a:rPr>
              <a:t>【</a:t>
            </a:r>
            <a:r>
              <a:rPr lang="ja-JP" altLang="en-US" dirty="0">
                <a:solidFill>
                  <a:srgbClr val="002060"/>
                </a:solidFill>
              </a:rPr>
              <a:t>第２章のねらい</a:t>
            </a:r>
            <a:r>
              <a:rPr lang="en-US" altLang="ja-JP" dirty="0">
                <a:solidFill>
                  <a:srgbClr val="002060"/>
                </a:solidFill>
              </a:rPr>
              <a:t>】</a:t>
            </a:r>
            <a:r>
              <a:rPr lang="en-US" altLang="ja-JP" dirty="0">
                <a:solidFill>
                  <a:srgbClr val="FF0000"/>
                </a:solidFill>
              </a:rPr>
              <a:t>※</a:t>
            </a:r>
            <a:r>
              <a:rPr lang="ja-JP" altLang="en-US" dirty="0">
                <a:solidFill>
                  <a:srgbClr val="FF0000"/>
                </a:solidFill>
              </a:rPr>
              <a:t>時間があれば動画を上映</a:t>
            </a:r>
            <a:endParaRPr lang="en-US" altLang="ja-JP" dirty="0">
              <a:solidFill>
                <a:srgbClr val="FF0000"/>
              </a:solidFill>
            </a:endParaRPr>
          </a:p>
          <a:p>
            <a:pPr marL="0" indent="0">
              <a:buNone/>
            </a:pPr>
            <a:r>
              <a:rPr lang="ja-JP" altLang="en-US" dirty="0">
                <a:solidFill>
                  <a:srgbClr val="FF0000"/>
                </a:solidFill>
              </a:rPr>
              <a:t>　　　　　　　　　　　議論が盛り上がり、動画まで到達できたことはまだないですが</a:t>
            </a:r>
            <a:r>
              <a:rPr lang="en-US" altLang="ja-JP" dirty="0">
                <a:solidFill>
                  <a:srgbClr val="FF0000"/>
                </a:solidFill>
              </a:rPr>
              <a:t>…(T_T)</a:t>
            </a:r>
          </a:p>
          <a:p>
            <a:pPr marL="0" indent="0">
              <a:buNone/>
            </a:pPr>
            <a:r>
              <a:rPr lang="ja-JP" altLang="en-US" dirty="0">
                <a:solidFill>
                  <a:srgbClr val="002060"/>
                </a:solidFill>
              </a:rPr>
              <a:t>・</a:t>
            </a:r>
            <a:r>
              <a:rPr lang="en-US" altLang="ja-JP" dirty="0">
                <a:solidFill>
                  <a:srgbClr val="002060"/>
                </a:solidFill>
              </a:rPr>
              <a:t>2022</a:t>
            </a:r>
            <a:r>
              <a:rPr lang="ja-JP" altLang="en-US" dirty="0">
                <a:solidFill>
                  <a:srgbClr val="002060"/>
                </a:solidFill>
              </a:rPr>
              <a:t>年度社保学校で好評だった井口先生の「社会保障入門講座」を題材に</a:t>
            </a:r>
            <a:r>
              <a:rPr lang="en-US" altLang="ja-JP" dirty="0">
                <a:solidFill>
                  <a:srgbClr val="002060"/>
                </a:solidFill>
              </a:rPr>
              <a:t>…</a:t>
            </a:r>
          </a:p>
          <a:p>
            <a:pPr marL="0" indent="0">
              <a:buNone/>
            </a:pPr>
            <a:r>
              <a:rPr lang="ja-JP" altLang="en-US" dirty="0">
                <a:solidFill>
                  <a:srgbClr val="002060"/>
                </a:solidFill>
              </a:rPr>
              <a:t>★資本主義社会の仕組み、「所得再分配」、</a:t>
            </a:r>
            <a:endParaRPr lang="en-US" altLang="ja-JP" dirty="0">
              <a:solidFill>
                <a:srgbClr val="002060"/>
              </a:solidFill>
            </a:endParaRPr>
          </a:p>
          <a:p>
            <a:pPr marL="0" indent="0">
              <a:buNone/>
            </a:pPr>
            <a:r>
              <a:rPr lang="ja-JP" altLang="en-US" dirty="0">
                <a:solidFill>
                  <a:srgbClr val="002060"/>
                </a:solidFill>
              </a:rPr>
              <a:t>憲法・国際条約と人権としての社会保障など</a:t>
            </a:r>
            <a:r>
              <a:rPr lang="en-US" altLang="ja-JP" dirty="0">
                <a:solidFill>
                  <a:srgbClr val="002060"/>
                </a:solidFill>
              </a:rPr>
              <a:t>―</a:t>
            </a:r>
            <a:r>
              <a:rPr lang="ja-JP" altLang="en-US" dirty="0">
                <a:solidFill>
                  <a:srgbClr val="002060"/>
                </a:solidFill>
              </a:rPr>
              <a:t>①社会保障とは何か、大枠で基本を押さえる</a:t>
            </a:r>
            <a:endParaRPr lang="en-US" altLang="ja-JP" dirty="0">
              <a:solidFill>
                <a:srgbClr val="002060"/>
              </a:solidFill>
            </a:endParaRPr>
          </a:p>
          <a:p>
            <a:pPr marL="0" indent="0">
              <a:buNone/>
            </a:pPr>
            <a:r>
              <a:rPr lang="ja-JP" altLang="en-US" dirty="0">
                <a:solidFill>
                  <a:srgbClr val="002060"/>
                </a:solidFill>
              </a:rPr>
              <a:t>★社会保障への逆風、捻じ曲げられてきた「社会保障」の原則</a:t>
            </a:r>
            <a:endParaRPr lang="en-US" altLang="ja-JP" dirty="0">
              <a:solidFill>
                <a:srgbClr val="002060"/>
              </a:solidFill>
            </a:endParaRPr>
          </a:p>
          <a:p>
            <a:pPr marL="0" indent="0">
              <a:buNone/>
            </a:pPr>
            <a:r>
              <a:rPr lang="en-US" altLang="ja-JP" dirty="0">
                <a:solidFill>
                  <a:srgbClr val="002060"/>
                </a:solidFill>
              </a:rPr>
              <a:t>―</a:t>
            </a:r>
            <a:r>
              <a:rPr lang="ja-JP" altLang="en-US" dirty="0">
                <a:solidFill>
                  <a:srgbClr val="002060"/>
                </a:solidFill>
              </a:rPr>
              <a:t>②社会保障の原理・原則がゆがめられている現状を把握する</a:t>
            </a:r>
            <a:endParaRPr lang="en-US" altLang="ja-JP" dirty="0">
              <a:solidFill>
                <a:srgbClr val="002060"/>
              </a:solidFill>
            </a:endParaRPr>
          </a:p>
          <a:p>
            <a:pPr marL="0" indent="0">
              <a:buNone/>
            </a:pPr>
            <a:r>
              <a:rPr lang="ja-JP" altLang="en-US" dirty="0">
                <a:solidFill>
                  <a:srgbClr val="002060"/>
                </a:solidFill>
              </a:rPr>
              <a:t>★現状の軍拡（ウクライナ戦争などにも触れながら）</a:t>
            </a:r>
            <a:r>
              <a:rPr lang="en-US" altLang="ja-JP" dirty="0">
                <a:solidFill>
                  <a:srgbClr val="002060"/>
                </a:solidFill>
              </a:rPr>
              <a:t>―</a:t>
            </a:r>
            <a:r>
              <a:rPr lang="ja-JP" altLang="en-US" dirty="0">
                <a:solidFill>
                  <a:srgbClr val="002060"/>
                </a:solidFill>
              </a:rPr>
              <a:t>③社会保障は平和でなければ</a:t>
            </a:r>
            <a:endParaRPr lang="en-US" altLang="ja-JP" dirty="0">
              <a:solidFill>
                <a:srgbClr val="002060"/>
              </a:solidFill>
            </a:endParaRPr>
          </a:p>
          <a:p>
            <a:pPr marL="0" indent="0">
              <a:buNone/>
            </a:pPr>
            <a:r>
              <a:rPr lang="ja-JP" altLang="en-US" dirty="0">
                <a:solidFill>
                  <a:srgbClr val="002060"/>
                </a:solidFill>
              </a:rPr>
              <a:t>★不断の努力</a:t>
            </a:r>
            <a:r>
              <a:rPr lang="en-US" altLang="ja-JP" dirty="0">
                <a:solidFill>
                  <a:srgbClr val="002060"/>
                </a:solidFill>
              </a:rPr>
              <a:t>―</a:t>
            </a:r>
            <a:r>
              <a:rPr lang="ja-JP" altLang="en-US" dirty="0">
                <a:solidFill>
                  <a:srgbClr val="002060"/>
                </a:solidFill>
              </a:rPr>
              <a:t>④社会保障運動の意義や運動の重要性をつかんでもらう（図を参考に）</a:t>
            </a:r>
            <a:endParaRPr lang="en-US" altLang="ja-JP" dirty="0">
              <a:solidFill>
                <a:srgbClr val="002060"/>
              </a:solidFill>
            </a:endParaRPr>
          </a:p>
        </p:txBody>
      </p:sp>
    </p:spTree>
    <p:extLst>
      <p:ext uri="{BB962C8B-B14F-4D97-AF65-F5344CB8AC3E}">
        <p14:creationId xmlns:p14="http://schemas.microsoft.com/office/powerpoint/2010/main" val="34553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BF69143-B3B5-0FC1-25BF-4CFC555DC4E9}"/>
              </a:ext>
            </a:extLst>
          </p:cNvPr>
          <p:cNvSpPr>
            <a:spLocks noGrp="1"/>
          </p:cNvSpPr>
          <p:nvPr>
            <p:ph idx="1"/>
          </p:nvPr>
        </p:nvSpPr>
        <p:spPr>
          <a:xfrm>
            <a:off x="918973" y="1691640"/>
            <a:ext cx="10721643" cy="3474720"/>
          </a:xfrm>
        </p:spPr>
        <p:txBody>
          <a:bodyPr>
            <a:normAutofit lnSpcReduction="10000"/>
          </a:bodyPr>
          <a:lstStyle/>
          <a:p>
            <a:pPr marL="0" indent="0">
              <a:buNone/>
            </a:pPr>
            <a:r>
              <a:rPr kumimoji="1" lang="ja-JP" altLang="en-US" sz="2800" dirty="0">
                <a:solidFill>
                  <a:srgbClr val="00B050"/>
                </a:solidFill>
              </a:rPr>
              <a:t>１</a:t>
            </a:r>
            <a:r>
              <a:rPr kumimoji="1" lang="en-US" altLang="ja-JP" sz="2800" dirty="0">
                <a:solidFill>
                  <a:srgbClr val="00B050"/>
                </a:solidFill>
              </a:rPr>
              <a:t>.</a:t>
            </a:r>
            <a:r>
              <a:rPr kumimoji="1" lang="ja-JP" altLang="en-US" sz="2800" dirty="0">
                <a:solidFill>
                  <a:srgbClr val="00B050"/>
                </a:solidFill>
              </a:rPr>
              <a:t>これまでいくつか行ってきた社保テキストの学習会を紹介（曽根）</a:t>
            </a:r>
            <a:endParaRPr kumimoji="1" lang="en-US" altLang="ja-JP" sz="2800" dirty="0">
              <a:solidFill>
                <a:srgbClr val="00B050"/>
              </a:solidFill>
            </a:endParaRPr>
          </a:p>
          <a:p>
            <a:pPr marL="0" indent="0">
              <a:buNone/>
            </a:pPr>
            <a:r>
              <a:rPr lang="ja-JP" altLang="en-US" sz="2800" dirty="0"/>
              <a:t>　</a:t>
            </a:r>
            <a:r>
              <a:rPr lang="ja-JP" altLang="en-US" sz="2800" dirty="0">
                <a:solidFill>
                  <a:srgbClr val="6B1552"/>
                </a:solidFill>
              </a:rPr>
              <a:t>⇒具体的に使ったパワポなどで講演内容を紹介</a:t>
            </a:r>
            <a:endParaRPr lang="en-US" altLang="ja-JP" sz="2800" dirty="0">
              <a:solidFill>
                <a:srgbClr val="6B1552"/>
              </a:solidFill>
            </a:endParaRPr>
          </a:p>
          <a:p>
            <a:pPr marL="0" indent="0">
              <a:buNone/>
            </a:pPr>
            <a:endParaRPr lang="en-US" altLang="ja-JP" sz="2800" dirty="0"/>
          </a:p>
          <a:p>
            <a:pPr marL="0" indent="0">
              <a:buNone/>
            </a:pPr>
            <a:r>
              <a:rPr lang="ja-JP" altLang="en-US" sz="2800" dirty="0">
                <a:solidFill>
                  <a:srgbClr val="00B050"/>
                </a:solidFill>
              </a:rPr>
              <a:t>２</a:t>
            </a:r>
            <a:r>
              <a:rPr lang="en-US" altLang="ja-JP" sz="2800" dirty="0">
                <a:solidFill>
                  <a:srgbClr val="00B050"/>
                </a:solidFill>
              </a:rPr>
              <a:t>.</a:t>
            </a:r>
            <a:r>
              <a:rPr lang="ja-JP" altLang="en-US" sz="2800" dirty="0">
                <a:solidFill>
                  <a:srgbClr val="00B050"/>
                </a:solidFill>
              </a:rPr>
              <a:t>実際に職場で活用している事例を紹介（久保田さん）</a:t>
            </a:r>
            <a:endParaRPr kumimoji="1" lang="ja-JP" altLang="en-US" sz="2800" dirty="0">
              <a:solidFill>
                <a:srgbClr val="00B050"/>
              </a:solidFill>
            </a:endParaRPr>
          </a:p>
          <a:p>
            <a:pPr marL="0" indent="0">
              <a:buNone/>
            </a:pPr>
            <a:r>
              <a:rPr lang="ja-JP" altLang="en-US" sz="2800" dirty="0"/>
              <a:t>　</a:t>
            </a:r>
            <a:r>
              <a:rPr kumimoji="1" lang="ja-JP" altLang="en-US" sz="2800" dirty="0">
                <a:solidFill>
                  <a:srgbClr val="6C1459"/>
                </a:solidFill>
              </a:rPr>
              <a:t>⇒地域社保協などでもぜひ！各地でテキストを活用した学習会を</a:t>
            </a:r>
            <a:endParaRPr kumimoji="1" lang="en-US" altLang="ja-JP" sz="2800" dirty="0">
              <a:solidFill>
                <a:srgbClr val="6C1459"/>
              </a:solidFill>
            </a:endParaRPr>
          </a:p>
          <a:p>
            <a:pPr marL="0" indent="0">
              <a:buNone/>
            </a:pPr>
            <a:r>
              <a:rPr kumimoji="1" lang="ja-JP" altLang="en-US" sz="2800" dirty="0">
                <a:solidFill>
                  <a:srgbClr val="6C1459"/>
                </a:solidFill>
              </a:rPr>
              <a:t>　　　開催してください</a:t>
            </a:r>
            <a:endParaRPr kumimoji="1" lang="en-US" altLang="ja-JP" sz="2800" dirty="0">
              <a:solidFill>
                <a:srgbClr val="6C1459"/>
              </a:solidFill>
            </a:endParaRPr>
          </a:p>
          <a:p>
            <a:endParaRPr kumimoji="1" lang="ja-JP" altLang="en-US" dirty="0"/>
          </a:p>
        </p:txBody>
      </p:sp>
      <p:sp>
        <p:nvSpPr>
          <p:cNvPr id="4" name="タイトル 1">
            <a:extLst>
              <a:ext uri="{FF2B5EF4-FFF2-40B4-BE49-F238E27FC236}">
                <a16:creationId xmlns:a16="http://schemas.microsoft.com/office/drawing/2014/main" id="{E05EA24E-2D23-48E9-3CB2-70899FECA5D9}"/>
              </a:ext>
            </a:extLst>
          </p:cNvPr>
          <p:cNvSpPr>
            <a:spLocks noGrp="1"/>
          </p:cNvSpPr>
          <p:nvPr>
            <p:ph type="title"/>
          </p:nvPr>
        </p:nvSpPr>
        <p:spPr>
          <a:xfrm>
            <a:off x="767408" y="260648"/>
            <a:ext cx="9829800" cy="1082675"/>
          </a:xfrm>
        </p:spPr>
        <p:txBody>
          <a:bodyPr>
            <a:normAutofit/>
          </a:bodyPr>
          <a:lstStyle/>
          <a:p>
            <a:r>
              <a:rPr lang="ja-JP" altLang="en-US" sz="4800" dirty="0">
                <a:solidFill>
                  <a:schemeClr val="accent2">
                    <a:lumMod val="50000"/>
                  </a:schemeClr>
                </a:solidFill>
                <a:latin typeface="ＭＳ Ｐゴシック" panose="020B0600070205080204" pitchFamily="50" charset="-128"/>
                <a:ea typeface="ＭＳ Ｐゴシック" panose="020B0600070205080204" pitchFamily="50" charset="-128"/>
              </a:rPr>
              <a:t>～今日のお話の流れ～</a:t>
            </a:r>
            <a:endParaRPr kumimoji="1" lang="ja-JP" altLang="en-US" sz="4800" dirty="0">
              <a:solidFill>
                <a:schemeClr val="accent2">
                  <a:lumMod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887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8D785-3E9D-4B3E-8955-24D1C9B012B0}"/>
              </a:ext>
            </a:extLst>
          </p:cNvPr>
          <p:cNvSpPr>
            <a:spLocks noGrp="1"/>
          </p:cNvSpPr>
          <p:nvPr>
            <p:ph type="title"/>
          </p:nvPr>
        </p:nvSpPr>
        <p:spPr>
          <a:xfrm>
            <a:off x="479376" y="545623"/>
            <a:ext cx="11377264" cy="903838"/>
          </a:xfrm>
        </p:spPr>
        <p:txBody>
          <a:bodyPr>
            <a:normAutofit fontScale="90000"/>
          </a:bodyPr>
          <a:lstStyle/>
          <a:p>
            <a:r>
              <a:rPr lang="ja-JP" altLang="en-US" dirty="0">
                <a:solidFill>
                  <a:srgbClr val="FFC000"/>
                </a:solidFill>
                <a:latin typeface="BIZ UDPゴシック" panose="020B0400000000000000" pitchFamily="50" charset="-128"/>
                <a:ea typeface="BIZ UDPゴシック" panose="020B0400000000000000" pitchFamily="50" charset="-128"/>
              </a:rPr>
              <a:t>第３章　座談会</a:t>
            </a:r>
            <a:r>
              <a:rPr lang="ja-JP" altLang="en-US" dirty="0">
                <a:latin typeface="HGS創英角ﾎﾟｯﾌﾟ体" panose="040B0A00000000000000" pitchFamily="50" charset="-128"/>
                <a:ea typeface="HGS創英角ﾎﾟｯﾌﾟ体" panose="040B0A00000000000000" pitchFamily="50" charset="-128"/>
              </a:rPr>
              <a:t>　</a:t>
            </a:r>
            <a:br>
              <a:rPr lang="en-US" altLang="ja-JP" dirty="0">
                <a:latin typeface="HGS創英角ﾎﾟｯﾌﾟ体" panose="040B0A00000000000000" pitchFamily="50" charset="-128"/>
                <a:ea typeface="HGS創英角ﾎﾟｯﾌﾟ体" panose="040B0A00000000000000" pitchFamily="50" charset="-128"/>
              </a:rPr>
            </a:br>
            <a:r>
              <a:rPr lang="ja-JP" altLang="en-US" dirty="0">
                <a:latin typeface="HGS創英角ﾎﾟｯﾌﾟ体" panose="040B0A00000000000000" pitchFamily="50" charset="-128"/>
                <a:ea typeface="HGS創英角ﾎﾟｯﾌﾟ体" panose="040B0A00000000000000" pitchFamily="50" charset="-128"/>
              </a:rPr>
              <a:t>　　　　</a:t>
            </a:r>
            <a:r>
              <a:rPr lang="ja-JP" altLang="en-US" dirty="0">
                <a:solidFill>
                  <a:srgbClr val="FFC000"/>
                </a:solidFill>
                <a:latin typeface="BIZ UDゴシック" panose="020B0400000000000000" pitchFamily="49" charset="-128"/>
                <a:ea typeface="BIZ UDゴシック" panose="020B0400000000000000" pitchFamily="49" charset="-128"/>
              </a:rPr>
              <a:t>知って「変えたい！社会を変えよう！」の力に</a:t>
            </a:r>
            <a:br>
              <a:rPr lang="en-US" altLang="ja-JP" dirty="0">
                <a:solidFill>
                  <a:srgbClr val="FFC000"/>
                </a:solidFill>
                <a:latin typeface="BIZ UDゴシック" panose="020B0400000000000000" pitchFamily="49" charset="-128"/>
                <a:ea typeface="BIZ UDゴシック" panose="020B0400000000000000" pitchFamily="49" charset="-128"/>
              </a:rPr>
            </a:br>
            <a:r>
              <a:rPr lang="ja-JP" altLang="en-US" dirty="0">
                <a:solidFill>
                  <a:srgbClr val="FFC000"/>
                </a:solidFill>
                <a:latin typeface="BIZ UDゴシック" panose="020B0400000000000000" pitchFamily="49" charset="-128"/>
                <a:ea typeface="BIZ UDゴシック" panose="020B0400000000000000" pitchFamily="49" charset="-128"/>
              </a:rPr>
              <a:t>　　　　　～全労連議長と青年労働者が語り合いました～</a:t>
            </a:r>
            <a:endParaRPr kumimoji="1" lang="ja-JP" altLang="en-US" dirty="0">
              <a:solidFill>
                <a:srgbClr val="FFC000"/>
              </a:solidFill>
              <a:latin typeface="BIZ UDゴシック" panose="020B0400000000000000" pitchFamily="49" charset="-128"/>
              <a:ea typeface="BIZ UDゴシック" panose="020B0400000000000000" pitchFamily="49" charset="-128"/>
            </a:endParaRPr>
          </a:p>
        </p:txBody>
      </p:sp>
      <p:sp>
        <p:nvSpPr>
          <p:cNvPr id="3" name="コンテンツ プレースホルダー 2">
            <a:extLst>
              <a:ext uri="{FF2B5EF4-FFF2-40B4-BE49-F238E27FC236}">
                <a16:creationId xmlns:a16="http://schemas.microsoft.com/office/drawing/2014/main" id="{BB25ACE0-0743-4652-8228-8D6A670BF91A}"/>
              </a:ext>
            </a:extLst>
          </p:cNvPr>
          <p:cNvSpPr>
            <a:spLocks noGrp="1"/>
          </p:cNvSpPr>
          <p:nvPr>
            <p:ph idx="1"/>
          </p:nvPr>
        </p:nvSpPr>
        <p:spPr>
          <a:xfrm>
            <a:off x="464568" y="1628800"/>
            <a:ext cx="10898155" cy="5074621"/>
          </a:xfrm>
        </p:spPr>
        <p:txBody>
          <a:bodyPr>
            <a:normAutofit/>
          </a:bodyPr>
          <a:lstStyle/>
          <a:p>
            <a:pPr marL="0" indent="0">
              <a:buNone/>
            </a:pPr>
            <a:r>
              <a:rPr kumimoji="1" lang="en-US" altLang="ja-JP" dirty="0">
                <a:solidFill>
                  <a:srgbClr val="002060"/>
                </a:solidFill>
              </a:rPr>
              <a:t>【</a:t>
            </a:r>
            <a:r>
              <a:rPr kumimoji="1" lang="ja-JP" altLang="en-US" dirty="0">
                <a:solidFill>
                  <a:srgbClr val="002060"/>
                </a:solidFill>
              </a:rPr>
              <a:t>第</a:t>
            </a:r>
            <a:r>
              <a:rPr kumimoji="1" lang="en-US" altLang="ja-JP" dirty="0">
                <a:solidFill>
                  <a:srgbClr val="002060"/>
                </a:solidFill>
              </a:rPr>
              <a:t>3</a:t>
            </a:r>
            <a:r>
              <a:rPr kumimoji="1" lang="ja-JP" altLang="en-US" dirty="0">
                <a:solidFill>
                  <a:srgbClr val="002060"/>
                </a:solidFill>
              </a:rPr>
              <a:t>章のねらい</a:t>
            </a:r>
            <a:r>
              <a:rPr kumimoji="1" lang="en-US" altLang="ja-JP" dirty="0">
                <a:solidFill>
                  <a:srgbClr val="002060"/>
                </a:solidFill>
              </a:rPr>
              <a:t>】</a:t>
            </a:r>
          </a:p>
          <a:p>
            <a:r>
              <a:rPr lang="ja-JP" altLang="en-US" dirty="0">
                <a:solidFill>
                  <a:srgbClr val="002060"/>
                </a:solidFill>
              </a:rPr>
              <a:t>若い世代とのフリートークでも「年金が心配」</a:t>
            </a:r>
            <a:r>
              <a:rPr kumimoji="1" lang="ja-JP" altLang="en-US" dirty="0">
                <a:solidFill>
                  <a:srgbClr val="002060"/>
                </a:solidFill>
              </a:rPr>
              <a:t>「社会保障に期待できない」などの声が多数</a:t>
            </a:r>
            <a:endParaRPr kumimoji="1" lang="en-US" altLang="ja-JP" dirty="0">
              <a:solidFill>
                <a:srgbClr val="002060"/>
              </a:solidFill>
            </a:endParaRPr>
          </a:p>
          <a:p>
            <a:r>
              <a:rPr kumimoji="1" lang="ja-JP" altLang="en-US" dirty="0">
                <a:solidFill>
                  <a:srgbClr val="002060"/>
                </a:solidFill>
              </a:rPr>
              <a:t>全労連議長をアドバイザーに若い世代の全労連労働者の対談</a:t>
            </a:r>
            <a:endParaRPr kumimoji="1" lang="en-US" altLang="ja-JP" dirty="0">
              <a:solidFill>
                <a:srgbClr val="002060"/>
              </a:solidFill>
            </a:endParaRPr>
          </a:p>
          <a:p>
            <a:r>
              <a:rPr lang="ja-JP" altLang="en-US" dirty="0">
                <a:solidFill>
                  <a:srgbClr val="002060"/>
                </a:solidFill>
              </a:rPr>
              <a:t>青年アンケートから見えてくる実態を元に</a:t>
            </a:r>
            <a:r>
              <a:rPr lang="en-US" altLang="ja-JP" dirty="0">
                <a:solidFill>
                  <a:srgbClr val="002060"/>
                </a:solidFill>
              </a:rPr>
              <a:t>…</a:t>
            </a:r>
          </a:p>
          <a:p>
            <a:r>
              <a:rPr lang="ja-JP" altLang="en-US" dirty="0">
                <a:solidFill>
                  <a:srgbClr val="002060"/>
                </a:solidFill>
              </a:rPr>
              <a:t>若い世代の本音をつかみ、社会保障運動の可能性を感じ、運動の広がりを作る</a:t>
            </a:r>
            <a:endParaRPr lang="en-US" altLang="ja-JP" dirty="0">
              <a:solidFill>
                <a:srgbClr val="002060"/>
              </a:solidFill>
            </a:endParaRPr>
          </a:p>
          <a:p>
            <a:pPr marL="0" indent="0">
              <a:buNone/>
            </a:pPr>
            <a:r>
              <a:rPr lang="ja-JP" altLang="en-US" dirty="0">
                <a:solidFill>
                  <a:srgbClr val="002060"/>
                </a:solidFill>
              </a:rPr>
              <a:t>→今日は第３章の内容で議論をしたいと思います（後ほど</a:t>
            </a:r>
            <a:r>
              <a:rPr lang="en-US" altLang="ja-JP" dirty="0">
                <a:solidFill>
                  <a:srgbClr val="002060"/>
                </a:solidFill>
              </a:rPr>
              <a:t>…</a:t>
            </a:r>
            <a:r>
              <a:rPr lang="ja-JP" altLang="en-US" dirty="0">
                <a:solidFill>
                  <a:srgbClr val="002060"/>
                </a:solidFill>
              </a:rPr>
              <a:t>）</a:t>
            </a:r>
            <a:endParaRPr lang="en-US" altLang="ja-JP" dirty="0">
              <a:solidFill>
                <a:srgbClr val="002060"/>
              </a:solidFill>
            </a:endParaRPr>
          </a:p>
        </p:txBody>
      </p:sp>
    </p:spTree>
    <p:extLst>
      <p:ext uri="{BB962C8B-B14F-4D97-AF65-F5344CB8AC3E}">
        <p14:creationId xmlns:p14="http://schemas.microsoft.com/office/powerpoint/2010/main" val="16643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1515-F17F-47F4-9AB6-86EA394EC262}"/>
              </a:ext>
            </a:extLst>
          </p:cNvPr>
          <p:cNvSpPr>
            <a:spLocks noGrp="1"/>
          </p:cNvSpPr>
          <p:nvPr>
            <p:ph type="title"/>
          </p:nvPr>
        </p:nvSpPr>
        <p:spPr>
          <a:xfrm>
            <a:off x="191344" y="116632"/>
            <a:ext cx="10515600" cy="529685"/>
          </a:xfrm>
        </p:spPr>
        <p:txBody>
          <a:bodyPr>
            <a:normAutofit fontScale="90000"/>
          </a:bodyPr>
          <a:lstStyle/>
          <a:p>
            <a:r>
              <a:rPr lang="ja-JP" altLang="en-US" dirty="0">
                <a:solidFill>
                  <a:srgbClr val="FFC000"/>
                </a:solidFill>
                <a:latin typeface="BIZ UDPゴシック" panose="020B0400000000000000" pitchFamily="50" charset="-128"/>
                <a:ea typeface="BIZ UDPゴシック" panose="020B0400000000000000" pitchFamily="50" charset="-128"/>
              </a:rPr>
              <a:t>第４章　現場からの報告</a:t>
            </a:r>
            <a:endParaRPr kumimoji="1" lang="ja-JP" altLang="en-US"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3C1E661-7B37-4EB5-862C-07DAA0E34A6D}"/>
              </a:ext>
            </a:extLst>
          </p:cNvPr>
          <p:cNvSpPr>
            <a:spLocks noGrp="1"/>
          </p:cNvSpPr>
          <p:nvPr>
            <p:ph idx="1"/>
          </p:nvPr>
        </p:nvSpPr>
        <p:spPr>
          <a:xfrm>
            <a:off x="1703512" y="836712"/>
            <a:ext cx="10801200" cy="5400600"/>
          </a:xfrm>
        </p:spPr>
        <p:txBody>
          <a:bodyPr>
            <a:normAutofit/>
          </a:bodyPr>
          <a:lstStyle/>
          <a:p>
            <a:pPr marL="0" indent="0">
              <a:buNone/>
            </a:pPr>
            <a:r>
              <a:rPr lang="ja-JP" altLang="en-US" dirty="0"/>
              <a:t>・ケア労働者大幅賃上げ・大幅増員プロジェクト（愛知県労働組合総連合・西尾美沙子議長）</a:t>
            </a:r>
            <a:endParaRPr lang="en-US" altLang="ja-JP" dirty="0"/>
          </a:p>
          <a:p>
            <a:pPr marL="0" indent="0">
              <a:buNone/>
            </a:pPr>
            <a:r>
              <a:rPr lang="ja-JP" altLang="en-US" dirty="0"/>
              <a:t>・無料低額診療事業の相談事例から考える</a:t>
            </a:r>
            <a:endParaRPr lang="en-US" altLang="ja-JP" dirty="0"/>
          </a:p>
          <a:p>
            <a:pPr marL="0" indent="0">
              <a:buNone/>
            </a:pPr>
            <a:r>
              <a:rPr lang="ja-JP" altLang="en-US" dirty="0"/>
              <a:t>（中野共立病院地域包括連携室・澁谷　直道事務次長</a:t>
            </a:r>
            <a:r>
              <a:rPr lang="en-US" altLang="ja-JP" dirty="0"/>
              <a:t>/</a:t>
            </a:r>
            <a:r>
              <a:rPr lang="ja-JP" altLang="en-US" dirty="0"/>
              <a:t>社会福祉士）</a:t>
            </a:r>
            <a:endParaRPr lang="en-US" altLang="ja-JP" dirty="0"/>
          </a:p>
          <a:p>
            <a:pPr marL="0" indent="0">
              <a:buNone/>
            </a:pPr>
            <a:r>
              <a:rPr lang="ja-JP" altLang="en-US" dirty="0"/>
              <a:t>・子どもたちにもう</a:t>
            </a:r>
            <a:r>
              <a:rPr lang="en-US" altLang="ja-JP" dirty="0"/>
              <a:t>1</a:t>
            </a:r>
            <a:r>
              <a:rPr lang="ja-JP" altLang="en-US" dirty="0"/>
              <a:t>人保育士を！（子どもたちにもう</a:t>
            </a:r>
            <a:r>
              <a:rPr lang="en-US" altLang="ja-JP" dirty="0"/>
              <a:t>1</a:t>
            </a:r>
            <a:r>
              <a:rPr lang="ja-JP" altLang="en-US" dirty="0"/>
              <a:t>人保育士を！実行委員会・武藤貴子さん）</a:t>
            </a:r>
            <a:endParaRPr lang="en-US" altLang="ja-JP" dirty="0"/>
          </a:p>
          <a:p>
            <a:pPr marL="0" indent="0">
              <a:buNone/>
            </a:pPr>
            <a:r>
              <a:rPr lang="ja-JP" altLang="en-US" dirty="0"/>
              <a:t>・若者も高齢者も安心できる年金制度を（全日本年金者組合・木田保男中央執行委員）</a:t>
            </a:r>
            <a:endParaRPr lang="en-US" altLang="ja-JP" dirty="0"/>
          </a:p>
          <a:p>
            <a:pPr marL="0" indent="0">
              <a:buNone/>
            </a:pPr>
            <a:r>
              <a:rPr lang="ja-JP" altLang="en-US" dirty="0"/>
              <a:t>・中学卒業まで医療費無料化実現！</a:t>
            </a:r>
            <a:r>
              <a:rPr lang="ja-JP" altLang="en-US" dirty="0" err="1"/>
              <a:t>ー</a:t>
            </a:r>
            <a:r>
              <a:rPr lang="ja-JP" altLang="en-US" dirty="0"/>
              <a:t>自治体キャラバンでつながる想い</a:t>
            </a:r>
            <a:endParaRPr lang="en-US" altLang="ja-JP" dirty="0"/>
          </a:p>
          <a:p>
            <a:pPr marL="0" indent="0">
              <a:buNone/>
            </a:pPr>
            <a:r>
              <a:rPr lang="ja-JP" altLang="en-US" dirty="0"/>
              <a:t>（沖縄県社会保障推進協議会・高崎大史事務局長）</a:t>
            </a:r>
            <a:endParaRPr lang="en-US" altLang="ja-JP" dirty="0"/>
          </a:p>
          <a:p>
            <a:pPr marL="0" indent="0">
              <a:buNone/>
            </a:pPr>
            <a:r>
              <a:rPr lang="en-US" altLang="ja-JP" dirty="0">
                <a:solidFill>
                  <a:srgbClr val="002060"/>
                </a:solidFill>
              </a:rPr>
              <a:t>【</a:t>
            </a:r>
            <a:r>
              <a:rPr lang="ja-JP" altLang="en-US" dirty="0">
                <a:solidFill>
                  <a:srgbClr val="002060"/>
                </a:solidFill>
              </a:rPr>
              <a:t>第４章のねらい</a:t>
            </a:r>
            <a:r>
              <a:rPr lang="en-US" altLang="ja-JP" dirty="0">
                <a:solidFill>
                  <a:srgbClr val="002060"/>
                </a:solidFill>
              </a:rPr>
              <a:t>】</a:t>
            </a:r>
          </a:p>
          <a:p>
            <a:r>
              <a:rPr lang="ja-JP" altLang="en-US" dirty="0">
                <a:solidFill>
                  <a:srgbClr val="002060"/>
                </a:solidFill>
              </a:rPr>
              <a:t>様々な現場の運動や成果を紹介</a:t>
            </a:r>
            <a:endParaRPr lang="en-US" altLang="ja-JP" dirty="0"/>
          </a:p>
          <a:p>
            <a:r>
              <a:rPr lang="ja-JP" altLang="en-US" dirty="0">
                <a:solidFill>
                  <a:srgbClr val="002060"/>
                </a:solidFill>
              </a:rPr>
              <a:t>多角的に社会保障運動を知ってもらう（自分の分野以外の活動を知る）</a:t>
            </a:r>
            <a:endParaRPr lang="en-US" altLang="ja-JP" dirty="0">
              <a:solidFill>
                <a:srgbClr val="002060"/>
              </a:solidFill>
            </a:endParaRPr>
          </a:p>
          <a:p>
            <a:pPr marL="0" indent="0">
              <a:buNone/>
            </a:pPr>
            <a:endParaRPr lang="en-US" altLang="ja-JP" dirty="0">
              <a:solidFill>
                <a:srgbClr val="002060"/>
              </a:solidFill>
            </a:endParaRPr>
          </a:p>
        </p:txBody>
      </p:sp>
    </p:spTree>
    <p:extLst>
      <p:ext uri="{BB962C8B-B14F-4D97-AF65-F5344CB8AC3E}">
        <p14:creationId xmlns:p14="http://schemas.microsoft.com/office/powerpoint/2010/main" val="398723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1515-F17F-47F4-9AB6-86EA394EC262}"/>
              </a:ext>
            </a:extLst>
          </p:cNvPr>
          <p:cNvSpPr>
            <a:spLocks noGrp="1"/>
          </p:cNvSpPr>
          <p:nvPr>
            <p:ph type="title"/>
          </p:nvPr>
        </p:nvSpPr>
        <p:spPr>
          <a:xfrm>
            <a:off x="551384" y="1772816"/>
            <a:ext cx="10515600" cy="72008"/>
          </a:xfrm>
        </p:spPr>
        <p:txBody>
          <a:bodyPr>
            <a:normAutofit fontScale="90000"/>
          </a:bodyPr>
          <a:lstStyle/>
          <a:p>
            <a:r>
              <a:rPr lang="ja-JP" altLang="en-US" dirty="0">
                <a:solidFill>
                  <a:srgbClr val="FFC000"/>
                </a:solidFill>
                <a:latin typeface="BIZ UDPゴシック" panose="020B0400000000000000" pitchFamily="50" charset="-128"/>
                <a:ea typeface="BIZ UDPゴシック" panose="020B0400000000000000" pitchFamily="50" charset="-128"/>
              </a:rPr>
              <a:t>第５章　第２・</a:t>
            </a:r>
            <a:r>
              <a:rPr lang="en-US" altLang="ja-JP" dirty="0">
                <a:solidFill>
                  <a:srgbClr val="FFC000"/>
                </a:solidFill>
                <a:latin typeface="BIZ UDPゴシック" panose="020B0400000000000000" pitchFamily="50" charset="-128"/>
                <a:ea typeface="BIZ UDPゴシック" panose="020B0400000000000000" pitchFamily="50" charset="-128"/>
              </a:rPr>
              <a:t>3</a:t>
            </a:r>
            <a:r>
              <a:rPr lang="ja-JP" altLang="en-US" dirty="0">
                <a:solidFill>
                  <a:srgbClr val="FFC000"/>
                </a:solidFill>
                <a:latin typeface="BIZ UDPゴシック" panose="020B0400000000000000" pitchFamily="50" charset="-128"/>
                <a:ea typeface="BIZ UDPゴシック" panose="020B0400000000000000" pitchFamily="50" charset="-128"/>
              </a:rPr>
              <a:t>回（</a:t>
            </a:r>
            <a:r>
              <a:rPr lang="en-US" altLang="ja-JP" dirty="0">
                <a:solidFill>
                  <a:srgbClr val="FFC000"/>
                </a:solidFill>
                <a:latin typeface="BIZ UDPゴシック" panose="020B0400000000000000" pitchFamily="50" charset="-128"/>
                <a:ea typeface="BIZ UDPゴシック" panose="020B0400000000000000" pitchFamily="50" charset="-128"/>
              </a:rPr>
              <a:t>5</a:t>
            </a:r>
            <a:r>
              <a:rPr lang="ja-JP" altLang="en-US" dirty="0">
                <a:solidFill>
                  <a:srgbClr val="FFC000"/>
                </a:solidFill>
                <a:latin typeface="BIZ UDPゴシック" panose="020B0400000000000000" pitchFamily="50" charset="-128"/>
                <a:ea typeface="BIZ UDPゴシック" panose="020B0400000000000000" pitchFamily="50" charset="-128"/>
              </a:rPr>
              <a:t>月</a:t>
            </a:r>
            <a:r>
              <a:rPr lang="en-US" altLang="ja-JP" dirty="0">
                <a:solidFill>
                  <a:srgbClr val="FFC000"/>
                </a:solidFill>
                <a:latin typeface="BIZ UDPゴシック" panose="020B0400000000000000" pitchFamily="50" charset="-128"/>
                <a:ea typeface="BIZ UDPゴシック" panose="020B0400000000000000" pitchFamily="50" charset="-128"/>
              </a:rPr>
              <a:t>14</a:t>
            </a:r>
            <a:r>
              <a:rPr lang="ja-JP" altLang="en-US" dirty="0">
                <a:solidFill>
                  <a:srgbClr val="FFC000"/>
                </a:solidFill>
                <a:latin typeface="BIZ UDPゴシック" panose="020B0400000000000000" pitchFamily="50" charset="-128"/>
                <a:ea typeface="BIZ UDPゴシック" panose="020B0400000000000000" pitchFamily="50" charset="-128"/>
              </a:rPr>
              <a:t>日、</a:t>
            </a:r>
            <a:r>
              <a:rPr lang="en-US" altLang="ja-JP" dirty="0">
                <a:solidFill>
                  <a:srgbClr val="FFC000"/>
                </a:solidFill>
                <a:latin typeface="BIZ UDPゴシック" panose="020B0400000000000000" pitchFamily="50" charset="-128"/>
                <a:ea typeface="BIZ UDPゴシック" panose="020B0400000000000000" pitchFamily="50" charset="-128"/>
              </a:rPr>
              <a:t>6</a:t>
            </a:r>
            <a:r>
              <a:rPr lang="ja-JP" altLang="en-US" dirty="0">
                <a:solidFill>
                  <a:srgbClr val="FFC000"/>
                </a:solidFill>
                <a:latin typeface="BIZ UDPゴシック" panose="020B0400000000000000" pitchFamily="50" charset="-128"/>
                <a:ea typeface="BIZ UDPゴシック" panose="020B0400000000000000" pitchFamily="50" charset="-128"/>
              </a:rPr>
              <a:t>月</a:t>
            </a:r>
            <a:r>
              <a:rPr lang="en-US" altLang="ja-JP" dirty="0">
                <a:solidFill>
                  <a:srgbClr val="FFC000"/>
                </a:solidFill>
                <a:latin typeface="BIZ UDPゴシック" panose="020B0400000000000000" pitchFamily="50" charset="-128"/>
                <a:ea typeface="BIZ UDPゴシック" panose="020B0400000000000000" pitchFamily="50" charset="-128"/>
              </a:rPr>
              <a:t>17</a:t>
            </a:r>
            <a:r>
              <a:rPr lang="ja-JP" altLang="en-US" dirty="0">
                <a:solidFill>
                  <a:srgbClr val="FFC000"/>
                </a:solidFill>
                <a:latin typeface="BIZ UDPゴシック" panose="020B0400000000000000" pitchFamily="50" charset="-128"/>
                <a:ea typeface="BIZ UDPゴシック" panose="020B0400000000000000" pitchFamily="50" charset="-128"/>
              </a:rPr>
              <a:t>日）学習会のテーマ</a:t>
            </a:r>
            <a:r>
              <a:rPr lang="ja-JP" altLang="en-US" dirty="0">
                <a:latin typeface="HGS創英角ﾎﾟｯﾌﾟ体" panose="040B0A00000000000000" pitchFamily="50" charset="-128"/>
                <a:ea typeface="HGS創英角ﾎﾟｯﾌﾟ体" panose="040B0A00000000000000" pitchFamily="50" charset="-128"/>
              </a:rPr>
              <a:t>　</a:t>
            </a:r>
            <a:br>
              <a:rPr lang="en-US" altLang="ja-JP" dirty="0">
                <a:latin typeface="HGS創英角ﾎﾟｯﾌﾟ体" panose="040B0A00000000000000" pitchFamily="50" charset="-128"/>
                <a:ea typeface="HGS創英角ﾎﾟｯﾌﾟ体" panose="040B0A00000000000000" pitchFamily="50" charset="-128"/>
              </a:rPr>
            </a:br>
            <a:br>
              <a:rPr lang="en-US" altLang="ja-JP" dirty="0">
                <a:latin typeface="HGS創英角ﾎﾟｯﾌﾟ体" panose="040B0A00000000000000" pitchFamily="50" charset="-128"/>
                <a:ea typeface="HGS創英角ﾎﾟｯﾌﾟ体" panose="040B0A00000000000000" pitchFamily="50" charset="-128"/>
              </a:rPr>
            </a:br>
            <a:br>
              <a:rPr lang="en-US" altLang="ja-JP" dirty="0">
                <a:latin typeface="HGS創英角ﾎﾟｯﾌﾟ体" panose="040B0A00000000000000" pitchFamily="50" charset="-128"/>
                <a:ea typeface="HGS創英角ﾎﾟｯﾌﾟ体" panose="040B0A00000000000000" pitchFamily="50" charset="-128"/>
              </a:rPr>
            </a:b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93C1E661-7B37-4EB5-862C-07DAA0E34A6D}"/>
              </a:ext>
            </a:extLst>
          </p:cNvPr>
          <p:cNvSpPr>
            <a:spLocks noGrp="1"/>
          </p:cNvSpPr>
          <p:nvPr>
            <p:ph idx="1"/>
          </p:nvPr>
        </p:nvSpPr>
        <p:spPr>
          <a:xfrm>
            <a:off x="551384" y="764704"/>
            <a:ext cx="10945216" cy="5976664"/>
          </a:xfrm>
        </p:spPr>
        <p:txBody>
          <a:bodyPr>
            <a:normAutofit/>
          </a:bodyPr>
          <a:lstStyle/>
          <a:p>
            <a:pPr marL="0" indent="0">
              <a:buNone/>
            </a:pPr>
            <a:r>
              <a:rPr lang="en-US" altLang="ja-JP" dirty="0"/>
              <a:t>【</a:t>
            </a:r>
            <a:r>
              <a:rPr lang="ja-JP" altLang="en-US" dirty="0"/>
              <a:t>人権としての社会保障とは？</a:t>
            </a:r>
            <a:r>
              <a:rPr lang="en-US" altLang="ja-JP" dirty="0"/>
              <a:t>―</a:t>
            </a:r>
            <a:r>
              <a:rPr lang="ja-JP" altLang="en-US" dirty="0"/>
              <a:t>現在の「改革」の本質を知り、対抗を</a:t>
            </a:r>
            <a:r>
              <a:rPr lang="en-US" altLang="ja-JP" dirty="0"/>
              <a:t>】</a:t>
            </a:r>
          </a:p>
          <a:p>
            <a:pPr marL="0" indent="0">
              <a:buNone/>
            </a:pPr>
            <a:r>
              <a:rPr lang="ja-JP" altLang="en-US" dirty="0"/>
              <a:t>京都府立大学・村田隆史准教授</a:t>
            </a:r>
            <a:endParaRPr lang="en-US" altLang="ja-JP" dirty="0"/>
          </a:p>
          <a:p>
            <a:pPr marL="0" indent="0">
              <a:buNone/>
            </a:pPr>
            <a:r>
              <a:rPr lang="en-US" altLang="ja-JP" dirty="0"/>
              <a:t>【</a:t>
            </a:r>
            <a:r>
              <a:rPr lang="ja-JP" altLang="en-US" dirty="0"/>
              <a:t>「高齢者優遇論」は本当か？</a:t>
            </a:r>
            <a:r>
              <a:rPr lang="en-US" altLang="ja-JP" dirty="0"/>
              <a:t>―</a:t>
            </a:r>
            <a:r>
              <a:rPr lang="ja-JP" altLang="en-US" dirty="0"/>
              <a:t>高齢期の社会保障を考える</a:t>
            </a:r>
            <a:r>
              <a:rPr lang="en-US" altLang="ja-JP" dirty="0"/>
              <a:t>】</a:t>
            </a:r>
          </a:p>
          <a:p>
            <a:pPr marL="0" indent="0">
              <a:buNone/>
            </a:pPr>
            <a:r>
              <a:rPr lang="ja-JP" altLang="en-US" dirty="0"/>
              <a:t>佛教大学・長友薫輝准教授</a:t>
            </a:r>
            <a:endParaRPr lang="en-US" altLang="ja-JP" dirty="0"/>
          </a:p>
          <a:p>
            <a:pPr marL="0" indent="0">
              <a:buNone/>
            </a:pPr>
            <a:r>
              <a:rPr lang="en-US" altLang="ja-JP" dirty="0">
                <a:solidFill>
                  <a:srgbClr val="002060"/>
                </a:solidFill>
              </a:rPr>
              <a:t>【</a:t>
            </a:r>
            <a:r>
              <a:rPr lang="ja-JP" altLang="en-US" dirty="0">
                <a:solidFill>
                  <a:srgbClr val="002060"/>
                </a:solidFill>
              </a:rPr>
              <a:t>第５章のねらい</a:t>
            </a:r>
            <a:r>
              <a:rPr lang="en-US" altLang="ja-JP" dirty="0">
                <a:solidFill>
                  <a:srgbClr val="002060"/>
                </a:solidFill>
              </a:rPr>
              <a:t>】</a:t>
            </a:r>
          </a:p>
          <a:p>
            <a:pPr marL="0" indent="0">
              <a:buNone/>
            </a:pPr>
            <a:r>
              <a:rPr lang="ja-JP" altLang="en-US" dirty="0">
                <a:solidFill>
                  <a:srgbClr val="002060"/>
                </a:solidFill>
              </a:rPr>
              <a:t>・社会保障を考える上でなぜ「人権」を掲げるのか？人権意識の低さに対する問題意識から</a:t>
            </a:r>
            <a:endParaRPr lang="en-US" altLang="ja-JP" dirty="0">
              <a:solidFill>
                <a:srgbClr val="002060"/>
              </a:solidFill>
            </a:endParaRPr>
          </a:p>
          <a:p>
            <a:pPr marL="0" indent="0">
              <a:buNone/>
            </a:pPr>
            <a:r>
              <a:rPr lang="ja-JP" altLang="en-US" dirty="0">
                <a:solidFill>
                  <a:srgbClr val="002060"/>
                </a:solidFill>
              </a:rPr>
              <a:t>「人権としての社会保障とは？」を考える村田論文</a:t>
            </a:r>
            <a:endParaRPr lang="en-US" altLang="ja-JP" dirty="0">
              <a:solidFill>
                <a:srgbClr val="002060"/>
              </a:solidFill>
            </a:endParaRPr>
          </a:p>
          <a:p>
            <a:pPr marL="0" indent="0">
              <a:buNone/>
            </a:pPr>
            <a:r>
              <a:rPr lang="ja-JP" altLang="en-US" dirty="0">
                <a:solidFill>
                  <a:srgbClr val="002060"/>
                </a:solidFill>
              </a:rPr>
              <a:t>・絶えず出てくる「社会保障での高齢者優遇論」</a:t>
            </a:r>
            <a:r>
              <a:rPr lang="en-US" altLang="ja-JP" dirty="0">
                <a:solidFill>
                  <a:srgbClr val="002060"/>
                </a:solidFill>
              </a:rPr>
              <a:t>…</a:t>
            </a:r>
            <a:r>
              <a:rPr lang="ja-JP" altLang="en-US" dirty="0">
                <a:solidFill>
                  <a:srgbClr val="002060"/>
                </a:solidFill>
              </a:rPr>
              <a:t>社会保障の原則が捻じ曲げられたゆえに生じている</a:t>
            </a:r>
            <a:endParaRPr lang="en-US" altLang="ja-JP" dirty="0">
              <a:solidFill>
                <a:srgbClr val="002060"/>
              </a:solidFill>
            </a:endParaRPr>
          </a:p>
          <a:p>
            <a:pPr marL="0" indent="0">
              <a:buNone/>
            </a:pPr>
            <a:r>
              <a:rPr lang="ja-JP" altLang="en-US" dirty="0">
                <a:solidFill>
                  <a:srgbClr val="002060"/>
                </a:solidFill>
              </a:rPr>
              <a:t>　　　　　　</a:t>
            </a:r>
            <a:r>
              <a:rPr lang="ja-JP" altLang="en-US" dirty="0">
                <a:solidFill>
                  <a:srgbClr val="00B0F0"/>
                </a:solidFill>
              </a:rPr>
              <a:t>フランスの年金デモ</a:t>
            </a:r>
            <a:r>
              <a:rPr lang="en-US" altLang="ja-JP" dirty="0">
                <a:solidFill>
                  <a:srgbClr val="00B0F0"/>
                </a:solidFill>
              </a:rPr>
              <a:t>…</a:t>
            </a:r>
            <a:r>
              <a:rPr lang="ja-JP" altLang="en-US" dirty="0">
                <a:solidFill>
                  <a:srgbClr val="00B0F0"/>
                </a:solidFill>
              </a:rPr>
              <a:t>若い世代から「今、私たちが声を上げなければ、私たちが高齢になった時に　　　　　　　</a:t>
            </a:r>
            <a:endParaRPr lang="en-US" altLang="ja-JP" dirty="0">
              <a:solidFill>
                <a:srgbClr val="00B0F0"/>
              </a:solidFill>
            </a:endParaRPr>
          </a:p>
          <a:p>
            <a:pPr marL="0" indent="0">
              <a:buNone/>
            </a:pPr>
            <a:r>
              <a:rPr lang="ja-JP" altLang="en-US" dirty="0">
                <a:solidFill>
                  <a:srgbClr val="00B0F0"/>
                </a:solidFill>
              </a:rPr>
              <a:t>　　　　　　　誰が声を上げてくれるのか？」</a:t>
            </a:r>
            <a:endParaRPr lang="en-US" altLang="ja-JP" dirty="0">
              <a:solidFill>
                <a:srgbClr val="00B0F0"/>
              </a:solidFill>
            </a:endParaRPr>
          </a:p>
          <a:p>
            <a:pPr marL="0" indent="0">
              <a:buNone/>
            </a:pPr>
            <a:r>
              <a:rPr lang="ja-JP" altLang="en-US" dirty="0">
                <a:solidFill>
                  <a:srgbClr val="002060"/>
                </a:solidFill>
              </a:rPr>
              <a:t>　　　　　</a:t>
            </a:r>
            <a:r>
              <a:rPr lang="ja-JP" altLang="en-US" dirty="0">
                <a:solidFill>
                  <a:schemeClr val="accent1"/>
                </a:solidFill>
              </a:rPr>
              <a:t>→実際には優遇されていない高齢者、冷遇されているのは高齢者も含めた全員！</a:t>
            </a:r>
            <a:endParaRPr lang="en-US" altLang="ja-JP" dirty="0">
              <a:solidFill>
                <a:schemeClr val="accent1"/>
              </a:solidFill>
            </a:endParaRPr>
          </a:p>
          <a:p>
            <a:endParaRPr lang="en-US" altLang="ja-JP" dirty="0"/>
          </a:p>
        </p:txBody>
      </p:sp>
    </p:spTree>
    <p:extLst>
      <p:ext uri="{BB962C8B-B14F-4D97-AF65-F5344CB8AC3E}">
        <p14:creationId xmlns:p14="http://schemas.microsoft.com/office/powerpoint/2010/main" val="78989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1515-F17F-47F4-9AB6-86EA394EC262}"/>
              </a:ext>
            </a:extLst>
          </p:cNvPr>
          <p:cNvSpPr>
            <a:spLocks noGrp="1"/>
          </p:cNvSpPr>
          <p:nvPr>
            <p:ph type="title"/>
          </p:nvPr>
        </p:nvSpPr>
        <p:spPr>
          <a:xfrm>
            <a:off x="623392" y="260648"/>
            <a:ext cx="10515600" cy="594930"/>
          </a:xfrm>
        </p:spPr>
        <p:txBody>
          <a:bodyPr/>
          <a:lstStyle/>
          <a:p>
            <a:r>
              <a:rPr lang="ja-JP" altLang="en-US" dirty="0">
                <a:solidFill>
                  <a:srgbClr val="FFC000"/>
                </a:solidFill>
                <a:latin typeface="BIZ UDPゴシック" panose="020B0400000000000000" pitchFamily="50" charset="-128"/>
                <a:ea typeface="BIZ UDPゴシック" panose="020B0400000000000000" pitchFamily="50" charset="-128"/>
              </a:rPr>
              <a:t>第６章　運動の呼びかけ</a:t>
            </a:r>
            <a:endParaRPr kumimoji="1" lang="ja-JP" altLang="en-US"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3C1E661-7B37-4EB5-862C-07DAA0E34A6D}"/>
              </a:ext>
            </a:extLst>
          </p:cNvPr>
          <p:cNvSpPr>
            <a:spLocks noGrp="1"/>
          </p:cNvSpPr>
          <p:nvPr>
            <p:ph idx="1"/>
          </p:nvPr>
        </p:nvSpPr>
        <p:spPr>
          <a:xfrm>
            <a:off x="911424" y="1052736"/>
            <a:ext cx="10515600" cy="5074622"/>
          </a:xfrm>
        </p:spPr>
        <p:txBody>
          <a:bodyPr>
            <a:normAutofit/>
          </a:bodyPr>
          <a:lstStyle/>
          <a:p>
            <a:pPr marL="0" indent="0">
              <a:buNone/>
            </a:pPr>
            <a:r>
              <a:rPr lang="en-US" altLang="ja-JP" dirty="0"/>
              <a:t>【</a:t>
            </a:r>
            <a:r>
              <a:rPr lang="ja-JP" altLang="en-US" dirty="0"/>
              <a:t>問題意識</a:t>
            </a:r>
            <a:r>
              <a:rPr lang="en-US" altLang="ja-JP" dirty="0"/>
              <a:t>】</a:t>
            </a:r>
            <a:endParaRPr kumimoji="1" lang="en-US" altLang="ja-JP" dirty="0"/>
          </a:p>
          <a:p>
            <a:r>
              <a:rPr lang="ja-JP" altLang="en-US" dirty="0"/>
              <a:t>「声を上げれば変えられる」人権としての社会保障をつかみとろう</a:t>
            </a:r>
            <a:endParaRPr lang="en-US" altLang="ja-JP" dirty="0"/>
          </a:p>
          <a:p>
            <a:pPr marL="0" indent="0">
              <a:buNone/>
            </a:pPr>
            <a:r>
              <a:rPr lang="ja-JP" altLang="en-US" dirty="0"/>
              <a:t>　　　　　　　　　　　　　　　　　　　　　　　　　　　　中央社会保障推進協議会・林信悟事務局長</a:t>
            </a:r>
            <a:endParaRPr lang="en-US" altLang="ja-JP" dirty="0">
              <a:solidFill>
                <a:srgbClr val="002060"/>
              </a:solidFill>
            </a:endParaRPr>
          </a:p>
          <a:p>
            <a:pPr marL="0" indent="0">
              <a:buNone/>
            </a:pPr>
            <a:r>
              <a:rPr lang="en-US" altLang="ja-JP" dirty="0">
                <a:solidFill>
                  <a:srgbClr val="002060"/>
                </a:solidFill>
              </a:rPr>
              <a:t>【</a:t>
            </a:r>
            <a:r>
              <a:rPr lang="ja-JP" altLang="en-US" dirty="0">
                <a:solidFill>
                  <a:srgbClr val="002060"/>
                </a:solidFill>
              </a:rPr>
              <a:t>第６章のねらい</a:t>
            </a:r>
            <a:r>
              <a:rPr lang="en-US" altLang="ja-JP" dirty="0">
                <a:solidFill>
                  <a:srgbClr val="002060"/>
                </a:solidFill>
              </a:rPr>
              <a:t>】</a:t>
            </a:r>
          </a:p>
          <a:p>
            <a:pPr marL="0" indent="0">
              <a:buNone/>
            </a:pPr>
            <a:r>
              <a:rPr lang="ja-JP" altLang="en-US" dirty="0">
                <a:solidFill>
                  <a:srgbClr val="002060"/>
                </a:solidFill>
              </a:rPr>
              <a:t>・社保協の紹介</a:t>
            </a:r>
            <a:r>
              <a:rPr lang="ja-JP" altLang="en-US" dirty="0" err="1">
                <a:solidFill>
                  <a:srgbClr val="002060"/>
                </a:solidFill>
              </a:rPr>
              <a:t>ー</a:t>
            </a:r>
            <a:r>
              <a:rPr lang="ja-JP" altLang="en-US" dirty="0">
                <a:solidFill>
                  <a:srgbClr val="002060"/>
                </a:solidFill>
              </a:rPr>
              <a:t>「権利はたたかう者の手にある」社会保障運動の原点</a:t>
            </a:r>
            <a:endParaRPr lang="en-US" altLang="ja-JP" dirty="0">
              <a:solidFill>
                <a:srgbClr val="002060"/>
              </a:solidFill>
            </a:endParaRPr>
          </a:p>
          <a:p>
            <a:pPr marL="0" indent="0">
              <a:buNone/>
            </a:pPr>
            <a:r>
              <a:rPr lang="ja-JP" altLang="en-US" dirty="0">
                <a:solidFill>
                  <a:srgbClr val="002060"/>
                </a:solidFill>
              </a:rPr>
              <a:t>・各地の自治体キャラバンなど中央社保協、県社保協、地域社保協が支える住民運動</a:t>
            </a:r>
            <a:endParaRPr lang="en-US" altLang="ja-JP" dirty="0">
              <a:solidFill>
                <a:srgbClr val="002060"/>
              </a:solidFill>
            </a:endParaRPr>
          </a:p>
          <a:p>
            <a:pPr marL="0" indent="0">
              <a:buNone/>
            </a:pPr>
            <a:r>
              <a:rPr lang="ja-JP" altLang="en-US" dirty="0">
                <a:solidFill>
                  <a:srgbClr val="002060"/>
                </a:solidFill>
              </a:rPr>
              <a:t>→まさに社保協の活動は「不断の努力」そのもの！</a:t>
            </a:r>
            <a:endParaRPr lang="en-US" altLang="ja-JP" dirty="0">
              <a:solidFill>
                <a:srgbClr val="002060"/>
              </a:solidFill>
            </a:endParaRPr>
          </a:p>
          <a:p>
            <a:pPr marL="0" indent="0">
              <a:buNone/>
            </a:pPr>
            <a:r>
              <a:rPr lang="ja-JP" altLang="en-US" dirty="0">
                <a:solidFill>
                  <a:srgbClr val="002060"/>
                </a:solidFill>
              </a:rPr>
              <a:t>　社保協には、社会保障運動の生き字引のような素敵な方々がたくさんいます</a:t>
            </a:r>
            <a:endParaRPr lang="en-US" altLang="ja-JP" dirty="0">
              <a:solidFill>
                <a:srgbClr val="002060"/>
              </a:solidFill>
            </a:endParaRPr>
          </a:p>
          <a:p>
            <a:pPr marL="0" indent="0">
              <a:buNone/>
            </a:pPr>
            <a:r>
              <a:rPr lang="ja-JP" altLang="en-US" dirty="0">
                <a:solidFill>
                  <a:srgbClr val="002060"/>
                </a:solidFill>
              </a:rPr>
              <a:t>　　　　　</a:t>
            </a:r>
            <a:r>
              <a:rPr lang="ja-JP" altLang="en-US" dirty="0">
                <a:solidFill>
                  <a:srgbClr val="7030A0"/>
                </a:solidFill>
              </a:rPr>
              <a:t>→迷ったときや元気のない時は先輩に話を聞くと道を示してくれたりします！</a:t>
            </a:r>
            <a:endParaRPr lang="en-US" altLang="ja-JP" dirty="0">
              <a:solidFill>
                <a:srgbClr val="7030A0"/>
              </a:solidFill>
            </a:endParaRPr>
          </a:p>
          <a:p>
            <a:pPr marL="0" indent="0">
              <a:buNone/>
            </a:pPr>
            <a:r>
              <a:rPr lang="ja-JP" altLang="en-US" dirty="0"/>
              <a:t>　　　　　　</a:t>
            </a:r>
            <a:r>
              <a:rPr lang="ja-JP" altLang="en-US" dirty="0">
                <a:solidFill>
                  <a:schemeClr val="accent5">
                    <a:lumMod val="50000"/>
                  </a:schemeClr>
                </a:solidFill>
              </a:rPr>
              <a:t>　保団連でもそうですね</a:t>
            </a:r>
            <a:r>
              <a:rPr lang="en-US" altLang="ja-JP" dirty="0">
                <a:solidFill>
                  <a:schemeClr val="accent5">
                    <a:lumMod val="50000"/>
                  </a:schemeClr>
                </a:solidFill>
              </a:rPr>
              <a:t>!(^^)!</a:t>
            </a:r>
          </a:p>
          <a:p>
            <a:endParaRPr lang="en-US" altLang="ja-JP" dirty="0"/>
          </a:p>
        </p:txBody>
      </p:sp>
    </p:spTree>
    <p:extLst>
      <p:ext uri="{BB962C8B-B14F-4D97-AF65-F5344CB8AC3E}">
        <p14:creationId xmlns:p14="http://schemas.microsoft.com/office/powerpoint/2010/main" val="289952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CA7EE-135C-49E2-B91C-F20246395568}"/>
              </a:ext>
            </a:extLst>
          </p:cNvPr>
          <p:cNvSpPr>
            <a:spLocks noGrp="1"/>
          </p:cNvSpPr>
          <p:nvPr>
            <p:ph type="title"/>
          </p:nvPr>
        </p:nvSpPr>
        <p:spPr>
          <a:xfrm>
            <a:off x="119336" y="116632"/>
            <a:ext cx="9672050" cy="432048"/>
          </a:xfrm>
        </p:spPr>
        <p:txBody>
          <a:bodyPr>
            <a:normAutofit fontScale="90000"/>
          </a:bodyPr>
          <a:lstStyle/>
          <a:p>
            <a:r>
              <a:rPr kumimoji="1" lang="ja-JP" altLang="en-US" dirty="0">
                <a:solidFill>
                  <a:srgbClr val="00B050"/>
                </a:solidFill>
                <a:latin typeface="BIZ UDPゴシック" panose="020B0400000000000000" pitchFamily="50" charset="-128"/>
                <a:ea typeface="BIZ UDPゴシック" panose="020B0400000000000000" pitchFamily="50" charset="-128"/>
              </a:rPr>
              <a:t>具体的な社保テキストの内容の学習に入る前に</a:t>
            </a:r>
            <a:r>
              <a:rPr kumimoji="1" lang="en-US" altLang="ja-JP" dirty="0">
                <a:solidFill>
                  <a:srgbClr val="00B050"/>
                </a:solidFill>
                <a:latin typeface="BIZ UDPゴシック" panose="020B0400000000000000" pitchFamily="50" charset="-128"/>
                <a:ea typeface="BIZ UDPゴシック" panose="020B0400000000000000" pitchFamily="50" charset="-128"/>
              </a:rPr>
              <a:t>…</a:t>
            </a:r>
            <a:endParaRPr kumimoji="1" lang="ja-JP" altLang="en-US" dirty="0">
              <a:solidFill>
                <a:srgbClr val="00B05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675191-70D4-40C5-A10D-38AF22932317}"/>
              </a:ext>
            </a:extLst>
          </p:cNvPr>
          <p:cNvSpPr>
            <a:spLocks noGrp="1"/>
          </p:cNvSpPr>
          <p:nvPr>
            <p:ph idx="1"/>
          </p:nvPr>
        </p:nvSpPr>
        <p:spPr>
          <a:xfrm>
            <a:off x="152691" y="836712"/>
            <a:ext cx="11919973" cy="4392488"/>
          </a:xfrm>
        </p:spPr>
        <p:txBody>
          <a:bodyPr>
            <a:normAutofit/>
          </a:bodyPr>
          <a:lstStyle/>
          <a:p>
            <a:pPr marL="0" indent="0">
              <a:buNone/>
            </a:pPr>
            <a:r>
              <a:rPr lang="ja-JP" altLang="en-US" dirty="0"/>
              <a:t>・若い世代のフリートークや社保テキストチームの問題意識や作成の狙いやテキストの内容をひと通り紹介しました！</a:t>
            </a:r>
            <a:endParaRPr lang="en-US" altLang="ja-JP" dirty="0"/>
          </a:p>
          <a:p>
            <a:pPr marL="0" indent="0">
              <a:buNone/>
            </a:pPr>
            <a:endParaRPr lang="en-US" altLang="ja-JP" dirty="0"/>
          </a:p>
          <a:p>
            <a:pPr marL="0" indent="0">
              <a:buNone/>
            </a:pPr>
            <a:r>
              <a:rPr lang="ja-JP" altLang="en-US" dirty="0">
                <a:solidFill>
                  <a:srgbClr val="002060"/>
                </a:solidFill>
              </a:rPr>
              <a:t>＜ここで！少し導入として意見交換を</a:t>
            </a:r>
            <a:r>
              <a:rPr lang="en-US" altLang="ja-JP" dirty="0">
                <a:solidFill>
                  <a:srgbClr val="002060"/>
                </a:solidFill>
              </a:rPr>
              <a:t>…</a:t>
            </a:r>
            <a:r>
              <a:rPr lang="ja-JP" altLang="en-US" dirty="0">
                <a:solidFill>
                  <a:srgbClr val="002060"/>
                </a:solidFill>
              </a:rPr>
              <a:t>＞</a:t>
            </a:r>
            <a:endParaRPr lang="en-US" altLang="ja-JP" dirty="0">
              <a:solidFill>
                <a:srgbClr val="002060"/>
              </a:solidFill>
            </a:endParaRPr>
          </a:p>
          <a:p>
            <a:pPr marL="0" indent="0">
              <a:buNone/>
            </a:pPr>
            <a:r>
              <a:rPr lang="ja-JP" altLang="en-US" dirty="0"/>
              <a:t>★自分が社会保障に興味を持ったきっかけ（保団連に入局したきっかけ）を交流</a:t>
            </a:r>
            <a:endParaRPr lang="en-US" altLang="ja-JP" dirty="0"/>
          </a:p>
          <a:p>
            <a:pPr marL="0" indent="0">
              <a:buNone/>
            </a:pPr>
            <a:r>
              <a:rPr lang="ja-JP" altLang="en-US" dirty="0"/>
              <a:t>・テキストの中でも紹介していますが、私は、母親の闘病をきっかけに、全然違う業界にやって来ました</a:t>
            </a:r>
            <a:r>
              <a:rPr lang="en-US" altLang="ja-JP" dirty="0"/>
              <a:t>…</a:t>
            </a:r>
          </a:p>
          <a:p>
            <a:pPr marL="0" indent="0">
              <a:buNone/>
            </a:pPr>
            <a:r>
              <a:rPr lang="ja-JP" altLang="en-US" dirty="0"/>
              <a:t>　この話だけで講演時間が終わりそうな時も</a:t>
            </a:r>
            <a:r>
              <a:rPr lang="en-US" altLang="ja-JP" dirty="0"/>
              <a:t>…(‘Д’)</a:t>
            </a:r>
            <a:r>
              <a:rPr lang="ja-JP" altLang="en-US" dirty="0"/>
              <a:t>　</a:t>
            </a:r>
            <a:r>
              <a:rPr lang="en-US" altLang="ja-JP" dirty="0">
                <a:solidFill>
                  <a:srgbClr val="6B1552"/>
                </a:solidFill>
              </a:rPr>
              <a:t>※</a:t>
            </a:r>
            <a:r>
              <a:rPr lang="ja-JP" altLang="en-US" dirty="0">
                <a:solidFill>
                  <a:srgbClr val="6B1552"/>
                </a:solidFill>
              </a:rPr>
              <a:t>みなさん、一人一人にドラマがあります</a:t>
            </a:r>
            <a:r>
              <a:rPr lang="en-US" altLang="ja-JP" dirty="0">
                <a:solidFill>
                  <a:srgbClr val="6B1552"/>
                </a:solidFill>
              </a:rPr>
              <a:t>!(^^)!</a:t>
            </a:r>
          </a:p>
          <a:p>
            <a:pPr marL="0" indent="0">
              <a:buNone/>
            </a:pPr>
            <a:r>
              <a:rPr lang="ja-JP" altLang="en-US" dirty="0"/>
              <a:t>　　　　　　　　◆一緒に働くメンバーで日頃考えていることや社会保障への想いを交流する機会は大切</a:t>
            </a:r>
            <a:endParaRPr lang="en-US" altLang="ja-JP" dirty="0"/>
          </a:p>
          <a:p>
            <a:pPr marL="0" indent="0">
              <a:buNone/>
            </a:pPr>
            <a:r>
              <a:rPr lang="ja-JP" altLang="en-US" dirty="0"/>
              <a:t>　　　　　　　　◆みんな忙しいけど、初心を思い出すことは大切！仕事のモチベーションにもつながる！</a:t>
            </a:r>
            <a:endParaRPr lang="en-US" altLang="ja-JP" dirty="0"/>
          </a:p>
          <a:p>
            <a:pPr marL="0" indent="0">
              <a:buNone/>
            </a:pPr>
            <a:endParaRPr lang="en-US" altLang="ja-JP" dirty="0"/>
          </a:p>
        </p:txBody>
      </p:sp>
    </p:spTree>
    <p:extLst>
      <p:ext uri="{BB962C8B-B14F-4D97-AF65-F5344CB8AC3E}">
        <p14:creationId xmlns:p14="http://schemas.microsoft.com/office/powerpoint/2010/main" val="18119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CA7EE-135C-49E2-B91C-F20246395568}"/>
              </a:ext>
            </a:extLst>
          </p:cNvPr>
          <p:cNvSpPr>
            <a:spLocks noGrp="1"/>
          </p:cNvSpPr>
          <p:nvPr>
            <p:ph type="title"/>
          </p:nvPr>
        </p:nvSpPr>
        <p:spPr>
          <a:xfrm>
            <a:off x="119336" y="116632"/>
            <a:ext cx="9672050" cy="432048"/>
          </a:xfrm>
        </p:spPr>
        <p:txBody>
          <a:bodyPr>
            <a:normAutofit fontScale="90000"/>
          </a:bodyPr>
          <a:lstStyle/>
          <a:p>
            <a:r>
              <a:rPr kumimoji="1" lang="ja-JP" altLang="en-US" dirty="0">
                <a:solidFill>
                  <a:srgbClr val="00B050"/>
                </a:solidFill>
                <a:latin typeface="BIZ UDPゴシック" panose="020B0400000000000000" pitchFamily="50" charset="-128"/>
                <a:ea typeface="BIZ UDPゴシック" panose="020B0400000000000000" pitchFamily="50" charset="-128"/>
              </a:rPr>
              <a:t>具体的な社保テキストの内容の学習に入る前に</a:t>
            </a:r>
            <a:r>
              <a:rPr kumimoji="1" lang="en-US" altLang="ja-JP" dirty="0">
                <a:solidFill>
                  <a:srgbClr val="00B050"/>
                </a:solidFill>
                <a:latin typeface="BIZ UDPゴシック" panose="020B0400000000000000" pitchFamily="50" charset="-128"/>
                <a:ea typeface="BIZ UDPゴシック" panose="020B0400000000000000" pitchFamily="50" charset="-128"/>
              </a:rPr>
              <a:t>…</a:t>
            </a:r>
            <a:endParaRPr kumimoji="1" lang="ja-JP" altLang="en-US" dirty="0">
              <a:solidFill>
                <a:srgbClr val="00B05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675191-70D4-40C5-A10D-38AF22932317}"/>
              </a:ext>
            </a:extLst>
          </p:cNvPr>
          <p:cNvSpPr>
            <a:spLocks noGrp="1"/>
          </p:cNvSpPr>
          <p:nvPr>
            <p:ph idx="1"/>
          </p:nvPr>
        </p:nvSpPr>
        <p:spPr>
          <a:xfrm>
            <a:off x="241285" y="836712"/>
            <a:ext cx="11928648" cy="6306616"/>
          </a:xfrm>
        </p:spPr>
        <p:txBody>
          <a:bodyPr>
            <a:normAutofit/>
          </a:bodyPr>
          <a:lstStyle/>
          <a:p>
            <a:pPr marL="0" indent="0">
              <a:buNone/>
            </a:pPr>
            <a:r>
              <a:rPr lang="ja-JP" altLang="en-US" dirty="0"/>
              <a:t>・若い世代のフリートークや社保テキストチームの問題意識や作成の狙いやテキストの内容をひと通り紹介しました！</a:t>
            </a:r>
            <a:endParaRPr lang="en-US" altLang="ja-JP" dirty="0"/>
          </a:p>
          <a:p>
            <a:pPr marL="0" indent="0">
              <a:buNone/>
            </a:pPr>
            <a:endParaRPr lang="en-US" altLang="ja-JP" dirty="0"/>
          </a:p>
          <a:p>
            <a:pPr marL="0" indent="0">
              <a:buNone/>
            </a:pPr>
            <a:r>
              <a:rPr lang="ja-JP" altLang="en-US" dirty="0">
                <a:solidFill>
                  <a:srgbClr val="002060"/>
                </a:solidFill>
              </a:rPr>
              <a:t>＜ここで！少し導入として意見交換２＞</a:t>
            </a:r>
            <a:endParaRPr lang="en-US" altLang="ja-JP" dirty="0">
              <a:solidFill>
                <a:srgbClr val="002060"/>
              </a:solidFill>
            </a:endParaRPr>
          </a:p>
          <a:p>
            <a:pPr marL="0" indent="0">
              <a:buNone/>
            </a:pPr>
            <a:r>
              <a:rPr lang="ja-JP" altLang="en-US" dirty="0"/>
              <a:t>★今の仕事を初めて驚いたことや勉強になったこと（今後のテキスト作成の参考にお聞かせください）</a:t>
            </a:r>
            <a:endParaRPr lang="en-US" altLang="ja-JP" dirty="0"/>
          </a:p>
          <a:p>
            <a:pPr marL="0" indent="0">
              <a:buNone/>
            </a:pPr>
            <a:r>
              <a:rPr lang="ja-JP" altLang="en-US" dirty="0"/>
              <a:t>・私は、生活保護の方々もお酒も飲んでいいし、カラオケも行っていい（みんな自分と同じなんだなあ）と</a:t>
            </a:r>
            <a:endParaRPr lang="en-US" altLang="ja-JP" dirty="0"/>
          </a:p>
          <a:p>
            <a:pPr marL="0" indent="0">
              <a:buNone/>
            </a:pPr>
            <a:r>
              <a:rPr lang="ja-JP" altLang="en-US" dirty="0"/>
              <a:t>　　建前ではなく思うようになりました。</a:t>
            </a:r>
            <a:r>
              <a:rPr lang="en-US" altLang="ja-JP" dirty="0">
                <a:solidFill>
                  <a:srgbClr val="FF0000"/>
                </a:solidFill>
              </a:rPr>
              <a:t>※</a:t>
            </a:r>
            <a:r>
              <a:rPr lang="ja-JP" altLang="en-US" dirty="0">
                <a:solidFill>
                  <a:srgbClr val="FF0000"/>
                </a:solidFill>
              </a:rPr>
              <a:t>講演で出された意見を少し紹介します！（本音と建前？？）</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dirty="0"/>
              <a:t>　　　誰もが建前と本音があると思いますが、テキストチームでは</a:t>
            </a:r>
            <a:endParaRPr lang="en-US" altLang="ja-JP" dirty="0"/>
          </a:p>
          <a:p>
            <a:pPr marL="0" indent="0">
              <a:buNone/>
            </a:pPr>
            <a:r>
              <a:rPr lang="ja-JP" altLang="en-US" dirty="0"/>
              <a:t>　　　　　　　　　　　　　　</a:t>
            </a:r>
            <a:r>
              <a:rPr lang="ja-JP" altLang="en-US" dirty="0">
                <a:solidFill>
                  <a:srgbClr val="00B050"/>
                </a:solidFill>
              </a:rPr>
              <a:t>「自分の中にストンと落ちる」</a:t>
            </a:r>
            <a:r>
              <a:rPr lang="ja-JP" altLang="en-US" dirty="0"/>
              <a:t>とかいう表現を使いますが、そんな風に感じられると</a:t>
            </a:r>
            <a:endParaRPr lang="en-US" altLang="ja-JP" dirty="0"/>
          </a:p>
          <a:p>
            <a:pPr marL="0" indent="0">
              <a:buNone/>
            </a:pPr>
            <a:r>
              <a:rPr lang="ja-JP" altLang="en-US" dirty="0"/>
              <a:t>　　　　　　　　　　　　　　　　　仕事の取り組み方も運動スタイルも変わるかなと思います！</a:t>
            </a:r>
            <a:endParaRPr lang="en-US" altLang="ja-JP" dirty="0"/>
          </a:p>
          <a:p>
            <a:pPr marL="0" indent="0">
              <a:buNone/>
            </a:pPr>
            <a:r>
              <a:rPr lang="ja-JP" altLang="en-US" dirty="0"/>
              <a:t>　　　　　　　　　　　　　　　</a:t>
            </a:r>
            <a:endParaRPr lang="en-US" altLang="ja-JP" dirty="0"/>
          </a:p>
        </p:txBody>
      </p:sp>
    </p:spTree>
    <p:extLst>
      <p:ext uri="{BB962C8B-B14F-4D97-AF65-F5344CB8AC3E}">
        <p14:creationId xmlns:p14="http://schemas.microsoft.com/office/powerpoint/2010/main" val="298162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344" y="404664"/>
            <a:ext cx="8424936" cy="1152128"/>
          </a:xfrm>
        </p:spPr>
        <p:txBody>
          <a:bodyPr rtlCol="0">
            <a:normAutofit fontScale="90000"/>
          </a:bodyPr>
          <a:lstStyle/>
          <a:p>
            <a:pPr marL="0" indent="0"/>
            <a:r>
              <a:rPr lang="ja-JP" altLang="en-US" sz="2700" dirty="0">
                <a:solidFill>
                  <a:srgbClr val="00B050"/>
                </a:solidFill>
                <a:latin typeface="BIZ UDゴシック" panose="020B0400000000000000" pitchFamily="49" charset="-128"/>
                <a:ea typeface="BIZ UDゴシック" panose="020B0400000000000000" pitchFamily="49" charset="-128"/>
              </a:rPr>
              <a:t>前置きが長くなりましたが</a:t>
            </a:r>
            <a:r>
              <a:rPr lang="en-US" altLang="ja-JP" sz="2700" dirty="0">
                <a:solidFill>
                  <a:srgbClr val="00B050"/>
                </a:solidFill>
                <a:latin typeface="BIZ UDゴシック" panose="020B0400000000000000" pitchFamily="49" charset="-128"/>
                <a:ea typeface="BIZ UDゴシック" panose="020B0400000000000000" pitchFamily="49" charset="-128"/>
              </a:rPr>
              <a:t>…</a:t>
            </a:r>
            <a:br>
              <a:rPr lang="en-US" altLang="ja-JP" sz="2700" dirty="0">
                <a:solidFill>
                  <a:srgbClr val="00B050"/>
                </a:solidFill>
                <a:latin typeface="BIZ UDゴシック" panose="020B0400000000000000" pitchFamily="49" charset="-128"/>
                <a:ea typeface="BIZ UDゴシック" panose="020B0400000000000000" pitchFamily="49" charset="-128"/>
              </a:rPr>
            </a:br>
            <a:br>
              <a:rPr lang="en-US" altLang="ja-JP" sz="2200" dirty="0">
                <a:latin typeface="BIZ UDゴシック" panose="020B0400000000000000" pitchFamily="49" charset="-128"/>
                <a:ea typeface="BIZ UDゴシック" panose="020B0400000000000000" pitchFamily="49" charset="-128"/>
              </a:rPr>
            </a:br>
            <a:r>
              <a:rPr lang="ja-JP" altLang="en-US" sz="2200" b="1" dirty="0">
                <a:solidFill>
                  <a:schemeClr val="accent5">
                    <a:lumMod val="50000"/>
                  </a:schemeClr>
                </a:solidFill>
                <a:latin typeface="BIZ UDゴシック" panose="020B0400000000000000" pitchFamily="49" charset="-128"/>
                <a:ea typeface="BIZ UDゴシック" panose="020B0400000000000000" pitchFamily="49" charset="-128"/>
              </a:rPr>
              <a:t>今回は第３章を題材に議論をしたいと思います！</a:t>
            </a:r>
            <a:br>
              <a:rPr lang="en-US" altLang="ja-JP" dirty="0"/>
            </a:br>
            <a:endParaRPr lang="ja-JP" altLang="en-US" dirty="0"/>
          </a:p>
        </p:txBody>
      </p:sp>
      <p:sp>
        <p:nvSpPr>
          <p:cNvPr id="3" name="テキスト プレースホルダー 2"/>
          <p:cNvSpPr>
            <a:spLocks noGrp="1"/>
          </p:cNvSpPr>
          <p:nvPr>
            <p:ph type="body" idx="1"/>
          </p:nvPr>
        </p:nvSpPr>
        <p:spPr>
          <a:xfrm>
            <a:off x="2855640" y="1196752"/>
            <a:ext cx="7632848" cy="4273624"/>
          </a:xfrm>
        </p:spPr>
        <p:txBody>
          <a:bodyPr rtlCol="0"/>
          <a:lstStyle/>
          <a:p>
            <a:pPr rtl="0"/>
            <a:r>
              <a:rPr lang="ja-JP" altLang="en-US" b="1" dirty="0">
                <a:solidFill>
                  <a:srgbClr val="0070C0"/>
                </a:solidFill>
              </a:rPr>
              <a:t>座談会メンバー（社保テキストチームも同席）</a:t>
            </a:r>
            <a:endParaRPr lang="en-US" altLang="ja-JP" b="1" dirty="0">
              <a:solidFill>
                <a:srgbClr val="0070C0"/>
              </a:solidFill>
            </a:endParaRPr>
          </a:p>
          <a:p>
            <a:pPr rtl="0"/>
            <a:r>
              <a:rPr lang="ja-JP" altLang="en-US" dirty="0"/>
              <a:t>　</a:t>
            </a:r>
            <a:r>
              <a:rPr lang="ja-JP" altLang="en-US" dirty="0">
                <a:latin typeface="HG創英角ｺﾞｼｯｸUB" panose="020B0909000000000000" pitchFamily="49" charset="-128"/>
                <a:ea typeface="HG創英角ｺﾞｼｯｸUB" panose="020B0909000000000000" pitchFamily="49" charset="-128"/>
              </a:rPr>
              <a:t>小畑雅子（全労連議長）さん</a:t>
            </a:r>
            <a:endParaRPr lang="en-US" altLang="ja-JP" dirty="0">
              <a:latin typeface="HG創英角ｺﾞｼｯｸUB" panose="020B0909000000000000" pitchFamily="49" charset="-128"/>
              <a:ea typeface="HG創英角ｺﾞｼｯｸUB" panose="020B0909000000000000" pitchFamily="49" charset="-128"/>
            </a:endParaRPr>
          </a:p>
          <a:p>
            <a:pPr rtl="0"/>
            <a:r>
              <a:rPr lang="ja-JP" altLang="en-US" dirty="0">
                <a:latin typeface="HG創英角ｺﾞｼｯｸUB" panose="020B0909000000000000" pitchFamily="49" charset="-128"/>
                <a:ea typeface="HG創英角ｺﾞｼｯｸUB" panose="020B0909000000000000" pitchFamily="49" charset="-128"/>
              </a:rPr>
              <a:t>　稲葉美奈子（全労連常任幹事・青年部書記長）さん</a:t>
            </a:r>
            <a:endParaRPr lang="en-US" altLang="ja-JP" dirty="0">
              <a:latin typeface="HG創英角ｺﾞｼｯｸUB" panose="020B0909000000000000" pitchFamily="49" charset="-128"/>
              <a:ea typeface="HG創英角ｺﾞｼｯｸUB" panose="020B0909000000000000" pitchFamily="49" charset="-128"/>
            </a:endParaRPr>
          </a:p>
          <a:p>
            <a:pPr rtl="0"/>
            <a:r>
              <a:rPr lang="ja-JP" altLang="en-US" dirty="0">
                <a:latin typeface="HG創英角ｺﾞｼｯｸUB" panose="020B0909000000000000" pitchFamily="49" charset="-128"/>
                <a:ea typeface="HG創英角ｺﾞｼｯｸUB" panose="020B0909000000000000" pitchFamily="49" charset="-128"/>
              </a:rPr>
              <a:t>　森　彩香（全労連青年部）さん</a:t>
            </a:r>
            <a:endParaRPr lang="en-US" altLang="ja-JP" dirty="0">
              <a:latin typeface="HG創英角ｺﾞｼｯｸUB" panose="020B0909000000000000" pitchFamily="49" charset="-128"/>
              <a:ea typeface="HG創英角ｺﾞｼｯｸUB" panose="020B0909000000000000" pitchFamily="49" charset="-128"/>
            </a:endParaRPr>
          </a:p>
          <a:p>
            <a:pPr rtl="0"/>
            <a:r>
              <a:rPr lang="ja-JP" altLang="en-US" dirty="0">
                <a:latin typeface="HG創英角ｺﾞｼｯｸUB" panose="020B0909000000000000" pitchFamily="49" charset="-128"/>
                <a:ea typeface="HG創英角ｺﾞｼｯｸUB" panose="020B0909000000000000" pitchFamily="49" charset="-128"/>
              </a:rPr>
              <a:t>　吉原太一（国公労連中央執行委員）さん</a:t>
            </a:r>
            <a:endParaRPr lang="en-US" altLang="ja-JP" dirty="0">
              <a:latin typeface="HG創英角ｺﾞｼｯｸUB" panose="020B0909000000000000" pitchFamily="49" charset="-128"/>
              <a:ea typeface="HG創英角ｺﾞｼｯｸUB" panose="020B0909000000000000" pitchFamily="49" charset="-128"/>
            </a:endParaRPr>
          </a:p>
          <a:p>
            <a:pPr rtl="0"/>
            <a:endParaRPr lang="en-US" altLang="ja-JP" dirty="0"/>
          </a:p>
          <a:p>
            <a:pPr rtl="0"/>
            <a:endParaRPr lang="en-US" altLang="ja-JP" dirty="0"/>
          </a:p>
          <a:p>
            <a:pPr rtl="0"/>
            <a:endParaRPr lang="ja-JP" alt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74476" y="5869706"/>
            <a:ext cx="9505056" cy="579921"/>
          </a:xfrm>
        </p:spPr>
        <p:txBody>
          <a:bodyPr rtlCol="0">
            <a:normAutofit fontScale="90000"/>
          </a:bodyPr>
          <a:lstStyle/>
          <a:p>
            <a:pPr rtl="0"/>
            <a:r>
              <a:rPr lang="ja-JP" altLang="en-US" b="1" dirty="0">
                <a:solidFill>
                  <a:srgbClr val="002060"/>
                </a:solidFill>
              </a:rPr>
              <a:t>若い世代の約半数は</a:t>
            </a:r>
            <a:r>
              <a:rPr lang="en-US" altLang="ja-JP" b="1" dirty="0">
                <a:solidFill>
                  <a:srgbClr val="002060"/>
                </a:solidFill>
              </a:rPr>
              <a:t>…</a:t>
            </a:r>
            <a:r>
              <a:rPr lang="ja-JP" altLang="en-US" b="1" dirty="0">
                <a:solidFill>
                  <a:srgbClr val="002060"/>
                </a:solidFill>
              </a:rPr>
              <a:t>賃上げ分は「貯金」に充てたい！</a:t>
            </a:r>
            <a:br>
              <a:rPr lang="en-US" altLang="ja-JP" b="1" dirty="0"/>
            </a:br>
            <a:r>
              <a:rPr lang="ja-JP" altLang="en-US" sz="1300" b="1" dirty="0"/>
              <a:t>全労連「働く青年の生活実態アンケート」（青年アンケート）より</a:t>
            </a:r>
          </a:p>
        </p:txBody>
      </p:sp>
      <p:pic>
        <p:nvPicPr>
          <p:cNvPr id="11" name="図 10"/>
          <p:cNvPicPr>
            <a:picLocks noChangeAspect="1"/>
          </p:cNvPicPr>
          <p:nvPr/>
        </p:nvPicPr>
        <p:blipFill>
          <a:blip r:embed="rId3"/>
          <a:stretch>
            <a:fillRect/>
          </a:stretch>
        </p:blipFill>
        <p:spPr>
          <a:xfrm>
            <a:off x="1631504" y="874825"/>
            <a:ext cx="3595500" cy="4840734"/>
          </a:xfrm>
          <a:prstGeom prst="rect">
            <a:avLst/>
          </a:prstGeom>
        </p:spPr>
      </p:pic>
      <p:sp>
        <p:nvSpPr>
          <p:cNvPr id="15" name="星 6 14"/>
          <p:cNvSpPr/>
          <p:nvPr/>
        </p:nvSpPr>
        <p:spPr>
          <a:xfrm rot="421906">
            <a:off x="5911080" y="620641"/>
            <a:ext cx="3672408" cy="234236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年金に期待できない！</a:t>
            </a:r>
            <a:endParaRPr kumimoji="1" lang="en-US" altLang="ja-JP" dirty="0"/>
          </a:p>
          <a:p>
            <a:pPr algn="ctr"/>
            <a:r>
              <a:rPr kumimoji="1" lang="ja-JP" altLang="en-US" dirty="0"/>
              <a:t>万が一のためにお金が必要！</a:t>
            </a:r>
          </a:p>
        </p:txBody>
      </p:sp>
      <p:sp>
        <p:nvSpPr>
          <p:cNvPr id="18" name="星 7 17"/>
          <p:cNvSpPr/>
          <p:nvPr/>
        </p:nvSpPr>
        <p:spPr>
          <a:xfrm rot="20999918">
            <a:off x="4341379" y="2730472"/>
            <a:ext cx="3672408" cy="2504711"/>
          </a:xfrm>
          <a:prstGeom prst="star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住宅の問題</a:t>
            </a:r>
            <a:r>
              <a:rPr kumimoji="1" lang="en-US" altLang="ja-JP" dirty="0"/>
              <a:t>…</a:t>
            </a:r>
            <a:r>
              <a:rPr kumimoji="1" lang="ja-JP" altLang="en-US" dirty="0"/>
              <a:t>家を購入するにも、</a:t>
            </a:r>
            <a:endParaRPr kumimoji="1" lang="en-US" altLang="ja-JP" dirty="0"/>
          </a:p>
          <a:p>
            <a:pPr algn="ctr"/>
            <a:r>
              <a:rPr kumimoji="1" lang="ja-JP" altLang="en-US" dirty="0"/>
              <a:t>結婚・子育ても</a:t>
            </a:r>
            <a:endParaRPr kumimoji="1" lang="en-US" altLang="ja-JP" dirty="0"/>
          </a:p>
          <a:p>
            <a:pPr algn="ctr"/>
            <a:r>
              <a:rPr kumimoji="1" lang="ja-JP" altLang="en-US" dirty="0"/>
              <a:t>お金が必要</a:t>
            </a:r>
            <a:r>
              <a:rPr kumimoji="1" lang="en-US" altLang="ja-JP" dirty="0"/>
              <a:t>…</a:t>
            </a:r>
            <a:endParaRPr kumimoji="1" lang="ja-JP" altLang="en-US" dirty="0"/>
          </a:p>
        </p:txBody>
      </p:sp>
      <p:sp>
        <p:nvSpPr>
          <p:cNvPr id="19" name="正方形/長方形 18"/>
          <p:cNvSpPr/>
          <p:nvPr/>
        </p:nvSpPr>
        <p:spPr>
          <a:xfrm>
            <a:off x="7891300" y="2934018"/>
            <a:ext cx="4176464" cy="3833912"/>
          </a:xfrm>
          <a:prstGeom prst="rect">
            <a:avLst/>
          </a:prstGeom>
          <a:solidFill>
            <a:schemeClr val="accent4">
              <a:lumMod val="60000"/>
              <a:lumOff val="4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★身近によく出てくる話題から</a:t>
            </a:r>
            <a:r>
              <a:rPr kumimoji="1" lang="en-US" altLang="ja-JP" dirty="0"/>
              <a:t>…</a:t>
            </a:r>
          </a:p>
          <a:p>
            <a:endParaRPr kumimoji="1" lang="en-US" altLang="ja-JP" dirty="0"/>
          </a:p>
          <a:p>
            <a:r>
              <a:rPr kumimoji="1" lang="ja-JP" altLang="en-US" dirty="0"/>
              <a:t>○年金の天引きは不当！？と思う！</a:t>
            </a:r>
            <a:endParaRPr kumimoji="1" lang="en-US" altLang="ja-JP" dirty="0"/>
          </a:p>
          <a:p>
            <a:r>
              <a:rPr kumimoji="1" lang="ja-JP" altLang="en-US" dirty="0"/>
              <a:t>（稲葉さんのエピソードから）</a:t>
            </a:r>
            <a:endParaRPr kumimoji="1" lang="en-US" altLang="ja-JP" dirty="0"/>
          </a:p>
          <a:p>
            <a:endParaRPr kumimoji="1" lang="en-US" altLang="ja-JP" dirty="0"/>
          </a:p>
          <a:p>
            <a:r>
              <a:rPr kumimoji="1" lang="ja-JP" altLang="en-US" dirty="0"/>
              <a:t>○保険料が高すぎる！</a:t>
            </a:r>
            <a:endParaRPr kumimoji="1" lang="en-US" altLang="ja-JP" dirty="0"/>
          </a:p>
          <a:p>
            <a:endParaRPr kumimoji="1" lang="en-US" altLang="ja-JP" dirty="0"/>
          </a:p>
          <a:p>
            <a:r>
              <a:rPr kumimoji="1" lang="ja-JP" altLang="en-US" dirty="0"/>
              <a:t>○なんでこんなに税金払わなきゃいけな　　いの？</a:t>
            </a:r>
            <a:endParaRPr kumimoji="1" lang="en-US" altLang="ja-JP" dirty="0"/>
          </a:p>
          <a:p>
            <a:endParaRPr kumimoji="1" lang="en-US" altLang="ja-JP" dirty="0">
              <a:solidFill>
                <a:srgbClr val="002060"/>
              </a:solidFill>
            </a:endParaRPr>
          </a:p>
          <a:p>
            <a:r>
              <a:rPr kumimoji="1" lang="ja-JP" altLang="en-US" dirty="0">
                <a:solidFill>
                  <a:schemeClr val="accent1">
                    <a:lumMod val="75000"/>
                  </a:schemeClr>
                </a:solidFill>
              </a:rPr>
              <a:t>☆保団連の事務局は賃上げ分を</a:t>
            </a:r>
            <a:endParaRPr kumimoji="1" lang="en-US" altLang="ja-JP" dirty="0">
              <a:solidFill>
                <a:schemeClr val="accent1">
                  <a:lumMod val="75000"/>
                </a:schemeClr>
              </a:solidFill>
            </a:endParaRPr>
          </a:p>
          <a:p>
            <a:r>
              <a:rPr kumimoji="1" lang="ja-JP" altLang="en-US" dirty="0">
                <a:solidFill>
                  <a:schemeClr val="accent1">
                    <a:lumMod val="75000"/>
                  </a:schemeClr>
                </a:solidFill>
              </a:rPr>
              <a:t>　　　　　　　何に使いたい！？でしょう？</a:t>
            </a: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6563293"/>
            <a:ext cx="9505056" cy="391281"/>
          </a:xfrm>
        </p:spPr>
        <p:txBody>
          <a:bodyPr rtlCol="0">
            <a:normAutofit fontScale="90000"/>
          </a:bodyPr>
          <a:lstStyle/>
          <a:p>
            <a:pPr rtl="0"/>
            <a:r>
              <a:rPr lang="ja-JP" altLang="en-US" b="1" dirty="0"/>
              <a:t>お金のことが最優先になる働き方</a:t>
            </a:r>
            <a:r>
              <a:rPr lang="en-US" altLang="ja-JP" b="1" dirty="0"/>
              <a:t>―</a:t>
            </a:r>
            <a:r>
              <a:rPr lang="ja-JP" altLang="en-US" b="1" dirty="0"/>
              <a:t>若者たちは息をひそめて働いている</a:t>
            </a:r>
            <a:br>
              <a:rPr lang="en-US" altLang="ja-JP" b="1" dirty="0"/>
            </a:br>
            <a:endParaRPr lang="ja-JP" altLang="en-US" sz="1300" b="1" dirty="0"/>
          </a:p>
        </p:txBody>
      </p:sp>
      <p:sp>
        <p:nvSpPr>
          <p:cNvPr id="15" name="星 6 14"/>
          <p:cNvSpPr/>
          <p:nvPr/>
        </p:nvSpPr>
        <p:spPr>
          <a:xfrm rot="421906">
            <a:off x="5865524" y="546070"/>
            <a:ext cx="3672408" cy="234236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生活のために働く</a:t>
            </a:r>
            <a:r>
              <a:rPr kumimoji="1" lang="en-US" altLang="ja-JP" dirty="0"/>
              <a:t>…</a:t>
            </a:r>
          </a:p>
          <a:p>
            <a:pPr algn="ctr"/>
            <a:r>
              <a:rPr kumimoji="1" lang="ja-JP" altLang="en-US" dirty="0"/>
              <a:t>ハラスメントは我慢！</a:t>
            </a:r>
            <a:endParaRPr kumimoji="1" lang="en-US" altLang="ja-JP" dirty="0"/>
          </a:p>
          <a:p>
            <a:pPr algn="ctr"/>
            <a:endParaRPr kumimoji="1" lang="ja-JP" altLang="en-US" dirty="0"/>
          </a:p>
        </p:txBody>
      </p:sp>
      <p:sp>
        <p:nvSpPr>
          <p:cNvPr id="18" name="星 7 17"/>
          <p:cNvSpPr/>
          <p:nvPr/>
        </p:nvSpPr>
        <p:spPr>
          <a:xfrm rot="20999918">
            <a:off x="4341378" y="2718430"/>
            <a:ext cx="3672408" cy="2504711"/>
          </a:xfrm>
          <a:prstGeom prst="star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いつか辞めたい</a:t>
            </a:r>
            <a:r>
              <a:rPr kumimoji="1" lang="en-US" altLang="ja-JP" dirty="0"/>
              <a:t>…</a:t>
            </a:r>
            <a:endParaRPr kumimoji="1" lang="ja-JP" altLang="en-US" dirty="0"/>
          </a:p>
        </p:txBody>
      </p:sp>
      <p:sp>
        <p:nvSpPr>
          <p:cNvPr id="19" name="正方形/長方形 18"/>
          <p:cNvSpPr/>
          <p:nvPr/>
        </p:nvSpPr>
        <p:spPr>
          <a:xfrm>
            <a:off x="8112224" y="3088647"/>
            <a:ext cx="3888432" cy="3224832"/>
          </a:xfrm>
          <a:prstGeom prst="rect">
            <a:avLst/>
          </a:prstGeom>
          <a:solidFill>
            <a:schemeClr val="accent4">
              <a:lumMod val="60000"/>
              <a:lumOff val="4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★身近によく出てくる話題から</a:t>
            </a:r>
            <a:r>
              <a:rPr kumimoji="1" lang="en-US" altLang="ja-JP" dirty="0"/>
              <a:t>…</a:t>
            </a:r>
          </a:p>
          <a:p>
            <a:r>
              <a:rPr kumimoji="1" lang="ja-JP" altLang="en-US" dirty="0"/>
              <a:t>○仕事は大変なのに賃金が安い</a:t>
            </a:r>
            <a:endParaRPr kumimoji="1" lang="en-US" altLang="ja-JP" dirty="0"/>
          </a:p>
          <a:p>
            <a:r>
              <a:rPr kumimoji="1" lang="ja-JP" altLang="en-US" dirty="0"/>
              <a:t>○賃金はいいけど、休みがない</a:t>
            </a:r>
            <a:endParaRPr kumimoji="1" lang="en-US" altLang="ja-JP" dirty="0"/>
          </a:p>
          <a:p>
            <a:endParaRPr kumimoji="1" lang="en-US" altLang="ja-JP" dirty="0">
              <a:solidFill>
                <a:srgbClr val="002060"/>
              </a:solidFill>
            </a:endParaRPr>
          </a:p>
          <a:p>
            <a:r>
              <a:rPr kumimoji="1" lang="ja-JP" altLang="en-US" dirty="0">
                <a:solidFill>
                  <a:schemeClr val="accent1">
                    <a:lumMod val="75000"/>
                  </a:schemeClr>
                </a:solidFill>
              </a:rPr>
              <a:t>☆お金のために「働く」だけでは淋しいけど</a:t>
            </a:r>
            <a:r>
              <a:rPr kumimoji="1" lang="en-US" altLang="ja-JP" dirty="0">
                <a:solidFill>
                  <a:schemeClr val="accent1">
                    <a:lumMod val="75000"/>
                  </a:schemeClr>
                </a:solidFill>
              </a:rPr>
              <a:t>…</a:t>
            </a:r>
            <a:r>
              <a:rPr kumimoji="1" lang="ja-JP" altLang="en-US" dirty="0">
                <a:solidFill>
                  <a:schemeClr val="accent1">
                    <a:lumMod val="75000"/>
                  </a:schemeClr>
                </a:solidFill>
              </a:rPr>
              <a:t>お金も生きていく上では、なくてはならないもの。</a:t>
            </a:r>
            <a:endParaRPr kumimoji="1" lang="en-US" altLang="ja-JP" dirty="0">
              <a:solidFill>
                <a:schemeClr val="accent1">
                  <a:lumMod val="75000"/>
                </a:schemeClr>
              </a:solidFill>
            </a:endParaRPr>
          </a:p>
          <a:p>
            <a:r>
              <a:rPr kumimoji="1" lang="ja-JP" altLang="en-US" dirty="0">
                <a:solidFill>
                  <a:schemeClr val="accent1">
                    <a:lumMod val="75000"/>
                  </a:schemeClr>
                </a:solidFill>
              </a:rPr>
              <a:t>☆私たちの「働き方」の改善は、業種や民主団体等、関係なく重要な課題！</a:t>
            </a:r>
            <a:endParaRPr kumimoji="1" lang="en-US" altLang="ja-JP" dirty="0">
              <a:solidFill>
                <a:schemeClr val="accent1">
                  <a:lumMod val="75000"/>
                </a:schemeClr>
              </a:solidFill>
            </a:endParaRPr>
          </a:p>
          <a:p>
            <a:r>
              <a:rPr kumimoji="1" lang="ja-JP" altLang="en-US" dirty="0">
                <a:solidFill>
                  <a:schemeClr val="accent1">
                    <a:lumMod val="75000"/>
                  </a:schemeClr>
                </a:solidFill>
              </a:rPr>
              <a:t>☆誰もが自分らしく生きていくために</a:t>
            </a:r>
          </a:p>
        </p:txBody>
      </p:sp>
      <p:pic>
        <p:nvPicPr>
          <p:cNvPr id="2" name="図 1"/>
          <p:cNvPicPr>
            <a:picLocks noChangeAspect="1"/>
          </p:cNvPicPr>
          <p:nvPr/>
        </p:nvPicPr>
        <p:blipFill rotWithShape="1">
          <a:blip r:embed="rId3"/>
          <a:srcRect t="5468"/>
          <a:stretch/>
        </p:blipFill>
        <p:spPr>
          <a:xfrm>
            <a:off x="1110882" y="1182637"/>
            <a:ext cx="3136500" cy="3617428"/>
          </a:xfrm>
          <a:prstGeom prst="rect">
            <a:avLst/>
          </a:prstGeom>
        </p:spPr>
      </p:pic>
    </p:spTree>
    <p:extLst>
      <p:ext uri="{BB962C8B-B14F-4D97-AF65-F5344CB8AC3E}">
        <p14:creationId xmlns:p14="http://schemas.microsoft.com/office/powerpoint/2010/main" val="2444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9480376" y="683989"/>
            <a:ext cx="3240360" cy="1296144"/>
          </a:xfrm>
        </p:spPr>
        <p:txBody>
          <a:bodyPr rtlCol="0">
            <a:normAutofit fontScale="90000"/>
          </a:bodyPr>
          <a:lstStyle/>
          <a:p>
            <a:pPr rtl="0"/>
            <a:r>
              <a:rPr lang="ja-JP" altLang="en-US" b="1" dirty="0"/>
              <a:t>自分らしく</a:t>
            </a:r>
            <a:br>
              <a:rPr lang="en-US" altLang="ja-JP" b="1" dirty="0"/>
            </a:br>
            <a:r>
              <a:rPr lang="ja-JP" altLang="en-US" b="1" dirty="0"/>
              <a:t>生きるために</a:t>
            </a:r>
            <a:r>
              <a:rPr lang="en-US" altLang="ja-JP" b="1" dirty="0"/>
              <a:t>…</a:t>
            </a:r>
            <a:br>
              <a:rPr lang="en-US" altLang="ja-JP" b="1" dirty="0"/>
            </a:br>
            <a:br>
              <a:rPr lang="en-US" altLang="ja-JP" b="1" dirty="0"/>
            </a:br>
            <a:r>
              <a:rPr lang="ja-JP" altLang="en-US" b="1" dirty="0"/>
              <a:t>憲法が生きた</a:t>
            </a:r>
            <a:br>
              <a:rPr lang="en-US" altLang="ja-JP" b="1" dirty="0"/>
            </a:br>
            <a:r>
              <a:rPr lang="ja-JP" altLang="en-US" b="1" dirty="0"/>
              <a:t>「社会保障」制度を</a:t>
            </a:r>
          </a:p>
        </p:txBody>
      </p:sp>
      <p:sp>
        <p:nvSpPr>
          <p:cNvPr id="3" name="正方形/長方形 2"/>
          <p:cNvSpPr/>
          <p:nvPr/>
        </p:nvSpPr>
        <p:spPr>
          <a:xfrm>
            <a:off x="1013022" y="513243"/>
            <a:ext cx="2752545" cy="169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くじけた時に救われない</a:t>
            </a:r>
            <a:endParaRPr kumimoji="1" lang="en-US" altLang="ja-JP" dirty="0"/>
          </a:p>
          <a:p>
            <a:pPr algn="ctr"/>
            <a:r>
              <a:rPr kumimoji="1" lang="ja-JP" altLang="en-US" dirty="0"/>
              <a:t>社会</a:t>
            </a:r>
            <a:endParaRPr kumimoji="1" lang="en-US" altLang="ja-JP" dirty="0"/>
          </a:p>
          <a:p>
            <a:pPr algn="ctr"/>
            <a:r>
              <a:rPr kumimoji="1" lang="ja-JP" altLang="en-US" dirty="0"/>
              <a:t>→「社会保障制度」を知れば、私たちの要求に！</a:t>
            </a:r>
          </a:p>
        </p:txBody>
      </p:sp>
      <p:sp>
        <p:nvSpPr>
          <p:cNvPr id="12" name="正方形/長方形 11"/>
          <p:cNvSpPr/>
          <p:nvPr/>
        </p:nvSpPr>
        <p:spPr>
          <a:xfrm>
            <a:off x="4511824" y="513243"/>
            <a:ext cx="4464496" cy="2555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「失業する権利」</a:t>
            </a:r>
            <a:r>
              <a:rPr kumimoji="1" lang="ja-JP" altLang="en-US" dirty="0" err="1"/>
              <a:t>ー</a:t>
            </a:r>
            <a:r>
              <a:rPr kumimoji="1" lang="ja-JP" altLang="en-US" dirty="0"/>
              <a:t>自分らしく働くために</a:t>
            </a:r>
            <a:endParaRPr kumimoji="1" lang="en-US" altLang="ja-JP" dirty="0"/>
          </a:p>
          <a:p>
            <a:pPr algn="ctr"/>
            <a:endParaRPr kumimoji="1" lang="en-US" altLang="ja-JP" dirty="0"/>
          </a:p>
          <a:p>
            <a:r>
              <a:rPr kumimoji="1" lang="ja-JP" altLang="en-US" dirty="0"/>
              <a:t>今の制度では、仕事を変わろうにも暮らしていけない（失業保険は２か月後～）</a:t>
            </a:r>
            <a:endParaRPr kumimoji="1" lang="en-US" altLang="ja-JP" dirty="0"/>
          </a:p>
          <a:p>
            <a:r>
              <a:rPr kumimoji="1" lang="ja-JP" altLang="en-US" dirty="0"/>
              <a:t>最賃生活では、文化的な部分がなくなって、個性とかその人らしさがなくなる</a:t>
            </a:r>
            <a:endParaRPr kumimoji="1" lang="en-US" altLang="ja-JP" dirty="0"/>
          </a:p>
          <a:p>
            <a:pPr algn="ctr"/>
            <a:r>
              <a:rPr kumimoji="1" lang="ja-JP" altLang="en-US" dirty="0"/>
              <a:t>→老後は何とかなることがベースにあれば</a:t>
            </a:r>
            <a:endParaRPr kumimoji="1" lang="en-US" altLang="ja-JP" dirty="0"/>
          </a:p>
        </p:txBody>
      </p:sp>
      <p:sp>
        <p:nvSpPr>
          <p:cNvPr id="14" name="正方形/長方形 13"/>
          <p:cNvSpPr/>
          <p:nvPr/>
        </p:nvSpPr>
        <p:spPr>
          <a:xfrm>
            <a:off x="4439816" y="3645024"/>
            <a:ext cx="4680520" cy="2592288"/>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「偏見」はみんなの中に「人権」感覚を磨く上で</a:t>
            </a:r>
            <a:endParaRPr kumimoji="1" lang="en-US" altLang="ja-JP" dirty="0"/>
          </a:p>
          <a:p>
            <a:pPr algn="ctr"/>
            <a:r>
              <a:rPr kumimoji="1" lang="ja-JP" altLang="en-US" dirty="0"/>
              <a:t>人権を守って誰もがより良く生きていくために必要なのが社会保障。</a:t>
            </a:r>
            <a:endParaRPr kumimoji="1" lang="en-US" altLang="ja-JP" dirty="0"/>
          </a:p>
          <a:p>
            <a:pPr algn="ctr"/>
            <a:r>
              <a:rPr kumimoji="1" lang="ja-JP" altLang="en-US" dirty="0"/>
              <a:t>社会保障を充実させることは「人権」を守ること</a:t>
            </a:r>
            <a:endParaRPr kumimoji="1" lang="en-US" altLang="ja-JP" dirty="0"/>
          </a:p>
          <a:p>
            <a:pPr algn="ctr"/>
            <a:endParaRPr kumimoji="1" lang="en-US" altLang="ja-JP" dirty="0"/>
          </a:p>
          <a:p>
            <a:pPr algn="ctr"/>
            <a:r>
              <a:rPr kumimoji="1" lang="ja-JP" altLang="en-US" dirty="0"/>
              <a:t>☆「あなたがやれば変えられる」☆</a:t>
            </a:r>
            <a:endParaRPr kumimoji="1" lang="en-US" altLang="ja-JP" dirty="0"/>
          </a:p>
          <a:p>
            <a:pPr algn="ctr"/>
            <a:r>
              <a:rPr kumimoji="1" lang="ja-JP" altLang="en-US" dirty="0"/>
              <a:t>自分の経験や先輩のアドバイスから～</a:t>
            </a:r>
            <a:endParaRPr kumimoji="1" lang="en-US" altLang="ja-JP" dirty="0"/>
          </a:p>
        </p:txBody>
      </p:sp>
      <p:sp>
        <p:nvSpPr>
          <p:cNvPr id="16" name="正方形/長方形 15"/>
          <p:cNvSpPr/>
          <p:nvPr/>
        </p:nvSpPr>
        <p:spPr>
          <a:xfrm>
            <a:off x="1030117" y="2613514"/>
            <a:ext cx="2761619" cy="1691621"/>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政府の進める少子化対策→奨学金や教育費問題</a:t>
            </a:r>
            <a:endParaRPr kumimoji="1" lang="en-US" altLang="ja-JP" dirty="0"/>
          </a:p>
          <a:p>
            <a:r>
              <a:rPr kumimoji="1" lang="ja-JP" altLang="en-US" dirty="0"/>
              <a:t>→職場環境</a:t>
            </a:r>
            <a:endParaRPr kumimoji="1" lang="en-US" altLang="ja-JP" dirty="0"/>
          </a:p>
          <a:p>
            <a:r>
              <a:rPr kumimoji="1" lang="ja-JP" altLang="en-US" dirty="0"/>
              <a:t>→子どもの権利を保障する　少子化対策を</a:t>
            </a:r>
            <a:endParaRPr kumimoji="1" lang="en-US" altLang="ja-JP" dirty="0"/>
          </a:p>
        </p:txBody>
      </p:sp>
      <p:sp>
        <p:nvSpPr>
          <p:cNvPr id="17" name="正方形/長方形 16"/>
          <p:cNvSpPr/>
          <p:nvPr/>
        </p:nvSpPr>
        <p:spPr>
          <a:xfrm>
            <a:off x="1039191" y="4692063"/>
            <a:ext cx="2752545" cy="169162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性別に関係なく自分らしく働く</a:t>
            </a:r>
            <a:endParaRPr kumimoji="1" lang="en-US" altLang="ja-JP" dirty="0"/>
          </a:p>
          <a:p>
            <a:r>
              <a:rPr kumimoji="1" lang="ja-JP" altLang="en-US" dirty="0"/>
              <a:t>→性別役割分業が背景にある女性の低すぎる賃金の改善と非正規労働者の拡大</a:t>
            </a:r>
            <a:endParaRPr kumimoji="1" lang="en-US" altLang="ja-JP" dirty="0"/>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143672" y="1628800"/>
            <a:ext cx="10873208" cy="15841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normAutofit fontScale="90000"/>
          </a:bodyPr>
          <a:lstStyle/>
          <a:p>
            <a:br>
              <a:rPr kumimoji="1" lang="en-US" altLang="ja-JP" sz="2000" dirty="0">
                <a:solidFill>
                  <a:srgbClr val="00B050"/>
                </a:solidFill>
                <a:latin typeface="BIZ UDPゴシック" panose="020B0400000000000000" pitchFamily="50" charset="-128"/>
                <a:ea typeface="BIZ UDPゴシック" panose="020B0400000000000000" pitchFamily="50" charset="-128"/>
              </a:rPr>
            </a:br>
            <a:endParaRPr kumimoji="1" lang="en-US" altLang="ja-JP" sz="2000" dirty="0">
              <a:solidFill>
                <a:srgbClr val="00B050"/>
              </a:solidFill>
              <a:latin typeface="BIZ UDPゴシック" panose="020B0400000000000000" pitchFamily="50" charset="-128"/>
              <a:ea typeface="BIZ UDPゴシック" panose="020B0400000000000000" pitchFamily="50" charset="-128"/>
            </a:endParaRPr>
          </a:p>
          <a:p>
            <a:r>
              <a:rPr kumimoji="1" lang="ja-JP" altLang="en-US" sz="2800" dirty="0">
                <a:solidFill>
                  <a:srgbClr val="00B050"/>
                </a:solidFill>
                <a:latin typeface="BIZ UDPゴシック" panose="020B0400000000000000" pitchFamily="50" charset="-128"/>
                <a:ea typeface="BIZ UDPゴシック" panose="020B0400000000000000" pitchFamily="50" charset="-128"/>
              </a:rPr>
              <a:t>～１幕目～</a:t>
            </a:r>
            <a:br>
              <a:rPr kumimoji="1" lang="en-US" altLang="ja-JP" sz="2800" dirty="0">
                <a:solidFill>
                  <a:srgbClr val="00B050"/>
                </a:solidFill>
                <a:latin typeface="BIZ UDPゴシック" panose="020B0400000000000000" pitchFamily="50" charset="-128"/>
                <a:ea typeface="BIZ UDPゴシック" panose="020B0400000000000000" pitchFamily="50" charset="-128"/>
              </a:rPr>
            </a:br>
            <a:r>
              <a:rPr kumimoji="1" lang="ja-JP" altLang="en-US" sz="2800" dirty="0">
                <a:solidFill>
                  <a:srgbClr val="00B050"/>
                </a:solidFill>
                <a:latin typeface="BIZ UDPゴシック" panose="020B0400000000000000" pitchFamily="50" charset="-128"/>
                <a:ea typeface="BIZ UDPゴシック" panose="020B0400000000000000" pitchFamily="50" charset="-128"/>
              </a:rPr>
              <a:t>テキスト作成にあたって</a:t>
            </a:r>
            <a:br>
              <a:rPr kumimoji="1" lang="en-US" altLang="ja-JP" sz="2800" dirty="0">
                <a:solidFill>
                  <a:srgbClr val="00B050"/>
                </a:solidFill>
                <a:latin typeface="BIZ UDPゴシック" panose="020B0400000000000000" pitchFamily="50" charset="-128"/>
                <a:ea typeface="BIZ UDPゴシック" panose="020B0400000000000000" pitchFamily="50" charset="-128"/>
              </a:rPr>
            </a:br>
            <a:r>
              <a:rPr kumimoji="1" lang="ja-JP" altLang="en-US" sz="2800" dirty="0">
                <a:solidFill>
                  <a:srgbClr val="00B050"/>
                </a:solidFill>
                <a:latin typeface="BIZ UDPゴシック" panose="020B0400000000000000" pitchFamily="50" charset="-128"/>
                <a:ea typeface="BIZ UDPゴシック" panose="020B0400000000000000" pitchFamily="50" charset="-128"/>
              </a:rPr>
              <a:t>「第１弾」「第２弾」テキストの説明→</a:t>
            </a:r>
            <a:r>
              <a:rPr kumimoji="1" lang="en-US" altLang="ja-JP" sz="2800" dirty="0">
                <a:solidFill>
                  <a:srgbClr val="00B050"/>
                </a:solidFill>
                <a:latin typeface="BIZ UDPゴシック" panose="020B0400000000000000" pitchFamily="50" charset="-128"/>
                <a:ea typeface="BIZ UDPゴシック" panose="020B0400000000000000" pitchFamily="50" charset="-128"/>
              </a:rPr>
              <a:t>10</a:t>
            </a:r>
            <a:r>
              <a:rPr kumimoji="1" lang="ja-JP" altLang="en-US" sz="2800" dirty="0">
                <a:solidFill>
                  <a:srgbClr val="00B050"/>
                </a:solidFill>
                <a:latin typeface="BIZ UDPゴシック" panose="020B0400000000000000" pitchFamily="50" charset="-128"/>
                <a:ea typeface="BIZ UDPゴシック" panose="020B0400000000000000" pitchFamily="50" charset="-128"/>
              </a:rPr>
              <a:t>分程度</a:t>
            </a:r>
            <a:br>
              <a:rPr kumimoji="1" lang="en-US" altLang="ja-JP" sz="2800" dirty="0">
                <a:solidFill>
                  <a:srgbClr val="00B050"/>
                </a:solidFill>
                <a:latin typeface="BIZ UDPゴシック" panose="020B0400000000000000" pitchFamily="50" charset="-128"/>
                <a:ea typeface="BIZ UDPゴシック" panose="020B0400000000000000" pitchFamily="50" charset="-128"/>
              </a:rPr>
            </a:br>
            <a:r>
              <a:rPr kumimoji="1" lang="ja-JP" altLang="en-US" sz="2800" dirty="0">
                <a:solidFill>
                  <a:srgbClr val="00B050"/>
                </a:solidFill>
                <a:latin typeface="BIZ UDPゴシック" panose="020B0400000000000000" pitchFamily="50" charset="-128"/>
                <a:ea typeface="BIZ UDPゴシック" panose="020B0400000000000000" pitchFamily="50" charset="-128"/>
              </a:rPr>
              <a:t>　　　　　　　　　　　　　その後、</a:t>
            </a:r>
            <a:r>
              <a:rPr lang="ja-JP" altLang="en-US" sz="2800" dirty="0">
                <a:solidFill>
                  <a:srgbClr val="00B050"/>
                </a:solidFill>
                <a:latin typeface="BIZ UDPゴシック" panose="020B0400000000000000" pitchFamily="50" charset="-128"/>
                <a:ea typeface="BIZ UDPゴシック" panose="020B0400000000000000" pitchFamily="50" charset="-128"/>
              </a:rPr>
              <a:t>議論→</a:t>
            </a:r>
            <a:r>
              <a:rPr kumimoji="1" lang="en-US" altLang="ja-JP" sz="2800" dirty="0">
                <a:solidFill>
                  <a:srgbClr val="00B050"/>
                </a:solidFill>
                <a:latin typeface="BIZ UDPゴシック" panose="020B0400000000000000" pitchFamily="50" charset="-128"/>
                <a:ea typeface="BIZ UDPゴシック" panose="020B0400000000000000" pitchFamily="50" charset="-128"/>
              </a:rPr>
              <a:t>15</a:t>
            </a:r>
            <a:r>
              <a:rPr kumimoji="1" lang="ja-JP" altLang="en-US" sz="2800" dirty="0">
                <a:solidFill>
                  <a:srgbClr val="00B050"/>
                </a:solidFill>
                <a:latin typeface="BIZ UDPゴシック" panose="020B0400000000000000" pitchFamily="50" charset="-128"/>
                <a:ea typeface="BIZ UDPゴシック" panose="020B0400000000000000" pitchFamily="50" charset="-128"/>
              </a:rPr>
              <a:t>分程度</a:t>
            </a:r>
            <a:br>
              <a:rPr kumimoji="1" lang="en-US" altLang="ja-JP" sz="2800" dirty="0">
                <a:solidFill>
                  <a:srgbClr val="00B050"/>
                </a:solidFill>
                <a:latin typeface="BIZ UDPゴシック" panose="020B0400000000000000" pitchFamily="50" charset="-128"/>
                <a:ea typeface="BIZ UDPゴシック" panose="020B0400000000000000" pitchFamily="50" charset="-128"/>
              </a:rPr>
            </a:br>
            <a:br>
              <a:rPr kumimoji="1" lang="en-US" altLang="ja-JP" sz="2000" dirty="0">
                <a:solidFill>
                  <a:srgbClr val="00B050"/>
                </a:solidFill>
                <a:latin typeface="BIZ UDPゴシック" panose="020B0400000000000000" pitchFamily="50" charset="-128"/>
                <a:ea typeface="BIZ UDPゴシック" panose="020B0400000000000000" pitchFamily="50" charset="-128"/>
              </a:rPr>
            </a:br>
            <a:endParaRPr kumimoji="1" lang="en-US" altLang="ja-JP" sz="2000" dirty="0">
              <a:solidFill>
                <a:srgbClr val="00B050"/>
              </a:solidFill>
              <a:latin typeface="BIZ UDPゴシック" panose="020B0400000000000000" pitchFamily="50" charset="-128"/>
              <a:ea typeface="BIZ UDPゴシック" panose="020B0400000000000000" pitchFamily="50" charset="-128"/>
            </a:endParaRPr>
          </a:p>
          <a:p>
            <a:br>
              <a:rPr lang="en-US" altLang="ja-JP" sz="2000" dirty="0">
                <a:solidFill>
                  <a:srgbClr val="00B050"/>
                </a:solidFill>
                <a:latin typeface="BIZ UDPゴシック" panose="020B0400000000000000" pitchFamily="50" charset="-128"/>
                <a:ea typeface="BIZ UDPゴシック" panose="020B0400000000000000" pitchFamily="50" charset="-128"/>
              </a:rPr>
            </a:br>
            <a:endParaRPr kumimoji="1" lang="ja-JP" altLang="en-US" sz="2000" dirty="0">
              <a:solidFill>
                <a:srgbClr val="00B050"/>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63352" y="186899"/>
            <a:ext cx="741682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学習会は</a:t>
            </a:r>
            <a:r>
              <a:rPr lang="en-US" altLang="ja-JP" sz="2400" dirty="0">
                <a:solidFill>
                  <a:schemeClr val="bg1"/>
                </a:solidFill>
                <a:latin typeface="BIZ UDPゴシック" panose="020B0400000000000000" pitchFamily="50" charset="-128"/>
                <a:ea typeface="BIZ UDPゴシック" panose="020B0400000000000000" pitchFamily="50" charset="-128"/>
              </a:rPr>
              <a:t>…</a:t>
            </a:r>
            <a:r>
              <a:rPr lang="ja-JP" altLang="en-US" sz="2400" dirty="0">
                <a:solidFill>
                  <a:schemeClr val="bg1"/>
                </a:solidFill>
                <a:latin typeface="BIZ UDPゴシック" panose="020B0400000000000000" pitchFamily="50" charset="-128"/>
                <a:ea typeface="BIZ UDPゴシック" panose="020B0400000000000000" pitchFamily="50" charset="-128"/>
              </a:rPr>
              <a:t>全体で</a:t>
            </a:r>
            <a:r>
              <a:rPr kumimoji="1" lang="ja-JP" altLang="en-US" sz="2400" dirty="0">
                <a:solidFill>
                  <a:schemeClr val="bg1"/>
                </a:solidFill>
                <a:latin typeface="BIZ UDPゴシック" panose="020B0400000000000000" pitchFamily="50" charset="-128"/>
                <a:ea typeface="BIZ UDPゴシック" panose="020B0400000000000000" pitchFamily="50" charset="-128"/>
              </a:rPr>
              <a:t>１時間程度の予定が多いです　</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bg1"/>
                </a:solidFill>
                <a:latin typeface="BIZ UDPゴシック" panose="020B0400000000000000" pitchFamily="50" charset="-128"/>
                <a:ea typeface="BIZ UDPゴシック" panose="020B0400000000000000" pitchFamily="50" charset="-128"/>
              </a:rPr>
              <a:t>このパワポは、テキスト２</a:t>
            </a:r>
            <a:r>
              <a:rPr kumimoji="1" lang="en-US" altLang="ja-JP" sz="2400" dirty="0" err="1">
                <a:solidFill>
                  <a:schemeClr val="bg1"/>
                </a:solidFill>
                <a:latin typeface="BIZ UDPゴシック" panose="020B0400000000000000" pitchFamily="50" charset="-128"/>
                <a:ea typeface="BIZ UDPゴシック" panose="020B0400000000000000" pitchFamily="50" charset="-128"/>
              </a:rPr>
              <a:t>nd</a:t>
            </a:r>
            <a:r>
              <a:rPr kumimoji="1" lang="ja-JP" altLang="en-US" sz="2400" dirty="0">
                <a:solidFill>
                  <a:schemeClr val="bg1"/>
                </a:solidFill>
                <a:latin typeface="BIZ UDPゴシック" panose="020B0400000000000000" pitchFamily="50" charset="-128"/>
                <a:ea typeface="BIZ UDPゴシック" panose="020B0400000000000000" pitchFamily="50" charset="-128"/>
              </a:rPr>
              <a:t>を使った学習会です☆彡</a:t>
            </a:r>
            <a:endParaRPr kumimoji="1" lang="ja-JP" altLang="en-US" sz="2400" dirty="0">
              <a:solidFill>
                <a:schemeClr val="bg1"/>
              </a:solidFill>
            </a:endParaRPr>
          </a:p>
        </p:txBody>
      </p:sp>
      <p:sp>
        <p:nvSpPr>
          <p:cNvPr id="6" name="正方形/長方形 5"/>
          <p:cNvSpPr/>
          <p:nvPr/>
        </p:nvSpPr>
        <p:spPr>
          <a:xfrm>
            <a:off x="3071664" y="2772214"/>
            <a:ext cx="7344816" cy="3693319"/>
          </a:xfrm>
          <a:prstGeom prst="rect">
            <a:avLst/>
          </a:prstGeom>
        </p:spPr>
        <p:txBody>
          <a:bodyPr wrap="square">
            <a:spAutoFit/>
          </a:bodyPr>
          <a:lstStyle/>
          <a:p>
            <a:r>
              <a:rPr kumimoji="1" lang="ja-JP" altLang="en-US" dirty="0">
                <a:solidFill>
                  <a:srgbClr val="7030A0"/>
                </a:solidFill>
                <a:latin typeface="BIZ UDPゴシック" panose="020B0400000000000000" pitchFamily="50" charset="-128"/>
                <a:ea typeface="BIZ UDPゴシック" panose="020B0400000000000000" pitchFamily="50" charset="-128"/>
              </a:rPr>
              <a:t>☆ポイント☆</a:t>
            </a:r>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r>
              <a:rPr kumimoji="1" lang="ja-JP" altLang="en-US" dirty="0">
                <a:solidFill>
                  <a:srgbClr val="7030A0"/>
                </a:solidFill>
                <a:latin typeface="BIZ UDPゴシック" panose="020B0400000000000000" pitchFamily="50" charset="-128"/>
                <a:ea typeface="BIZ UDPゴシック" panose="020B0400000000000000" pitchFamily="50" charset="-128"/>
              </a:rPr>
              <a:t>まずは、テキスト自体の説明や作成した経緯などを紹介！</a:t>
            </a:r>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r>
              <a:rPr kumimoji="1" lang="ja-JP" altLang="en-US" dirty="0">
                <a:solidFill>
                  <a:srgbClr val="7030A0"/>
                </a:solidFill>
                <a:latin typeface="BIZ UDPゴシック" panose="020B0400000000000000" pitchFamily="50" charset="-128"/>
                <a:ea typeface="BIZ UDPゴシック" panose="020B0400000000000000" pitchFamily="50" charset="-128"/>
              </a:rPr>
              <a:t>その後の議論では、</a:t>
            </a:r>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r>
              <a:rPr kumimoji="1" lang="ja-JP" altLang="en-US" dirty="0">
                <a:solidFill>
                  <a:srgbClr val="7030A0"/>
                </a:solidFill>
                <a:latin typeface="BIZ UDPゴシック" panose="020B0400000000000000" pitchFamily="50" charset="-128"/>
                <a:ea typeface="BIZ UDPゴシック" panose="020B0400000000000000" pitchFamily="50" charset="-128"/>
              </a:rPr>
              <a:t>どうして社会保障に関する職業に携わるようになった？など</a:t>
            </a:r>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r>
              <a:rPr kumimoji="1" lang="ja-JP" altLang="en-US" dirty="0">
                <a:solidFill>
                  <a:srgbClr val="7030A0"/>
                </a:solidFill>
                <a:latin typeface="BIZ UDPゴシック" panose="020B0400000000000000" pitchFamily="50" charset="-128"/>
                <a:ea typeface="BIZ UDPゴシック" panose="020B0400000000000000" pitchFamily="50" charset="-128"/>
              </a:rPr>
              <a:t>自己紹介も含めて、１５分くらい交流します。</a:t>
            </a:r>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endParaRPr kumimoji="1" lang="en-US" altLang="ja-JP" dirty="0">
              <a:solidFill>
                <a:srgbClr val="7030A0"/>
              </a:solidFill>
              <a:latin typeface="BIZ UDPゴシック" panose="020B0400000000000000" pitchFamily="50" charset="-128"/>
              <a:ea typeface="BIZ UDPゴシック" panose="020B0400000000000000" pitchFamily="50" charset="-128"/>
            </a:endParaRPr>
          </a:p>
          <a:p>
            <a:r>
              <a:rPr kumimoji="1" lang="en-US" altLang="ja-JP" dirty="0">
                <a:solidFill>
                  <a:srgbClr val="002060"/>
                </a:solidFill>
                <a:latin typeface="BIZ UDPゴシック" panose="020B0400000000000000" pitchFamily="50" charset="-128"/>
                <a:ea typeface="BIZ UDPゴシック" panose="020B0400000000000000" pitchFamily="50" charset="-128"/>
              </a:rPr>
              <a:t>※</a:t>
            </a:r>
            <a:r>
              <a:rPr kumimoji="1" lang="ja-JP" altLang="en-US" dirty="0">
                <a:solidFill>
                  <a:srgbClr val="002060"/>
                </a:solidFill>
                <a:latin typeface="BIZ UDPゴシック" panose="020B0400000000000000" pitchFamily="50" charset="-128"/>
                <a:ea typeface="BIZ UDPゴシック" panose="020B0400000000000000" pitchFamily="50" charset="-128"/>
              </a:rPr>
              <a:t>学習会は、心を開いて思うままに発言してもらいたいので、</a:t>
            </a:r>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r>
              <a:rPr kumimoji="1" lang="en-US" altLang="ja-JP" dirty="0">
                <a:solidFill>
                  <a:srgbClr val="002060"/>
                </a:solidFill>
                <a:latin typeface="BIZ UDPゴシック" panose="020B0400000000000000" pitchFamily="50" charset="-128"/>
                <a:ea typeface="BIZ UDPゴシック" panose="020B0400000000000000" pitchFamily="50" charset="-128"/>
              </a:rPr>
              <a:t>10</a:t>
            </a:r>
            <a:r>
              <a:rPr kumimoji="1" lang="ja-JP" altLang="en-US" dirty="0">
                <a:solidFill>
                  <a:srgbClr val="002060"/>
                </a:solidFill>
                <a:latin typeface="BIZ UDPゴシック" panose="020B0400000000000000" pitchFamily="50" charset="-128"/>
                <a:ea typeface="BIZ UDPゴシック" panose="020B0400000000000000" pitchFamily="50" charset="-128"/>
              </a:rPr>
              <a:t>人程度が一番開催しやすいかと思いますが、</a:t>
            </a:r>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r>
              <a:rPr kumimoji="1" lang="ja-JP" altLang="en-US" dirty="0">
                <a:solidFill>
                  <a:srgbClr val="002060"/>
                </a:solidFill>
                <a:latin typeface="BIZ UDPゴシック" panose="020B0400000000000000" pitchFamily="50" charset="-128"/>
                <a:ea typeface="BIZ UDPゴシック" panose="020B0400000000000000" pitchFamily="50" charset="-128"/>
              </a:rPr>
              <a:t>保団連の事務局学習会は</a:t>
            </a:r>
            <a:r>
              <a:rPr kumimoji="1" lang="en-US" altLang="ja-JP" dirty="0">
                <a:solidFill>
                  <a:srgbClr val="002060"/>
                </a:solidFill>
                <a:latin typeface="BIZ UDPゴシック" panose="020B0400000000000000" pitchFamily="50" charset="-128"/>
                <a:ea typeface="BIZ UDPゴシック" panose="020B0400000000000000" pitchFamily="50" charset="-128"/>
              </a:rPr>
              <a:t>30</a:t>
            </a:r>
            <a:r>
              <a:rPr kumimoji="1" lang="ja-JP" altLang="en-US" dirty="0">
                <a:solidFill>
                  <a:srgbClr val="002060"/>
                </a:solidFill>
                <a:latin typeface="BIZ UDPゴシック" panose="020B0400000000000000" pitchFamily="50" charset="-128"/>
                <a:ea typeface="BIZ UDPゴシック" panose="020B0400000000000000" pitchFamily="50" charset="-128"/>
              </a:rPr>
              <a:t>人程度で開催しました。</a:t>
            </a:r>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r>
              <a:rPr kumimoji="1" lang="ja-JP" altLang="en-US" dirty="0">
                <a:solidFill>
                  <a:srgbClr val="002060"/>
                </a:solidFill>
                <a:latin typeface="BIZ UDPゴシック" panose="020B0400000000000000" pitchFamily="50" charset="-128"/>
                <a:ea typeface="BIZ UDPゴシック" panose="020B0400000000000000" pitchFamily="50" charset="-128"/>
              </a:rPr>
              <a:t>人数が多くても職場の仲間のことを知るいい機会になります。</a:t>
            </a:r>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br>
              <a:rPr kumimoji="1" lang="en-US" altLang="ja-JP" dirty="0">
                <a:solidFill>
                  <a:srgbClr val="00B050"/>
                </a:solidFill>
                <a:latin typeface="BIZ UDPゴシック" panose="020B0400000000000000" pitchFamily="50" charset="-128"/>
                <a:ea typeface="BIZ UDPゴシック" panose="020B0400000000000000" pitchFamily="50" charset="-128"/>
              </a:rPr>
            </a:br>
            <a:endParaRPr lang="ja-JP" altLang="en-US" dirty="0"/>
          </a:p>
        </p:txBody>
      </p:sp>
      <p:sp>
        <p:nvSpPr>
          <p:cNvPr id="7" name="正方形/長方形 6"/>
          <p:cNvSpPr/>
          <p:nvPr/>
        </p:nvSpPr>
        <p:spPr>
          <a:xfrm>
            <a:off x="479376" y="6024770"/>
            <a:ext cx="10585176" cy="646331"/>
          </a:xfrm>
          <a:prstGeom prst="rect">
            <a:avLst/>
          </a:prstGeom>
        </p:spPr>
        <p:txBody>
          <a:bodyPr wrap="square">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今日は参加者にどしどし発言を振ります！</a:t>
            </a:r>
            <a:br>
              <a:rPr lang="en-US" altLang="ja-JP" b="1" dirty="0">
                <a:solidFill>
                  <a:srgbClr val="FF0000"/>
                </a:solidFill>
                <a:latin typeface="BIZ UDPゴシック" panose="020B0400000000000000" pitchFamily="50" charset="-128"/>
                <a:ea typeface="BIZ UDPゴシック" panose="020B0400000000000000" pitchFamily="50" charset="-128"/>
              </a:rPr>
            </a:br>
            <a:r>
              <a:rPr lang="ja-JP" altLang="en-US" b="1" dirty="0">
                <a:solidFill>
                  <a:srgbClr val="FF0000"/>
                </a:solidFill>
                <a:latin typeface="BIZ UDPゴシック" panose="020B0400000000000000" pitchFamily="50" charset="-128"/>
                <a:ea typeface="BIZ UDPゴシック" panose="020B0400000000000000" pitchFamily="50" charset="-128"/>
              </a:rPr>
              <a:t>自分のしゃべりたいテーマで自発的に発言してくださいーーー！</a:t>
            </a: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　と声をかけます！</a:t>
            </a:r>
            <a:endParaRPr lang="ja-JP" altLang="en-US" b="1" dirty="0">
              <a:solidFill>
                <a:srgbClr val="FF0000"/>
              </a:solidFill>
            </a:endParaRPr>
          </a:p>
        </p:txBody>
      </p:sp>
    </p:spTree>
    <p:extLst>
      <p:ext uri="{BB962C8B-B14F-4D97-AF65-F5344CB8AC3E}">
        <p14:creationId xmlns:p14="http://schemas.microsoft.com/office/powerpoint/2010/main" val="221569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CA7EE-135C-49E2-B91C-F20246395568}"/>
              </a:ext>
            </a:extLst>
          </p:cNvPr>
          <p:cNvSpPr>
            <a:spLocks noGrp="1"/>
          </p:cNvSpPr>
          <p:nvPr>
            <p:ph type="title"/>
          </p:nvPr>
        </p:nvSpPr>
        <p:spPr>
          <a:xfrm>
            <a:off x="551384" y="-171400"/>
            <a:ext cx="8159882" cy="1070000"/>
          </a:xfrm>
        </p:spPr>
        <p:txBody>
          <a:bodyPr/>
          <a:lstStyle/>
          <a:p>
            <a:r>
              <a:rPr kumimoji="1" lang="ja-JP" altLang="en-US" dirty="0">
                <a:solidFill>
                  <a:srgbClr val="FFC000"/>
                </a:solidFill>
                <a:latin typeface="HGS創英角ﾎﾟｯﾌﾟ体" panose="040B0A00000000000000" pitchFamily="50" charset="-128"/>
                <a:ea typeface="HGS創英角ﾎﾟｯﾌﾟ体" panose="040B0A00000000000000" pitchFamily="50" charset="-128"/>
              </a:rPr>
              <a:t>社会保障入門テキスト２</a:t>
            </a:r>
            <a:r>
              <a:rPr kumimoji="1" lang="en-US" altLang="ja-JP" dirty="0" err="1">
                <a:solidFill>
                  <a:srgbClr val="FFC000"/>
                </a:solidFill>
                <a:latin typeface="HGS創英角ﾎﾟｯﾌﾟ体" panose="040B0A00000000000000" pitchFamily="50" charset="-128"/>
                <a:ea typeface="HGS創英角ﾎﾟｯﾌﾟ体" panose="040B0A00000000000000" pitchFamily="50" charset="-128"/>
              </a:rPr>
              <a:t>nd</a:t>
            </a:r>
            <a:r>
              <a:rPr kumimoji="1" lang="ja-JP" altLang="en-US" dirty="0">
                <a:solidFill>
                  <a:srgbClr val="FFC000"/>
                </a:solidFill>
                <a:latin typeface="HGS創英角ﾎﾟｯﾌﾟ体" panose="040B0A00000000000000" pitchFamily="50" charset="-128"/>
                <a:ea typeface="HGS創英角ﾎﾟｯﾌﾟ体" panose="040B0A00000000000000" pitchFamily="50" charset="-128"/>
              </a:rPr>
              <a:t>（行動編）</a:t>
            </a:r>
          </a:p>
        </p:txBody>
      </p:sp>
      <p:sp>
        <p:nvSpPr>
          <p:cNvPr id="3" name="コンテンツ プレースホルダー 2">
            <a:extLst>
              <a:ext uri="{FF2B5EF4-FFF2-40B4-BE49-F238E27FC236}">
                <a16:creationId xmlns:a16="http://schemas.microsoft.com/office/drawing/2014/main" id="{28675191-70D4-40C5-A10D-38AF22932317}"/>
              </a:ext>
            </a:extLst>
          </p:cNvPr>
          <p:cNvSpPr>
            <a:spLocks noGrp="1"/>
          </p:cNvSpPr>
          <p:nvPr>
            <p:ph idx="1"/>
          </p:nvPr>
        </p:nvSpPr>
        <p:spPr>
          <a:xfrm>
            <a:off x="407368" y="1268760"/>
            <a:ext cx="11696883" cy="4824536"/>
          </a:xfrm>
        </p:spPr>
        <p:txBody>
          <a:bodyPr>
            <a:normAutofit/>
          </a:bodyPr>
          <a:lstStyle/>
          <a:p>
            <a:pPr marL="0" indent="0">
              <a:buNone/>
            </a:pPr>
            <a:r>
              <a:rPr lang="ja-JP" altLang="en-US" dirty="0"/>
              <a:t>＜第３章から</a:t>
            </a:r>
            <a:r>
              <a:rPr lang="en-US" altLang="ja-JP" dirty="0"/>
              <a:t>…</a:t>
            </a:r>
            <a:r>
              <a:rPr lang="ja-JP" altLang="en-US" dirty="0"/>
              <a:t>みんなで考えよう＞</a:t>
            </a:r>
            <a:endParaRPr lang="en-US" altLang="ja-JP" dirty="0"/>
          </a:p>
          <a:p>
            <a:r>
              <a:rPr lang="ja-JP" altLang="en-US" dirty="0"/>
              <a:t>座談会の感想交流など</a:t>
            </a:r>
            <a:endParaRPr lang="en-US" altLang="ja-JP" dirty="0"/>
          </a:p>
          <a:p>
            <a:r>
              <a:rPr lang="ja-JP" altLang="en-US" dirty="0"/>
              <a:t>賃金が５万円上がったら何をしたい？</a:t>
            </a:r>
            <a:endParaRPr lang="en-US" altLang="ja-JP" dirty="0"/>
          </a:p>
          <a:p>
            <a:pPr marL="0" indent="0">
              <a:buNone/>
            </a:pPr>
            <a:r>
              <a:rPr lang="ja-JP" altLang="en-US" dirty="0"/>
              <a:t>（若い世代、真ん中世代、先輩世代に聞いてみます！違いはあるかな？）</a:t>
            </a:r>
            <a:endParaRPr lang="en-US" altLang="ja-JP" dirty="0"/>
          </a:p>
          <a:p>
            <a:r>
              <a:rPr lang="ja-JP" altLang="en-US" dirty="0"/>
              <a:t>今の生活や職場で不安に感じていること、なぜその不安があるのか？</a:t>
            </a:r>
            <a:endParaRPr lang="en-US" altLang="ja-JP" dirty="0"/>
          </a:p>
          <a:p>
            <a:pPr marL="0" indent="0">
              <a:buNone/>
            </a:pPr>
            <a:r>
              <a:rPr lang="ja-JP" altLang="en-US" dirty="0"/>
              <a:t>→不満を要求に高める、どのように実現するか</a:t>
            </a:r>
            <a:endParaRPr lang="en-US" altLang="ja-JP" dirty="0"/>
          </a:p>
          <a:p>
            <a:pPr marL="0" indent="0">
              <a:buNone/>
            </a:pPr>
            <a:r>
              <a:rPr lang="en-US" altLang="ja-JP" dirty="0"/>
              <a:t>…</a:t>
            </a:r>
            <a:r>
              <a:rPr lang="ja-JP" altLang="en-US" dirty="0"/>
              <a:t>どの民主団体でも「世代継承」が課題。一人一人の要求を大切にしつつ、多くの事務局の共通するものの確認。→討論こそ大切！</a:t>
            </a:r>
            <a:endParaRPr lang="en-US" altLang="ja-JP" dirty="0"/>
          </a:p>
          <a:p>
            <a:pPr marL="0" indent="0">
              <a:buNone/>
            </a:pPr>
            <a:r>
              <a:rPr lang="ja-JP" altLang="en-US" dirty="0"/>
              <a:t>　　　　　　　☆先輩のようには「働けない、働きたくない」、</a:t>
            </a:r>
            <a:endParaRPr lang="en-US" altLang="ja-JP" dirty="0"/>
          </a:p>
          <a:p>
            <a:pPr marL="0" indent="0">
              <a:buNone/>
            </a:pPr>
            <a:r>
              <a:rPr lang="ja-JP" altLang="en-US" dirty="0"/>
              <a:t>　　　　　　　☆自分の時間も大切に、その上での運動への主体性</a:t>
            </a:r>
            <a:r>
              <a:rPr lang="en-US" altLang="ja-JP" dirty="0"/>
              <a:t>―</a:t>
            </a:r>
          </a:p>
        </p:txBody>
      </p:sp>
    </p:spTree>
    <p:extLst>
      <p:ext uri="{BB962C8B-B14F-4D97-AF65-F5344CB8AC3E}">
        <p14:creationId xmlns:p14="http://schemas.microsoft.com/office/powerpoint/2010/main" val="2111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1384" y="311950"/>
            <a:ext cx="11089232" cy="1252736"/>
          </a:xfrm>
        </p:spPr>
        <p:txBody>
          <a:bodyPr rtlCol="0">
            <a:normAutofit/>
          </a:bodyPr>
          <a:lstStyle/>
          <a:p>
            <a:pPr rtl="0"/>
            <a:r>
              <a:rPr lang="ja-JP" altLang="en-US" b="1" dirty="0">
                <a:solidFill>
                  <a:schemeClr val="accent4">
                    <a:lumMod val="50000"/>
                  </a:schemeClr>
                </a:solidFill>
                <a:latin typeface="BIZ UDPゴシック" panose="020B0400000000000000" pitchFamily="50" charset="-128"/>
                <a:ea typeface="BIZ UDPゴシック" panose="020B0400000000000000" pitchFamily="50" charset="-128"/>
              </a:rPr>
              <a:t>ご清聴ありがとうございました</a:t>
            </a:r>
          </a:p>
        </p:txBody>
      </p:sp>
      <p:sp>
        <p:nvSpPr>
          <p:cNvPr id="3" name="テキスト ボックス 2">
            <a:extLst>
              <a:ext uri="{FF2B5EF4-FFF2-40B4-BE49-F238E27FC236}">
                <a16:creationId xmlns:a16="http://schemas.microsoft.com/office/drawing/2014/main" id="{7221945F-BE74-EBFD-F2A2-6B05CACFC265}"/>
              </a:ext>
            </a:extLst>
          </p:cNvPr>
          <p:cNvSpPr txBox="1"/>
          <p:nvPr/>
        </p:nvSpPr>
        <p:spPr>
          <a:xfrm>
            <a:off x="983432" y="2145050"/>
            <a:ext cx="8018542" cy="707886"/>
          </a:xfrm>
          <a:prstGeom prst="rect">
            <a:avLst/>
          </a:prstGeom>
          <a:noFill/>
        </p:spPr>
        <p:txBody>
          <a:bodyPr wrap="none" rtlCol="0">
            <a:spAutoFit/>
          </a:bodyPr>
          <a:lstStyle/>
          <a:p>
            <a:r>
              <a:rPr kumimoji="1" lang="ja-JP" altLang="en-US" sz="4000" b="1" dirty="0">
                <a:solidFill>
                  <a:srgbClr val="1B6CB5"/>
                </a:solidFill>
                <a:latin typeface="+mj-ea"/>
                <a:ea typeface="+mj-ea"/>
              </a:rPr>
              <a:t>実際の活用例を紹介に移ります！！</a:t>
            </a:r>
          </a:p>
        </p:txBody>
      </p:sp>
      <p:sp>
        <p:nvSpPr>
          <p:cNvPr id="4" name="タイトル 1">
            <a:extLst>
              <a:ext uri="{FF2B5EF4-FFF2-40B4-BE49-F238E27FC236}">
                <a16:creationId xmlns:a16="http://schemas.microsoft.com/office/drawing/2014/main" id="{D516124B-D495-461B-D721-433D91AEA626}"/>
              </a:ext>
            </a:extLst>
          </p:cNvPr>
          <p:cNvSpPr txBox="1">
            <a:spLocks/>
          </p:cNvSpPr>
          <p:nvPr/>
        </p:nvSpPr>
        <p:spPr>
          <a:xfrm>
            <a:off x="1014210" y="2866056"/>
            <a:ext cx="9865096" cy="5760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S Mincho" panose="02020609040205080304" pitchFamily="17" charset="-128"/>
                <a:ea typeface="MS Mincho" panose="02020609040205080304" pitchFamily="17" charset="-128"/>
                <a:cs typeface="+mj-cs"/>
              </a:defRPr>
            </a:lvl1pPr>
          </a:lstStyle>
          <a:p>
            <a:r>
              <a:rPr lang="ja-JP" altLang="en-US" sz="3600" dirty="0">
                <a:solidFill>
                  <a:srgbClr val="FF33CC"/>
                </a:solidFill>
                <a:latin typeface="Script MT Bold" panose="03040602040607080904" pitchFamily="66" charset="0"/>
                <a:ea typeface="ＭＳ Ｐゴシック" panose="020B0600070205080204" pitchFamily="50" charset="-128"/>
              </a:rPr>
              <a:t>久保田さんにバトンタッチ！！</a:t>
            </a:r>
          </a:p>
        </p:txBody>
      </p:sp>
      <p:pic>
        <p:nvPicPr>
          <p:cNvPr id="5" name="図 4">
            <a:extLst>
              <a:ext uri="{FF2B5EF4-FFF2-40B4-BE49-F238E27FC236}">
                <a16:creationId xmlns:a16="http://schemas.microsoft.com/office/drawing/2014/main" id="{B3BAA21E-755C-0F8B-4FB3-48ECC8148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4437112"/>
            <a:ext cx="951058" cy="951058"/>
          </a:xfrm>
          <a:prstGeom prst="rect">
            <a:avLst/>
          </a:prstGeom>
        </p:spPr>
      </p:pic>
    </p:spTree>
    <p:extLst>
      <p:ext uri="{BB962C8B-B14F-4D97-AF65-F5344CB8AC3E}">
        <p14:creationId xmlns:p14="http://schemas.microsoft.com/office/powerpoint/2010/main" val="312534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71664" y="1505632"/>
            <a:ext cx="6192688" cy="1908215"/>
          </a:xfrm>
          <a:prstGeom prst="rect">
            <a:avLst/>
          </a:prstGeom>
        </p:spPr>
        <p:txBody>
          <a:bodyPr wrap="square">
            <a:spAutoFit/>
          </a:bodyPr>
          <a:lstStyle/>
          <a:p>
            <a:r>
              <a:rPr kumimoji="1" lang="ja-JP" altLang="en-US" sz="2500" dirty="0">
                <a:solidFill>
                  <a:srgbClr val="7030A0"/>
                </a:solidFill>
                <a:latin typeface="BIZ UDPゴシック" panose="020B0400000000000000" pitchFamily="50" charset="-128"/>
                <a:ea typeface="BIZ UDPゴシック" panose="020B0400000000000000" pitchFamily="50" charset="-128"/>
              </a:rPr>
              <a:t>～２幕目～</a:t>
            </a:r>
            <a:br>
              <a:rPr kumimoji="1" lang="en-US" altLang="ja-JP" sz="2500" dirty="0">
                <a:solidFill>
                  <a:srgbClr val="7030A0"/>
                </a:solidFill>
                <a:latin typeface="BIZ UDPゴシック" panose="020B0400000000000000" pitchFamily="50" charset="-128"/>
                <a:ea typeface="BIZ UDPゴシック" panose="020B0400000000000000" pitchFamily="50" charset="-128"/>
              </a:rPr>
            </a:br>
            <a:r>
              <a:rPr kumimoji="1" lang="ja-JP" altLang="en-US" sz="2500" dirty="0">
                <a:solidFill>
                  <a:srgbClr val="7030A0"/>
                </a:solidFill>
                <a:latin typeface="BIZ UDPゴシック" panose="020B0400000000000000" pitchFamily="50" charset="-128"/>
                <a:ea typeface="BIZ UDPゴシック" panose="020B0400000000000000" pitchFamily="50" charset="-128"/>
              </a:rPr>
              <a:t>「第２弾」の「第３章」の内容紹介→</a:t>
            </a:r>
            <a:r>
              <a:rPr kumimoji="1" lang="en-US" altLang="ja-JP" sz="2500" dirty="0">
                <a:solidFill>
                  <a:srgbClr val="7030A0"/>
                </a:solidFill>
                <a:latin typeface="BIZ UDPゴシック" panose="020B0400000000000000" pitchFamily="50" charset="-128"/>
                <a:ea typeface="BIZ UDPゴシック" panose="020B0400000000000000" pitchFamily="50" charset="-128"/>
              </a:rPr>
              <a:t>10</a:t>
            </a:r>
            <a:r>
              <a:rPr kumimoji="1" lang="ja-JP" altLang="en-US" sz="2500" dirty="0">
                <a:solidFill>
                  <a:srgbClr val="7030A0"/>
                </a:solidFill>
                <a:latin typeface="BIZ UDPゴシック" panose="020B0400000000000000" pitchFamily="50" charset="-128"/>
                <a:ea typeface="BIZ UDPゴシック" panose="020B0400000000000000" pitchFamily="50" charset="-128"/>
              </a:rPr>
              <a:t>分程度　その後、議論→</a:t>
            </a:r>
            <a:r>
              <a:rPr kumimoji="1" lang="en-US" altLang="ja-JP" sz="2500" dirty="0">
                <a:solidFill>
                  <a:srgbClr val="7030A0"/>
                </a:solidFill>
                <a:latin typeface="BIZ UDPゴシック" panose="020B0400000000000000" pitchFamily="50" charset="-128"/>
                <a:ea typeface="BIZ UDPゴシック" panose="020B0400000000000000" pitchFamily="50" charset="-128"/>
              </a:rPr>
              <a:t>15</a:t>
            </a:r>
            <a:r>
              <a:rPr kumimoji="1" lang="ja-JP" altLang="en-US" sz="2500" dirty="0">
                <a:solidFill>
                  <a:srgbClr val="7030A0"/>
                </a:solidFill>
                <a:latin typeface="BIZ UDPゴシック" panose="020B0400000000000000" pitchFamily="50" charset="-128"/>
                <a:ea typeface="BIZ UDPゴシック" panose="020B0400000000000000" pitchFamily="50" charset="-128"/>
              </a:rPr>
              <a:t>分程度</a:t>
            </a:r>
            <a:endParaRPr kumimoji="1" lang="en-US" altLang="ja-JP" sz="2500" dirty="0">
              <a:solidFill>
                <a:srgbClr val="00B050"/>
              </a:solidFill>
              <a:latin typeface="BIZ UDPゴシック" panose="020B0400000000000000" pitchFamily="50" charset="-128"/>
              <a:ea typeface="BIZ UDPゴシック" panose="020B0400000000000000" pitchFamily="50" charset="-128"/>
            </a:endParaRPr>
          </a:p>
          <a:p>
            <a:r>
              <a:rPr kumimoji="1" lang="ja-JP" altLang="en-US" sz="2500" dirty="0">
                <a:solidFill>
                  <a:schemeClr val="accent4">
                    <a:lumMod val="50000"/>
                  </a:schemeClr>
                </a:solidFill>
                <a:latin typeface="BIZ UDPゴシック" panose="020B0400000000000000" pitchFamily="50" charset="-128"/>
                <a:ea typeface="BIZ UDPゴシック" panose="020B0400000000000000" pitchFamily="50" charset="-128"/>
              </a:rPr>
              <a:t>（時間があれば）第２章の動画上映</a:t>
            </a:r>
            <a:r>
              <a:rPr kumimoji="1" lang="en-US" altLang="ja-JP" sz="2500" dirty="0">
                <a:solidFill>
                  <a:schemeClr val="accent4">
                    <a:lumMod val="50000"/>
                  </a:schemeClr>
                </a:solidFill>
                <a:latin typeface="BIZ UDPゴシック" panose="020B0400000000000000" pitchFamily="50" charset="-128"/>
                <a:ea typeface="BIZ UDPゴシック" panose="020B0400000000000000" pitchFamily="50" charset="-128"/>
              </a:rPr>
              <a:t>10</a:t>
            </a:r>
            <a:r>
              <a:rPr kumimoji="1" lang="ja-JP" altLang="en-US" sz="2500" dirty="0">
                <a:solidFill>
                  <a:schemeClr val="accent4">
                    <a:lumMod val="50000"/>
                  </a:schemeClr>
                </a:solidFill>
                <a:latin typeface="BIZ UDPゴシック" panose="020B0400000000000000" pitchFamily="50" charset="-128"/>
                <a:ea typeface="BIZ UDPゴシック" panose="020B0400000000000000" pitchFamily="50" charset="-128"/>
              </a:rPr>
              <a:t>分</a:t>
            </a:r>
            <a:br>
              <a:rPr kumimoji="1" lang="en-US" altLang="ja-JP" dirty="0">
                <a:solidFill>
                  <a:srgbClr val="00B050"/>
                </a:solidFill>
                <a:latin typeface="BIZ UDPゴシック" panose="020B0400000000000000" pitchFamily="50" charset="-128"/>
                <a:ea typeface="BIZ UDPゴシック" panose="020B0400000000000000" pitchFamily="50" charset="-128"/>
              </a:rPr>
            </a:br>
            <a:endParaRPr lang="ja-JP" altLang="en-US" dirty="0"/>
          </a:p>
        </p:txBody>
      </p:sp>
      <p:sp>
        <p:nvSpPr>
          <p:cNvPr id="8" name="正方形/長方形 7">
            <a:extLst>
              <a:ext uri="{FF2B5EF4-FFF2-40B4-BE49-F238E27FC236}">
                <a16:creationId xmlns:a16="http://schemas.microsoft.com/office/drawing/2014/main" id="{7E85845F-2DDC-CECC-2C47-BE7A359333ED}"/>
              </a:ext>
            </a:extLst>
          </p:cNvPr>
          <p:cNvSpPr/>
          <p:nvPr/>
        </p:nvSpPr>
        <p:spPr>
          <a:xfrm>
            <a:off x="3071664" y="3284984"/>
            <a:ext cx="7344816" cy="2585323"/>
          </a:xfrm>
          <a:prstGeom prst="rect">
            <a:avLst/>
          </a:prstGeom>
        </p:spPr>
        <p:txBody>
          <a:bodyPr wrap="square">
            <a:spAutoFit/>
          </a:bodyPr>
          <a:lstStyle/>
          <a:p>
            <a:r>
              <a:rPr kumimoji="1" lang="ja-JP" altLang="en-US" dirty="0">
                <a:solidFill>
                  <a:srgbClr val="00B050"/>
                </a:solidFill>
                <a:latin typeface="BIZ UDPゴシック" panose="020B0400000000000000" pitchFamily="50" charset="-128"/>
                <a:ea typeface="BIZ UDPゴシック" panose="020B0400000000000000" pitchFamily="50" charset="-128"/>
              </a:rPr>
              <a:t>☆ポイント☆</a:t>
            </a:r>
            <a:endParaRPr kumimoji="1" lang="en-US" altLang="ja-JP" dirty="0">
              <a:solidFill>
                <a:srgbClr val="00B050"/>
              </a:solidFill>
              <a:latin typeface="BIZ UDPゴシック" panose="020B0400000000000000" pitchFamily="50" charset="-128"/>
              <a:ea typeface="BIZ UDPゴシック" panose="020B0400000000000000" pitchFamily="50" charset="-128"/>
            </a:endParaRPr>
          </a:p>
          <a:p>
            <a:r>
              <a:rPr kumimoji="1" lang="ja-JP" altLang="en-US" dirty="0">
                <a:solidFill>
                  <a:srgbClr val="002060"/>
                </a:solidFill>
                <a:latin typeface="BIZ UDPゴシック" panose="020B0400000000000000" pitchFamily="50" charset="-128"/>
                <a:ea typeface="BIZ UDPゴシック" panose="020B0400000000000000" pitchFamily="50" charset="-128"/>
              </a:rPr>
              <a:t>テキスト学習会では、第３章の内容を中心に報告しています</a:t>
            </a:r>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endParaRPr kumimoji="1" lang="en-US" altLang="ja-JP" dirty="0">
              <a:solidFill>
                <a:srgbClr val="002060"/>
              </a:solidFill>
              <a:latin typeface="BIZ UDPゴシック" panose="020B0400000000000000" pitchFamily="50" charset="-128"/>
              <a:ea typeface="BIZ UDPゴシック" panose="020B0400000000000000" pitchFamily="50" charset="-128"/>
            </a:endParaRPr>
          </a:p>
          <a:p>
            <a:r>
              <a:rPr kumimoji="1" lang="ja-JP" altLang="en-US" dirty="0">
                <a:solidFill>
                  <a:schemeClr val="accent1">
                    <a:lumMod val="75000"/>
                  </a:schemeClr>
                </a:solidFill>
                <a:latin typeface="BIZ UDPゴシック" panose="020B0400000000000000" pitchFamily="50" charset="-128"/>
                <a:ea typeface="BIZ UDPゴシック" panose="020B0400000000000000" pitchFamily="50" charset="-128"/>
              </a:rPr>
              <a:t>理由は</a:t>
            </a:r>
            <a:r>
              <a:rPr kumimoji="1" lang="en-US" altLang="ja-JP" dirty="0">
                <a:solidFill>
                  <a:schemeClr val="accent1">
                    <a:lumMod val="75000"/>
                  </a:schemeClr>
                </a:solidFill>
                <a:latin typeface="BIZ UDPゴシック" panose="020B0400000000000000" pitchFamily="50" charset="-128"/>
                <a:ea typeface="BIZ UDPゴシック" panose="020B0400000000000000" pitchFamily="50" charset="-128"/>
              </a:rPr>
              <a:t>…</a:t>
            </a:r>
            <a:r>
              <a:rPr kumimoji="1" lang="ja-JP" altLang="en-US" dirty="0">
                <a:solidFill>
                  <a:srgbClr val="0070C0"/>
                </a:solidFill>
                <a:latin typeface="BIZ UDPゴシック" panose="020B0400000000000000" pitchFamily="50" charset="-128"/>
                <a:ea typeface="BIZ UDPゴシック" panose="020B0400000000000000" pitchFamily="50" charset="-128"/>
              </a:rPr>
              <a:t>若い世代対象の時は、「そうそう」「わかる！」から議論</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dirty="0">
              <a:solidFill>
                <a:schemeClr val="accent1">
                  <a:lumMod val="75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1">
                    <a:lumMod val="75000"/>
                  </a:schemeClr>
                </a:solidFill>
                <a:latin typeface="BIZ UDPゴシック" panose="020B0400000000000000" pitchFamily="50" charset="-128"/>
                <a:ea typeface="BIZ UDPゴシック" panose="020B0400000000000000" pitchFamily="50" charset="-128"/>
              </a:rPr>
              <a:t>　　　　　　ベテラン世代には、若い世代の状況を</a:t>
            </a:r>
            <a:endParaRPr kumimoji="1" lang="en-US" altLang="ja-JP" dirty="0">
              <a:solidFill>
                <a:schemeClr val="accent1">
                  <a:lumMod val="75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1">
                    <a:lumMod val="75000"/>
                  </a:schemeClr>
                </a:solidFill>
                <a:latin typeface="BIZ UDPゴシック" panose="020B0400000000000000" pitchFamily="50" charset="-128"/>
                <a:ea typeface="BIZ UDPゴシック" panose="020B0400000000000000" pitchFamily="50" charset="-128"/>
              </a:rPr>
              <a:t>　　　　　　　　　　　　　　　　　　　　　　　　　つかんでもらう材料に</a:t>
            </a:r>
            <a:endParaRPr kumimoji="1" lang="en-US" altLang="ja-JP" dirty="0">
              <a:solidFill>
                <a:schemeClr val="accent1">
                  <a:lumMod val="75000"/>
                </a:schemeClr>
              </a:solidFill>
              <a:latin typeface="BIZ UDPゴシック" panose="020B0400000000000000" pitchFamily="50" charset="-128"/>
              <a:ea typeface="BIZ UDPゴシック" panose="020B0400000000000000" pitchFamily="50" charset="-128"/>
            </a:endParaRPr>
          </a:p>
          <a:p>
            <a:br>
              <a:rPr kumimoji="1" lang="en-US" altLang="ja-JP" dirty="0">
                <a:solidFill>
                  <a:srgbClr val="00B050"/>
                </a:solidFill>
                <a:latin typeface="BIZ UDPゴシック" panose="020B0400000000000000" pitchFamily="50" charset="-128"/>
                <a:ea typeface="BIZ UDPゴシック" panose="020B0400000000000000" pitchFamily="50" charset="-128"/>
              </a:rPr>
            </a:br>
            <a:endParaRPr lang="ja-JP" altLang="en-US" dirty="0"/>
          </a:p>
        </p:txBody>
      </p:sp>
      <p:pic>
        <p:nvPicPr>
          <p:cNvPr id="2" name="図 1">
            <a:extLst>
              <a:ext uri="{FF2B5EF4-FFF2-40B4-BE49-F238E27FC236}">
                <a16:creationId xmlns:a16="http://schemas.microsoft.com/office/drawing/2014/main" id="{59DEAF0A-4FA0-6912-B60F-EF0B3C7AC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88640"/>
            <a:ext cx="7517019" cy="1164437"/>
          </a:xfrm>
          <a:prstGeom prst="rect">
            <a:avLst/>
          </a:prstGeom>
        </p:spPr>
      </p:pic>
    </p:spTree>
    <p:extLst>
      <p:ext uri="{BB962C8B-B14F-4D97-AF65-F5344CB8AC3E}">
        <p14:creationId xmlns:p14="http://schemas.microsoft.com/office/powerpoint/2010/main" val="158134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90BCF-AC8D-4F3C-87D6-4230999CE9C2}"/>
              </a:ext>
            </a:extLst>
          </p:cNvPr>
          <p:cNvSpPr>
            <a:spLocks noGrp="1"/>
          </p:cNvSpPr>
          <p:nvPr>
            <p:ph type="title"/>
          </p:nvPr>
        </p:nvSpPr>
        <p:spPr>
          <a:xfrm>
            <a:off x="-456728" y="36104"/>
            <a:ext cx="10515600" cy="996612"/>
          </a:xfrm>
        </p:spPr>
        <p:txBody>
          <a:bodyPr>
            <a:normAutofit/>
          </a:bodyPr>
          <a:lstStyle/>
          <a:p>
            <a:pPr algn="ctr"/>
            <a:r>
              <a:rPr lang="ja-JP" altLang="en-US" sz="5400" dirty="0">
                <a:latin typeface="BIZ UDPゴシック" panose="020B0400000000000000" pitchFamily="50" charset="-128"/>
                <a:ea typeface="BIZ UDPゴシック" panose="020B0400000000000000" pitchFamily="50" charset="-128"/>
              </a:rPr>
              <a:t>社会保障</a:t>
            </a:r>
            <a:r>
              <a:rPr kumimoji="1" lang="ja-JP" altLang="en-US" sz="5400" dirty="0">
                <a:latin typeface="BIZ UDPゴシック" panose="020B0400000000000000" pitchFamily="50" charset="-128"/>
                <a:ea typeface="BIZ UDPゴシック" panose="020B0400000000000000" pitchFamily="50" charset="-128"/>
              </a:rPr>
              <a:t>入門テキストの紹介</a:t>
            </a:r>
          </a:p>
        </p:txBody>
      </p:sp>
      <p:sp>
        <p:nvSpPr>
          <p:cNvPr id="3" name="コンテンツ プレースホルダー 2">
            <a:extLst>
              <a:ext uri="{FF2B5EF4-FFF2-40B4-BE49-F238E27FC236}">
                <a16:creationId xmlns:a16="http://schemas.microsoft.com/office/drawing/2014/main" id="{F1D2C9BD-8AE2-4E4A-83F2-5A365E36F3C4}"/>
              </a:ext>
            </a:extLst>
          </p:cNvPr>
          <p:cNvSpPr>
            <a:spLocks noGrp="1"/>
          </p:cNvSpPr>
          <p:nvPr>
            <p:ph idx="1"/>
          </p:nvPr>
        </p:nvSpPr>
        <p:spPr>
          <a:xfrm>
            <a:off x="1222769" y="1112764"/>
            <a:ext cx="4963725" cy="877685"/>
          </a:xfrm>
        </p:spPr>
        <p:txBody>
          <a:bodyPr>
            <a:normAutofit/>
          </a:bodyPr>
          <a:lstStyle/>
          <a:p>
            <a:pPr marL="0" indent="0">
              <a:buNone/>
            </a:pPr>
            <a:r>
              <a:rPr kumimoji="1" lang="ja-JP" altLang="en-US" sz="2000" dirty="0"/>
              <a:t>編集・発行：中央社会保障推進協議会</a:t>
            </a:r>
            <a:endParaRPr lang="en-US" altLang="ja-JP" sz="2000" dirty="0"/>
          </a:p>
          <a:p>
            <a:pPr marL="0" indent="0">
              <a:buNone/>
            </a:pPr>
            <a:r>
              <a:rPr kumimoji="1" lang="ja-JP" altLang="en-US" sz="2000" dirty="0"/>
              <a:t>発行日：奇数月</a:t>
            </a:r>
            <a:r>
              <a:rPr kumimoji="1" lang="en-US" altLang="ja-JP" sz="2000" dirty="0"/>
              <a:t>10</a:t>
            </a:r>
            <a:r>
              <a:rPr kumimoji="1" lang="ja-JP" altLang="en-US" sz="2000" dirty="0"/>
              <a:t>日発行</a:t>
            </a:r>
            <a:endParaRPr kumimoji="1" lang="en-US" altLang="ja-JP" sz="2000" dirty="0"/>
          </a:p>
          <a:p>
            <a:pPr marL="0" indent="0">
              <a:buNone/>
            </a:pPr>
            <a:endParaRPr kumimoji="1" lang="en-US" altLang="ja-JP" sz="2000" dirty="0"/>
          </a:p>
        </p:txBody>
      </p:sp>
      <p:pic>
        <p:nvPicPr>
          <p:cNvPr id="4" name="図 3">
            <a:extLst>
              <a:ext uri="{FF2B5EF4-FFF2-40B4-BE49-F238E27FC236}">
                <a16:creationId xmlns:a16="http://schemas.microsoft.com/office/drawing/2014/main" id="{9447AB58-2CB4-4C5C-A3E9-C1395843660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08951" y="2330561"/>
            <a:ext cx="3191359" cy="4506479"/>
          </a:xfrm>
          <a:prstGeom prst="rect">
            <a:avLst/>
          </a:prstGeom>
        </p:spPr>
      </p:pic>
      <p:pic>
        <p:nvPicPr>
          <p:cNvPr id="5" name="図 4">
            <a:extLst>
              <a:ext uri="{FF2B5EF4-FFF2-40B4-BE49-F238E27FC236}">
                <a16:creationId xmlns:a16="http://schemas.microsoft.com/office/drawing/2014/main" id="{976EFCC8-BFF0-4F65-80AA-BC35E344020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20136" y="2330561"/>
            <a:ext cx="3166190" cy="4506479"/>
          </a:xfrm>
          <a:prstGeom prst="rect">
            <a:avLst/>
          </a:prstGeom>
        </p:spPr>
      </p:pic>
      <p:sp>
        <p:nvSpPr>
          <p:cNvPr id="6" name="矢印: 右 5">
            <a:extLst>
              <a:ext uri="{FF2B5EF4-FFF2-40B4-BE49-F238E27FC236}">
                <a16:creationId xmlns:a16="http://schemas.microsoft.com/office/drawing/2014/main" id="{31E44BDC-E543-43FD-B8FC-6381C974F099}"/>
              </a:ext>
            </a:extLst>
          </p:cNvPr>
          <p:cNvSpPr/>
          <p:nvPr/>
        </p:nvSpPr>
        <p:spPr>
          <a:xfrm>
            <a:off x="5786427" y="2774193"/>
            <a:ext cx="847244" cy="132556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a:extLst>
              <a:ext uri="{FF2B5EF4-FFF2-40B4-BE49-F238E27FC236}">
                <a16:creationId xmlns:a16="http://schemas.microsoft.com/office/drawing/2014/main" id="{8411F3F6-174D-481E-AFCB-BAC184B2A0C5}"/>
              </a:ext>
            </a:extLst>
          </p:cNvPr>
          <p:cNvSpPr txBox="1">
            <a:spLocks/>
          </p:cNvSpPr>
          <p:nvPr/>
        </p:nvSpPr>
        <p:spPr>
          <a:xfrm>
            <a:off x="6528048" y="1014512"/>
            <a:ext cx="5286551" cy="1370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2021</a:t>
            </a:r>
            <a:r>
              <a:rPr lang="ja-JP" altLang="en-US" sz="2000" dirty="0">
                <a:latin typeface="Meiryo UI" panose="020B0604030504040204" pitchFamily="50" charset="-128"/>
                <a:ea typeface="Meiryo UI" panose="020B0604030504040204" pitchFamily="50" charset="-128"/>
              </a:rPr>
              <a:t>年　秋号（</a:t>
            </a:r>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日）：第１弾</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2023</a:t>
            </a:r>
            <a:r>
              <a:rPr lang="ja-JP" altLang="en-US" sz="2000" dirty="0">
                <a:latin typeface="Meiryo UI" panose="020B0604030504040204" pitchFamily="50" charset="-128"/>
                <a:ea typeface="Meiryo UI" panose="020B0604030504040204" pitchFamily="50" charset="-128"/>
              </a:rPr>
              <a:t>年　初夏号（５月</a:t>
            </a:r>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日）：第２弾</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社保誌の通常号を入門テキストとして発行</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34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768D7-3A4C-478D-97A8-6B0974230B6E}"/>
              </a:ext>
            </a:extLst>
          </p:cNvPr>
          <p:cNvSpPr>
            <a:spLocks noGrp="1"/>
          </p:cNvSpPr>
          <p:nvPr>
            <p:ph type="title"/>
          </p:nvPr>
        </p:nvSpPr>
        <p:spPr>
          <a:xfrm>
            <a:off x="594030" y="188640"/>
            <a:ext cx="10945216" cy="501461"/>
          </a:xfrm>
        </p:spPr>
        <p:txBody>
          <a:bodyPr>
            <a:normAutofit fontScale="90000"/>
          </a:bodyPr>
          <a:lstStyle/>
          <a:p>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作成に</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至った「</a:t>
            </a:r>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社会保障入門テキスト作成チーム」の問題意識</a:t>
            </a:r>
          </a:p>
        </p:txBody>
      </p:sp>
      <p:sp>
        <p:nvSpPr>
          <p:cNvPr id="3" name="コンテンツ プレースホルダー 2">
            <a:extLst>
              <a:ext uri="{FF2B5EF4-FFF2-40B4-BE49-F238E27FC236}">
                <a16:creationId xmlns:a16="http://schemas.microsoft.com/office/drawing/2014/main" id="{F1CC5264-826B-485B-96CD-6C6B357463BD}"/>
              </a:ext>
            </a:extLst>
          </p:cNvPr>
          <p:cNvSpPr>
            <a:spLocks noGrp="1"/>
          </p:cNvSpPr>
          <p:nvPr>
            <p:ph idx="1"/>
          </p:nvPr>
        </p:nvSpPr>
        <p:spPr>
          <a:xfrm>
            <a:off x="623392" y="1052736"/>
            <a:ext cx="11089232" cy="4125724"/>
          </a:xfrm>
        </p:spPr>
        <p:txBody>
          <a:bodyPr>
            <a:normAutofit/>
          </a:bodyPr>
          <a:lstStyle/>
          <a:p>
            <a:r>
              <a:rPr kumimoji="1" lang="ja-JP" altLang="en-US" sz="2400" dirty="0"/>
              <a:t>運動の中心に若者の参加が少ない。（中央社保協の加盟団体の共通の課題に）</a:t>
            </a:r>
            <a:endParaRPr kumimoji="1" lang="en-US" altLang="ja-JP" sz="2400" dirty="0"/>
          </a:p>
          <a:p>
            <a:r>
              <a:rPr kumimoji="1" lang="ja-JP" altLang="en-US" sz="2400" dirty="0"/>
              <a:t>若者のなかに、社会保障は「高齢者のもの」という意識が占有している</a:t>
            </a:r>
            <a:endParaRPr kumimoji="1" lang="en-US" altLang="ja-JP" sz="2400" dirty="0"/>
          </a:p>
          <a:p>
            <a:r>
              <a:rPr lang="ja-JP" altLang="en-US" sz="2400" dirty="0"/>
              <a:t>新自由主義の下、「自己責任論」が声をあげる力を奪っている</a:t>
            </a:r>
            <a:endParaRPr lang="en-US" altLang="ja-JP" sz="2400" dirty="0"/>
          </a:p>
          <a:p>
            <a:r>
              <a:rPr lang="ja-JP" altLang="en-US" sz="2400" dirty="0"/>
              <a:t>全世代型社会保障のもと、「世代間分断」が強化され、限られた中でのパイの奪い合いをさせられている</a:t>
            </a:r>
            <a:endParaRPr lang="en-US" altLang="ja-JP" sz="2400" dirty="0"/>
          </a:p>
        </p:txBody>
      </p:sp>
      <p:sp>
        <p:nvSpPr>
          <p:cNvPr id="5" name="テキスト ボックス 4">
            <a:extLst>
              <a:ext uri="{FF2B5EF4-FFF2-40B4-BE49-F238E27FC236}">
                <a16:creationId xmlns:a16="http://schemas.microsoft.com/office/drawing/2014/main" id="{566109AE-399E-4674-A6AF-F4A36C8850F4}"/>
              </a:ext>
            </a:extLst>
          </p:cNvPr>
          <p:cNvSpPr txBox="1"/>
          <p:nvPr/>
        </p:nvSpPr>
        <p:spPr>
          <a:xfrm>
            <a:off x="1055440" y="3501008"/>
            <a:ext cx="10657184" cy="1384995"/>
          </a:xfrm>
          <a:prstGeom prst="rect">
            <a:avLst/>
          </a:prstGeom>
          <a:noFill/>
        </p:spPr>
        <p:txBody>
          <a:bodyPr wrap="square" rtlCol="0">
            <a:spAutoFit/>
          </a:bodyPr>
          <a:lstStyle/>
          <a:p>
            <a:r>
              <a:rPr kumimoji="1" lang="ja-JP" altLang="en-US" sz="28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→若い世代が社会保障の基礎を学び、</a:t>
            </a:r>
            <a:endParaRPr kumimoji="1" lang="en-US" altLang="ja-JP" sz="2800" dirty="0">
              <a:solidFill>
                <a:schemeClr val="accent5">
                  <a:lumMod val="50000"/>
                </a:schemeClr>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　自分ごととして、人権（権利）</a:t>
            </a:r>
            <a:r>
              <a:rPr lang="ja-JP" altLang="en-US" sz="28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として</a:t>
            </a:r>
            <a:r>
              <a:rPr kumimoji="1" lang="ja-JP" altLang="en-US" sz="2800" dirty="0">
                <a:solidFill>
                  <a:schemeClr val="accent5">
                    <a:lumMod val="50000"/>
                  </a:schemeClr>
                </a:solidFill>
                <a:latin typeface="HGS創英角ﾎﾟｯﾌﾟ体" panose="040B0A00000000000000" pitchFamily="50" charset="-128"/>
                <a:ea typeface="HGS創英角ﾎﾟｯﾌﾟ体" panose="040B0A00000000000000" pitchFamily="50" charset="-128"/>
              </a:rPr>
              <a:t>捉えられる機会となる“入門”的なテキストを作成しよう！</a:t>
            </a:r>
          </a:p>
        </p:txBody>
      </p:sp>
    </p:spTree>
    <p:extLst>
      <p:ext uri="{BB962C8B-B14F-4D97-AF65-F5344CB8AC3E}">
        <p14:creationId xmlns:p14="http://schemas.microsoft.com/office/powerpoint/2010/main" val="411068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95400" y="148880"/>
            <a:ext cx="1022513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3">
                    <a:lumMod val="75000"/>
                  </a:schemeClr>
                </a:solidFill>
                <a:latin typeface="BIZ UDPゴシック" panose="020B0400000000000000" pitchFamily="50" charset="-128"/>
                <a:ea typeface="BIZ UDPゴシック" panose="020B0400000000000000" pitchFamily="50" charset="-128"/>
              </a:rPr>
              <a:t>ちなみに！社保テキストチームとは？</a:t>
            </a:r>
            <a:endParaRPr kumimoji="1" lang="en-US" altLang="ja-JP" sz="2400" b="1" dirty="0">
              <a:solidFill>
                <a:schemeClr val="accent3">
                  <a:lumMod val="75000"/>
                </a:schemeClr>
              </a:solidFill>
              <a:latin typeface="BIZ UDPゴシック" panose="020B0400000000000000" pitchFamily="50" charset="-128"/>
              <a:ea typeface="BIZ UDPゴシック" panose="020B0400000000000000" pitchFamily="50" charset="-128"/>
            </a:endParaRPr>
          </a:p>
          <a:p>
            <a:endPar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1">
                    <a:lumMod val="75000"/>
                  </a:schemeClr>
                </a:solidFill>
              </a:rPr>
              <a:t>★テキスト作成に特化して集まったチームです！</a:t>
            </a:r>
            <a:endParaRPr kumimoji="1" lang="en-US" altLang="ja-JP" dirty="0">
              <a:solidFill>
                <a:schemeClr val="accent1">
                  <a:lumMod val="75000"/>
                </a:schemeClr>
              </a:solidFill>
            </a:endParaRPr>
          </a:p>
          <a:p>
            <a:r>
              <a:rPr kumimoji="1" lang="ja-JP" altLang="en-US" dirty="0">
                <a:solidFill>
                  <a:schemeClr val="accent1">
                    <a:lumMod val="75000"/>
                  </a:schemeClr>
                </a:solidFill>
              </a:rPr>
              <a:t>　第２弾からは構成メンバーも強化しました（第２弾からのメンバーは青）</a:t>
            </a:r>
            <a:endParaRPr kumimoji="1" lang="en-US" altLang="ja-JP" dirty="0">
              <a:solidFill>
                <a:schemeClr val="accent1">
                  <a:lumMod val="75000"/>
                </a:schemeClr>
              </a:solidFill>
            </a:endParaRPr>
          </a:p>
        </p:txBody>
      </p:sp>
      <p:sp>
        <p:nvSpPr>
          <p:cNvPr id="7" name="正方形/長方形 6"/>
          <p:cNvSpPr/>
          <p:nvPr/>
        </p:nvSpPr>
        <p:spPr>
          <a:xfrm>
            <a:off x="2819636" y="3693404"/>
            <a:ext cx="7920880" cy="2952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rgbClr val="7030A0"/>
                </a:solidFill>
              </a:rPr>
              <a:t>＜具体的なテキストチームメンバー＞</a:t>
            </a:r>
            <a:endParaRPr kumimoji="1" lang="en-US" altLang="ja-JP" dirty="0">
              <a:solidFill>
                <a:srgbClr val="7030A0"/>
              </a:solidFill>
            </a:endParaRPr>
          </a:p>
          <a:p>
            <a:endParaRPr kumimoji="1" lang="en-US" altLang="ja-JP" dirty="0">
              <a:solidFill>
                <a:srgbClr val="0070C0"/>
              </a:solidFill>
            </a:endParaRPr>
          </a:p>
          <a:p>
            <a:r>
              <a:rPr kumimoji="1" lang="ja-JP" altLang="en-US" dirty="0">
                <a:solidFill>
                  <a:srgbClr val="0070C0"/>
                </a:solidFill>
              </a:rPr>
              <a:t>○中央社保協　</a:t>
            </a:r>
            <a:r>
              <a:rPr kumimoji="1" lang="en-US" altLang="ja-JP" dirty="0">
                <a:solidFill>
                  <a:srgbClr val="0070C0"/>
                </a:solidFill>
              </a:rPr>
              <a:t>―</a:t>
            </a:r>
            <a:r>
              <a:rPr kumimoji="1" lang="ja-JP" altLang="en-US" dirty="0">
                <a:solidFill>
                  <a:srgbClr val="0070C0"/>
                </a:solidFill>
              </a:rPr>
              <a:t>事務局長（</a:t>
            </a:r>
            <a:r>
              <a:rPr kumimoji="1" lang="en-US" altLang="ja-JP" dirty="0">
                <a:solidFill>
                  <a:srgbClr val="0070C0"/>
                </a:solidFill>
              </a:rPr>
              <a:t>50</a:t>
            </a:r>
            <a:r>
              <a:rPr kumimoji="1" lang="ja-JP" altLang="en-US" dirty="0">
                <a:solidFill>
                  <a:srgbClr val="0070C0"/>
                </a:solidFill>
              </a:rPr>
              <a:t>代）、事務局次長（</a:t>
            </a:r>
            <a:r>
              <a:rPr kumimoji="1" lang="en-US" altLang="ja-JP" dirty="0">
                <a:solidFill>
                  <a:srgbClr val="0070C0"/>
                </a:solidFill>
              </a:rPr>
              <a:t>30</a:t>
            </a:r>
            <a:r>
              <a:rPr kumimoji="1" lang="ja-JP" altLang="en-US" dirty="0">
                <a:solidFill>
                  <a:srgbClr val="0070C0"/>
                </a:solidFill>
              </a:rPr>
              <a:t>代）</a:t>
            </a:r>
            <a:endParaRPr kumimoji="1" lang="en-US" altLang="ja-JP" dirty="0">
              <a:solidFill>
                <a:srgbClr val="0070C0"/>
              </a:solidFill>
            </a:endParaRPr>
          </a:p>
          <a:p>
            <a:r>
              <a:rPr kumimoji="1" lang="en-US" altLang="ja-JP" dirty="0">
                <a:solidFill>
                  <a:srgbClr val="0070C0"/>
                </a:solidFill>
              </a:rPr>
              <a:t>※</a:t>
            </a:r>
            <a:r>
              <a:rPr kumimoji="1" lang="ja-JP" altLang="en-US" dirty="0">
                <a:solidFill>
                  <a:srgbClr val="0070C0"/>
                </a:solidFill>
              </a:rPr>
              <a:t>体制変更のため</a:t>
            </a:r>
            <a:endParaRPr kumimoji="1" lang="en-US" altLang="ja-JP" dirty="0">
              <a:solidFill>
                <a:srgbClr val="0070C0"/>
              </a:solidFill>
            </a:endParaRPr>
          </a:p>
          <a:p>
            <a:pPr algn="ctr"/>
            <a:endParaRPr kumimoji="1" lang="en-US" altLang="ja-JP" dirty="0"/>
          </a:p>
          <a:p>
            <a:r>
              <a:rPr kumimoji="1" lang="ja-JP" altLang="en-US" dirty="0"/>
              <a:t>○全日本民医連　</a:t>
            </a:r>
            <a:r>
              <a:rPr kumimoji="1" lang="en-US" altLang="ja-JP" dirty="0"/>
              <a:t>―</a:t>
            </a:r>
            <a:r>
              <a:rPr kumimoji="1" lang="ja-JP" altLang="en-US" dirty="0"/>
              <a:t>ベテラン役員（</a:t>
            </a:r>
            <a:r>
              <a:rPr kumimoji="1" lang="en-US" altLang="ja-JP" dirty="0"/>
              <a:t>40</a:t>
            </a:r>
            <a:r>
              <a:rPr kumimoji="1" lang="ja-JP" altLang="en-US" dirty="0"/>
              <a:t>代）、</a:t>
            </a:r>
            <a:r>
              <a:rPr kumimoji="1" lang="ja-JP" altLang="en-US" dirty="0">
                <a:solidFill>
                  <a:srgbClr val="0070C0"/>
                </a:solidFill>
              </a:rPr>
              <a:t>若手事務局（</a:t>
            </a:r>
            <a:r>
              <a:rPr kumimoji="1" lang="en-US" altLang="ja-JP" dirty="0">
                <a:solidFill>
                  <a:srgbClr val="0070C0"/>
                </a:solidFill>
              </a:rPr>
              <a:t>20</a:t>
            </a:r>
            <a:r>
              <a:rPr kumimoji="1" lang="ja-JP" altLang="en-US" dirty="0">
                <a:solidFill>
                  <a:srgbClr val="0070C0"/>
                </a:solidFill>
              </a:rPr>
              <a:t>代）</a:t>
            </a:r>
            <a:endParaRPr kumimoji="1" lang="en-US" altLang="ja-JP" dirty="0">
              <a:solidFill>
                <a:srgbClr val="0070C0"/>
              </a:solidFill>
            </a:endParaRPr>
          </a:p>
          <a:p>
            <a:pPr algn="ctr"/>
            <a:endParaRPr kumimoji="1" lang="en-US" altLang="ja-JP" dirty="0">
              <a:solidFill>
                <a:srgbClr val="00B0F0"/>
              </a:solidFill>
            </a:endParaRPr>
          </a:p>
          <a:p>
            <a:r>
              <a:rPr kumimoji="1" lang="ja-JP" altLang="en-US" dirty="0"/>
              <a:t>○保団連　</a:t>
            </a:r>
            <a:r>
              <a:rPr kumimoji="1" lang="en-US" altLang="ja-JP" dirty="0"/>
              <a:t>―</a:t>
            </a:r>
            <a:r>
              <a:rPr kumimoji="1" lang="ja-JP" altLang="en-US" dirty="0"/>
              <a:t>真ん中世代事務局（</a:t>
            </a:r>
            <a:r>
              <a:rPr kumimoji="1" lang="en-US" altLang="ja-JP" dirty="0"/>
              <a:t>30</a:t>
            </a:r>
            <a:r>
              <a:rPr kumimoji="1" lang="ja-JP" altLang="en-US" dirty="0"/>
              <a:t>代）</a:t>
            </a:r>
            <a:endParaRPr kumimoji="1" lang="en-US" altLang="ja-JP" dirty="0"/>
          </a:p>
          <a:p>
            <a:pPr algn="ctr"/>
            <a:endParaRPr kumimoji="1" lang="en-US" altLang="ja-JP" dirty="0"/>
          </a:p>
          <a:p>
            <a:r>
              <a:rPr kumimoji="1" lang="ja-JP" altLang="en-US" dirty="0"/>
              <a:t>○社会保障を研究テーマとする大学教授</a:t>
            </a:r>
            <a:r>
              <a:rPr kumimoji="1" lang="en-US" altLang="ja-JP" dirty="0"/>
              <a:t>―</a:t>
            </a:r>
            <a:r>
              <a:rPr kumimoji="1" lang="ja-JP" altLang="en-US" dirty="0"/>
              <a:t>村田先生、</a:t>
            </a:r>
            <a:r>
              <a:rPr kumimoji="1" lang="ja-JP" altLang="en-US" dirty="0">
                <a:solidFill>
                  <a:srgbClr val="0070C0"/>
                </a:solidFill>
              </a:rPr>
              <a:t>長友先生、井口先生</a:t>
            </a:r>
          </a:p>
        </p:txBody>
      </p:sp>
      <p:sp>
        <p:nvSpPr>
          <p:cNvPr id="8" name="正方形/長方形 7"/>
          <p:cNvSpPr/>
          <p:nvPr/>
        </p:nvSpPr>
        <p:spPr>
          <a:xfrm>
            <a:off x="2999656" y="1268760"/>
            <a:ext cx="7560840" cy="27809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solidFill>
                  <a:schemeClr val="accent4">
                    <a:lumMod val="50000"/>
                  </a:schemeClr>
                </a:solidFill>
              </a:rPr>
              <a:t>～構成メンバーは、年齢や経験など異なるメンバーで～</a:t>
            </a:r>
            <a:endParaRPr kumimoji="1" lang="en-US" altLang="ja-JP" dirty="0">
              <a:solidFill>
                <a:schemeClr val="accent4">
                  <a:lumMod val="50000"/>
                </a:schemeClr>
              </a:solidFill>
            </a:endParaRPr>
          </a:p>
          <a:p>
            <a:r>
              <a:rPr kumimoji="1" lang="ja-JP" altLang="en-US" dirty="0"/>
              <a:t>・社保テキストチーム会議は盛んに開かれており、事務局会議と社保テキストチーム全体会議を月に３～４回開催し、テキストを作成してきました。</a:t>
            </a:r>
            <a:endParaRPr kumimoji="1" lang="en-US" altLang="ja-JP" dirty="0"/>
          </a:p>
          <a:p>
            <a:endParaRPr kumimoji="1" lang="en-US" altLang="ja-JP" dirty="0"/>
          </a:p>
          <a:p>
            <a:r>
              <a:rPr kumimoji="1" lang="ja-JP" altLang="en-US" dirty="0"/>
              <a:t>　・大学生からの声、職場の声、自分の周りの友達の声などなど</a:t>
            </a:r>
            <a:endParaRPr kumimoji="1" lang="en-US" altLang="ja-JP" dirty="0"/>
          </a:p>
          <a:p>
            <a:r>
              <a:rPr kumimoji="1" lang="ja-JP" altLang="en-US" dirty="0"/>
              <a:t>　身近なところから様々なテーマや内容についての議論を通して、</a:t>
            </a:r>
            <a:endParaRPr kumimoji="1" lang="en-US" altLang="ja-JP" dirty="0"/>
          </a:p>
          <a:p>
            <a:r>
              <a:rPr kumimoji="1" lang="ja-JP" altLang="en-US" dirty="0"/>
              <a:t>　幅広い層にアプローチできるテキストの作成を目指しています！</a:t>
            </a:r>
          </a:p>
        </p:txBody>
      </p:sp>
    </p:spTree>
    <p:extLst>
      <p:ext uri="{BB962C8B-B14F-4D97-AF65-F5344CB8AC3E}">
        <p14:creationId xmlns:p14="http://schemas.microsoft.com/office/powerpoint/2010/main" val="422727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7408" y="476672"/>
            <a:ext cx="9829800" cy="611088"/>
          </a:xfrm>
        </p:spPr>
        <p:txBody>
          <a:bodyPr rtlCol="0"/>
          <a:lstStyle/>
          <a:p>
            <a:pPr rtl="0"/>
            <a:r>
              <a:rPr lang="ja-JP" altLang="en-US" dirty="0">
                <a:solidFill>
                  <a:srgbClr val="0070C0"/>
                </a:solidFill>
                <a:latin typeface="BIZ UDPゴシック" panose="020B0400000000000000" pitchFamily="50" charset="-128"/>
                <a:ea typeface="BIZ UDPゴシック" panose="020B0400000000000000" pitchFamily="50" charset="-128"/>
              </a:rPr>
              <a:t>改めて</a:t>
            </a:r>
            <a:r>
              <a:rPr lang="en-US" altLang="ja-JP" dirty="0">
                <a:solidFill>
                  <a:srgbClr val="0070C0"/>
                </a:solidFill>
                <a:latin typeface="BIZ UDPゴシック" panose="020B0400000000000000" pitchFamily="50" charset="-128"/>
                <a:ea typeface="BIZ UDPゴシック" panose="020B0400000000000000" pitchFamily="50" charset="-128"/>
              </a:rPr>
              <a:t>…</a:t>
            </a:r>
            <a:r>
              <a:rPr lang="ja-JP" altLang="en-US" dirty="0">
                <a:solidFill>
                  <a:srgbClr val="0070C0"/>
                </a:solidFill>
                <a:latin typeface="BIZ UDPゴシック" panose="020B0400000000000000" pitchFamily="50" charset="-128"/>
                <a:ea typeface="BIZ UDPゴシック" panose="020B0400000000000000" pitchFamily="50" charset="-128"/>
              </a:rPr>
              <a:t>社保テキストとは？</a:t>
            </a:r>
          </a:p>
        </p:txBody>
      </p:sp>
      <p:sp>
        <p:nvSpPr>
          <p:cNvPr id="3" name="テキスト プレースホルダー 2"/>
          <p:cNvSpPr>
            <a:spLocks noGrp="1"/>
          </p:cNvSpPr>
          <p:nvPr>
            <p:ph type="body" sz="half" idx="2"/>
          </p:nvPr>
        </p:nvSpPr>
        <p:spPr>
          <a:xfrm>
            <a:off x="6384032" y="1600200"/>
            <a:ext cx="5569296" cy="4104456"/>
          </a:xfrm>
        </p:spPr>
        <p:txBody>
          <a:bodyPr rtlCol="0"/>
          <a:lstStyle/>
          <a:p>
            <a:pPr rtl="0"/>
            <a:r>
              <a:rPr lang="ja-JP" altLang="en-US" dirty="0"/>
              <a:t>対象者：社会保障運動に携わる若い世代向け</a:t>
            </a:r>
            <a:endParaRPr lang="en-US" altLang="ja-JP" dirty="0"/>
          </a:p>
          <a:p>
            <a:pPr rtl="0"/>
            <a:r>
              <a:rPr lang="ja-JP" altLang="en-US" dirty="0"/>
              <a:t>主に中央社保協加盟の団体の労働者を想定。</a:t>
            </a:r>
            <a:endParaRPr lang="en-US" altLang="ja-JP" dirty="0"/>
          </a:p>
          <a:p>
            <a:pPr rtl="0"/>
            <a:r>
              <a:rPr lang="ja-JP" altLang="en-US" dirty="0"/>
              <a:t>加えて、ベテラン世代にも若い世代の考えていることなどを</a:t>
            </a:r>
            <a:endParaRPr lang="en-US" altLang="ja-JP" dirty="0"/>
          </a:p>
          <a:p>
            <a:pPr rtl="0"/>
            <a:r>
              <a:rPr lang="ja-JP" altLang="en-US" dirty="0"/>
              <a:t>知ってもらうことで、運動の世代継承などにも役立てる</a:t>
            </a:r>
            <a:endParaRPr lang="en-US" altLang="ja-JP" dirty="0"/>
          </a:p>
          <a:p>
            <a:pPr rtl="0"/>
            <a:endParaRPr lang="en-US" altLang="ja-JP" dirty="0"/>
          </a:p>
          <a:p>
            <a:pPr rtl="0"/>
            <a:r>
              <a:rPr lang="ja-JP" altLang="en-US" dirty="0">
                <a:latin typeface="Meiryo UI" panose="020B0604030504040204" pitchFamily="50" charset="-128"/>
                <a:ea typeface="Meiryo UI" panose="020B0604030504040204" pitchFamily="50" charset="-128"/>
              </a:rPr>
              <a:t>目的：産まれた時から消費税や窓口負担がある世代に</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そもそも「社会保障って何？」を考えてもらうきっかけに</a:t>
            </a:r>
            <a:r>
              <a:rPr lang="en-US" altLang="ja-JP" dirty="0">
                <a:latin typeface="Meiryo UI" panose="020B0604030504040204" pitchFamily="50" charset="-128"/>
                <a:ea typeface="Meiryo UI" panose="020B0604030504040204" pitchFamily="50" charset="-128"/>
              </a:rPr>
              <a:t>…</a:t>
            </a:r>
          </a:p>
          <a:p>
            <a:pPr rtl="0"/>
            <a:r>
              <a:rPr lang="ja-JP" altLang="en-US" dirty="0">
                <a:latin typeface="Meiryo UI" panose="020B0604030504040204" pitchFamily="50" charset="-128"/>
                <a:ea typeface="Meiryo UI" panose="020B0604030504040204" pitchFamily="50" charset="-128"/>
              </a:rPr>
              <a:t>社会保障の運動の楽しさなどを伝える！　など</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a:srcRect t="808" b="1"/>
          <a:stretch/>
        </p:blipFill>
        <p:spPr>
          <a:xfrm>
            <a:off x="3642261" y="1600200"/>
            <a:ext cx="2449116" cy="3352827"/>
          </a:xfrm>
          <a:prstGeom prst="rect">
            <a:avLst/>
          </a:prstGeom>
        </p:spPr>
      </p:pic>
      <p:pic>
        <p:nvPicPr>
          <p:cNvPr id="6" name="図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2674" y="1628799"/>
            <a:ext cx="2353260" cy="3324227"/>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1344" y="980728"/>
            <a:ext cx="9361040" cy="5779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63353" y="1052736"/>
            <a:ext cx="9289031" cy="5909310"/>
          </a:xfrm>
          <a:prstGeom prst="rect">
            <a:avLst/>
          </a:prstGeom>
        </p:spPr>
        <p:txBody>
          <a:bodyPr wrap="square">
            <a:spAutoFit/>
          </a:bodyPr>
          <a:lstStyle/>
          <a:p>
            <a:r>
              <a:rPr lang="ja-JP" altLang="en-US" sz="2400" dirty="0">
                <a:solidFill>
                  <a:srgbClr val="92D050"/>
                </a:solidFill>
              </a:rPr>
              <a:t>テキスト作成に当たって</a:t>
            </a:r>
            <a:r>
              <a:rPr lang="en-US" altLang="ja-JP" sz="2400" dirty="0">
                <a:solidFill>
                  <a:srgbClr val="92D050"/>
                </a:solidFill>
              </a:rPr>
              <a:t>…</a:t>
            </a:r>
          </a:p>
          <a:p>
            <a:endParaRPr lang="en-US" altLang="ja-JP" sz="2400" dirty="0"/>
          </a:p>
          <a:p>
            <a:r>
              <a:rPr lang="ja-JP" altLang="en-US" sz="2400" dirty="0"/>
              <a:t>若い世代（</a:t>
            </a:r>
            <a:r>
              <a:rPr lang="en-US" altLang="ja-JP" sz="2400" dirty="0"/>
              <a:t>20</a:t>
            </a:r>
            <a:r>
              <a:rPr lang="ja-JP" altLang="en-US" sz="2400" dirty="0"/>
              <a:t>～</a:t>
            </a:r>
            <a:r>
              <a:rPr lang="en-US" altLang="ja-JP" sz="2400" dirty="0"/>
              <a:t>40</a:t>
            </a:r>
            <a:r>
              <a:rPr lang="ja-JP" altLang="en-US" sz="2400" dirty="0"/>
              <a:t>歳くらい）のフリートークを開催</a:t>
            </a:r>
            <a:endParaRPr lang="en-US" altLang="ja-JP" sz="2400" dirty="0"/>
          </a:p>
          <a:p>
            <a:endParaRPr lang="ja-JP" altLang="en-US" sz="2400" dirty="0"/>
          </a:p>
          <a:p>
            <a:r>
              <a:rPr lang="ja-JP" altLang="en-US" sz="2400" dirty="0"/>
              <a:t>参加者は</a:t>
            </a:r>
            <a:r>
              <a:rPr lang="en-US" altLang="ja-JP" sz="2400" dirty="0"/>
              <a:t>…</a:t>
            </a:r>
          </a:p>
          <a:p>
            <a:r>
              <a:rPr lang="ja-JP" altLang="en-US" sz="2400" dirty="0"/>
              <a:t>医療・介護従事者、自営業者（民商関係）、公務員、保育士、</a:t>
            </a:r>
            <a:endParaRPr lang="en-US" altLang="ja-JP" sz="2400" dirty="0"/>
          </a:p>
          <a:p>
            <a:r>
              <a:rPr lang="ja-JP" altLang="en-US" sz="2400" dirty="0"/>
              <a:t>障害分野での労働者、学生、などのフリートーク 。</a:t>
            </a:r>
            <a:endParaRPr lang="en-US" altLang="ja-JP" sz="2400" dirty="0"/>
          </a:p>
          <a:p>
            <a:endParaRPr lang="en-US" altLang="ja-JP" sz="2400" dirty="0"/>
          </a:p>
          <a:p>
            <a:r>
              <a:rPr lang="ja-JP" altLang="en-US" sz="2400" dirty="0"/>
              <a:t>具体的には民医連や全教、全労連、保団連などから参加</a:t>
            </a:r>
            <a:endParaRPr lang="en-US" altLang="ja-JP" sz="2400" dirty="0"/>
          </a:p>
          <a:p>
            <a:r>
              <a:rPr lang="ja-JP" altLang="en-US" sz="2400" dirty="0"/>
              <a:t>→フリートークをもとにこんなテキストが欲しい！という意見の反映</a:t>
            </a:r>
            <a:endParaRPr lang="en-US" altLang="ja-JP" sz="2400" dirty="0"/>
          </a:p>
          <a:p>
            <a:r>
              <a:rPr lang="ja-JP" altLang="en-US" sz="2400" dirty="0"/>
              <a:t>→第１弾テキストへの意見を第２弾の改訂版につなげた</a:t>
            </a:r>
            <a:endParaRPr lang="en-US" altLang="ja-JP" sz="2400" dirty="0"/>
          </a:p>
          <a:p>
            <a:endParaRPr lang="en-US" altLang="ja-JP" sz="2400" dirty="0"/>
          </a:p>
          <a:p>
            <a:r>
              <a:rPr lang="ja-JP" altLang="en-US" sz="2400" dirty="0"/>
              <a:t>例えば</a:t>
            </a:r>
            <a:r>
              <a:rPr lang="en-US" altLang="ja-JP" sz="2400" dirty="0"/>
              <a:t>…</a:t>
            </a:r>
            <a:r>
              <a:rPr lang="ja-JP" altLang="en-US" sz="2400" dirty="0"/>
              <a:t>第１弾は文字が多くて読みづらい</a:t>
            </a:r>
            <a:r>
              <a:rPr lang="en-US" altLang="ja-JP" sz="2400" dirty="0"/>
              <a:t>”(-””-)”</a:t>
            </a:r>
          </a:p>
          <a:p>
            <a:r>
              <a:rPr lang="ja-JP" altLang="en-US" sz="2400" dirty="0"/>
              <a:t>　　　　　　具体的に運動したい！と思えるテキストを作ってほしい　</a:t>
            </a:r>
            <a:endParaRPr lang="en-US" altLang="ja-JP" sz="2400" dirty="0"/>
          </a:p>
          <a:p>
            <a:r>
              <a:rPr lang="ja-JP" altLang="en-US" sz="2400" dirty="0"/>
              <a:t>　　　　　　　　　　　　　　　　　　　　　　　　　　　　　　　　　　　　　　などなど</a:t>
            </a:r>
            <a:endParaRPr lang="en-US" altLang="ja-JP" sz="2400" dirty="0"/>
          </a:p>
          <a:p>
            <a:endParaRPr lang="en-US" altLang="ja-JP"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子供の友人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3_TF03896101.potx" id="{A9A4FF71-CE43-453E-BB7E-CB91316169E7}" vid="{6BABBC69-29CD-45F1-A18A-03A0EC6F109A}"/>
    </a:ext>
  </a:extLst>
</a:theme>
</file>

<file path=ppt/theme/theme2.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校庭で遊ぶ子供たちを描いた教育機関向けプレゼンテーション、アルバム (ワイド画面)</Template>
  <TotalTime>525</TotalTime>
  <Words>4187</Words>
  <Application>Microsoft Office PowerPoint</Application>
  <PresentationFormat>ワイド画面</PresentationFormat>
  <Paragraphs>344</Paragraphs>
  <Slides>31</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Arial</vt:lpstr>
      <vt:lpstr>BIZ UDPゴシック</vt:lpstr>
      <vt:lpstr>HGS創英角ﾎﾟｯﾌﾟ体</vt:lpstr>
      <vt:lpstr>Script MT Bold</vt:lpstr>
      <vt:lpstr>Meiryo UI</vt:lpstr>
      <vt:lpstr>MS Mincho</vt:lpstr>
      <vt:lpstr>BIZ UDゴシック</vt:lpstr>
      <vt:lpstr>HG創英角ｺﾞｼｯｸUB</vt:lpstr>
      <vt:lpstr>メイリオ</vt:lpstr>
      <vt:lpstr>子供の友人 16 x 9</vt:lpstr>
      <vt:lpstr>～社保テキストの活用、取り組みの紹介～ 　　　　　　　　　　　</vt:lpstr>
      <vt:lpstr>～今日のお話の流れ～</vt:lpstr>
      <vt:lpstr>  ～１幕目～ テキスト作成にあたって 「第１弾」「第２弾」テキストの説明→10分程度 　　　　　　　　　　　　　その後、議論→15分程度    </vt:lpstr>
      <vt:lpstr>PowerPoint プレゼンテーション</vt:lpstr>
      <vt:lpstr>社会保障入門テキストの紹介</vt:lpstr>
      <vt:lpstr>作成に至った「社会保障入門テキスト作成チーム」の問題意識</vt:lpstr>
      <vt:lpstr>PowerPoint プレゼンテーション</vt:lpstr>
      <vt:lpstr>改めて…社保テキストとは？</vt:lpstr>
      <vt:lpstr>PowerPoint プレゼンテーション</vt:lpstr>
      <vt:lpstr>「第１弾」テキストの概要　社会保障ってなあに？をテーマに 　　　　　　　</vt:lpstr>
      <vt:lpstr> 第１章　フリートークから考える</vt:lpstr>
      <vt:lpstr>第２章　私たちの暮らしと関係する社会保障制度 家族を含めたライフサイクルで考えよう</vt:lpstr>
      <vt:lpstr>第３章　分野で学ぶ社会保障</vt:lpstr>
      <vt:lpstr>第４章　日本の社会保障の全体像</vt:lpstr>
      <vt:lpstr>第５章　入門テキストの活用</vt:lpstr>
      <vt:lpstr>社会保障入門テキスト 　　　　　　　　２nd（行動編）</vt:lpstr>
      <vt:lpstr>「第２弾」テキストの概要 　　　　　　　</vt:lpstr>
      <vt:lpstr>第１章　はじめに　私たちはなぜ社会保障運動に取り組むのか？</vt:lpstr>
      <vt:lpstr>第２章　第１回学習会（４月16日）のテーマ </vt:lpstr>
      <vt:lpstr>第３章　座談会　 　　　　知って「変えたい！社会を変えよう！」の力に 　　　　　～全労連議長と青年労働者が語り合いました～</vt:lpstr>
      <vt:lpstr>第４章　現場からの報告</vt:lpstr>
      <vt:lpstr>第５章　第２・3回（5月14日、6月17日）学習会のテーマ　   </vt:lpstr>
      <vt:lpstr>第６章　運動の呼びかけ</vt:lpstr>
      <vt:lpstr>具体的な社保テキストの内容の学習に入る前に…</vt:lpstr>
      <vt:lpstr>具体的な社保テキストの内容の学習に入る前に…</vt:lpstr>
      <vt:lpstr>前置きが長くなりましたが…  今回は第３章を題材に議論をしたいと思います！ </vt:lpstr>
      <vt:lpstr>若い世代の約半数は…賃上げ分は「貯金」に充てたい！ 全労連「働く青年の生活実態アンケート」（青年アンケート）より</vt:lpstr>
      <vt:lpstr>お金のことが最優先になる働き方―若者たちは息をひそめて働いている </vt:lpstr>
      <vt:lpstr>自分らしく 生きるために…  憲法が生きた 「社会保障」制度を</vt:lpstr>
      <vt:lpstr>社会保障入門テキスト２nd（行動編）</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～学びから一歩踏み出そう～ 　　　　　　　　　　　社保テキスト第２弾</dc:title>
  <dc:creator>曽根 貴子</dc:creator>
  <cp:keywords/>
  <cp:lastModifiedBy>shahokyo-4</cp:lastModifiedBy>
  <cp:revision>52</cp:revision>
  <cp:lastPrinted>2023-08-22T08:08:22Z</cp:lastPrinted>
  <dcterms:created xsi:type="dcterms:W3CDTF">2023-08-09T07:56:46Z</dcterms:created>
  <dcterms:modified xsi:type="dcterms:W3CDTF">2024-07-24T02:41:11Z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