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3" r:id="rId1"/>
  </p:sldMasterIdLst>
  <p:sldIdLst>
    <p:sldId id="259" r:id="rId2"/>
  </p:sldIdLst>
  <p:sldSz cx="7775575" cy="10907713"/>
  <p:notesSz cx="6794500" cy="9925050"/>
  <p:defaultTextStyle>
    <a:defPPr>
      <a:defRPr lang="ja-JP"/>
    </a:defPPr>
    <a:lvl1pPr marL="0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1pPr>
    <a:lvl2pPr marL="509504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2pPr>
    <a:lvl3pPr marL="1019007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3pPr>
    <a:lvl4pPr marL="1528511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4pPr>
    <a:lvl5pPr marL="2038015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5pPr>
    <a:lvl6pPr marL="2547518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6pPr>
    <a:lvl7pPr marL="3057022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7pPr>
    <a:lvl8pPr marL="3566526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8pPr>
    <a:lvl9pPr marL="4076029" algn="l" defTabSz="1019007" rtl="0" eaLnBrk="1" latinLnBrk="0" hangingPunct="1">
      <a:defRPr kumimoji="1"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435">
          <p15:clr>
            <a:srgbClr val="A4A3A4"/>
          </p15:clr>
        </p15:guide>
        <p15:guide id="2" pos="244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FFCCCC"/>
    <a:srgbClr val="BAC8F7"/>
    <a:srgbClr val="DEEBF7"/>
    <a:srgbClr val="F6E967"/>
    <a:srgbClr val="F4A300"/>
    <a:srgbClr val="000000"/>
    <a:srgbClr val="1F4E79"/>
    <a:srgbClr val="3F64A8"/>
    <a:srgbClr val="FAC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000" autoAdjust="0"/>
    <p:restoredTop sz="94660" autoAdjust="0"/>
  </p:normalViewPr>
  <p:slideViewPr>
    <p:cSldViewPr snapToGrid="0">
      <p:cViewPr>
        <p:scale>
          <a:sx n="77" d="100"/>
          <a:sy n="77" d="100"/>
        </p:scale>
        <p:origin x="-3096" y="-72"/>
      </p:cViewPr>
      <p:guideLst>
        <p:guide orient="horz" pos="3435"/>
        <p:guide pos="24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3168" y="1785129"/>
            <a:ext cx="6609239" cy="3797500"/>
          </a:xfrm>
          <a:prstGeom prst="rect">
            <a:avLst/>
          </a:prstGeom>
        </p:spPr>
        <p:txBody>
          <a:bodyPr anchor="b"/>
          <a:lstStyle>
            <a:lvl1pPr algn="ctr"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947" y="5729075"/>
            <a:ext cx="5831681" cy="2633505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817"/>
            </a:lvl1pPr>
            <a:lvl2pPr marL="727174" indent="0" algn="ctr">
              <a:buNone/>
              <a:defRPr sz="3182"/>
            </a:lvl2pPr>
            <a:lvl3pPr marL="1454349" indent="0" algn="ctr">
              <a:buNone/>
              <a:defRPr sz="2863"/>
            </a:lvl3pPr>
            <a:lvl4pPr marL="2181522" indent="0" algn="ctr">
              <a:buNone/>
              <a:defRPr sz="2545"/>
            </a:lvl4pPr>
            <a:lvl5pPr marL="2908696" indent="0" algn="ctr">
              <a:buNone/>
              <a:defRPr sz="2545"/>
            </a:lvl5pPr>
            <a:lvl6pPr marL="3635871" indent="0" algn="ctr">
              <a:buNone/>
              <a:defRPr sz="2545"/>
            </a:lvl6pPr>
            <a:lvl7pPr marL="4363045" indent="0" algn="ctr">
              <a:buNone/>
              <a:defRPr sz="2545"/>
            </a:lvl7pPr>
            <a:lvl8pPr marL="5090220" indent="0" algn="ctr">
              <a:buNone/>
              <a:defRPr sz="2545"/>
            </a:lvl8pPr>
            <a:lvl9pPr marL="5817393" indent="0" algn="ctr">
              <a:buNone/>
              <a:defRPr sz="2545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001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4722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564396" y="580736"/>
            <a:ext cx="1676609" cy="9243782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4571" y="580736"/>
            <a:ext cx="4932630" cy="924378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96305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35339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4571" y="2903674"/>
            <a:ext cx="6706433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772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522" y="2719357"/>
            <a:ext cx="6706433" cy="4537305"/>
          </a:xfrm>
          <a:prstGeom prst="rect">
            <a:avLst/>
          </a:prstGeom>
        </p:spPr>
        <p:txBody>
          <a:bodyPr anchor="b"/>
          <a:lstStyle>
            <a:lvl1pPr>
              <a:defRPr sz="954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522" y="7299586"/>
            <a:ext cx="6706433" cy="23860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17">
                <a:solidFill>
                  <a:schemeClr val="tx1"/>
                </a:solidFill>
              </a:defRPr>
            </a:lvl1pPr>
            <a:lvl2pPr marL="727174" indent="0">
              <a:buNone/>
              <a:defRPr sz="3182">
                <a:solidFill>
                  <a:schemeClr val="tx1">
                    <a:tint val="75000"/>
                  </a:schemeClr>
                </a:solidFill>
              </a:defRPr>
            </a:lvl2pPr>
            <a:lvl3pPr marL="1454349" indent="0">
              <a:buNone/>
              <a:defRPr sz="2863">
                <a:solidFill>
                  <a:schemeClr val="tx1">
                    <a:tint val="75000"/>
                  </a:schemeClr>
                </a:solidFill>
              </a:defRPr>
            </a:lvl3pPr>
            <a:lvl4pPr marL="2181522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4pPr>
            <a:lvl5pPr marL="2908696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5pPr>
            <a:lvl6pPr marL="3635871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6pPr>
            <a:lvl7pPr marL="4363045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7pPr>
            <a:lvl8pPr marL="5090220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8pPr>
            <a:lvl9pPr marL="5817393" indent="0">
              <a:buNone/>
              <a:defRPr sz="254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7654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4571" y="2903674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36385" y="2903674"/>
            <a:ext cx="3304619" cy="692084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1434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5585" y="2673906"/>
            <a:ext cx="3289432" cy="13104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5585" y="3984346"/>
            <a:ext cx="3289432" cy="58603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36386" y="2673906"/>
            <a:ext cx="3305632" cy="1310439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3817" b="1"/>
            </a:lvl1pPr>
            <a:lvl2pPr marL="727174" indent="0">
              <a:buNone/>
              <a:defRPr sz="3182" b="1"/>
            </a:lvl2pPr>
            <a:lvl3pPr marL="1454349" indent="0">
              <a:buNone/>
              <a:defRPr sz="2863" b="1"/>
            </a:lvl3pPr>
            <a:lvl4pPr marL="2181522" indent="0">
              <a:buNone/>
              <a:defRPr sz="2545" b="1"/>
            </a:lvl4pPr>
            <a:lvl5pPr marL="2908696" indent="0">
              <a:buNone/>
              <a:defRPr sz="2545" b="1"/>
            </a:lvl5pPr>
            <a:lvl6pPr marL="3635871" indent="0">
              <a:buNone/>
              <a:defRPr sz="2545" b="1"/>
            </a:lvl6pPr>
            <a:lvl7pPr marL="4363045" indent="0">
              <a:buNone/>
              <a:defRPr sz="2545" b="1"/>
            </a:lvl7pPr>
            <a:lvl8pPr marL="5090220" indent="0">
              <a:buNone/>
              <a:defRPr sz="2545" b="1"/>
            </a:lvl8pPr>
            <a:lvl9pPr marL="5817393" indent="0">
              <a:buNone/>
              <a:defRPr sz="2545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36386" y="3984346"/>
            <a:ext cx="3305632" cy="58603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57566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71" y="580737"/>
            <a:ext cx="6706433" cy="210832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81550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5667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05632" y="1570510"/>
            <a:ext cx="3936385" cy="7751546"/>
          </a:xfrm>
          <a:prstGeom prst="rect">
            <a:avLst/>
          </a:prstGeom>
        </p:spPr>
        <p:txBody>
          <a:bodyPr/>
          <a:lstStyle>
            <a:lvl1pPr>
              <a:defRPr sz="5089"/>
            </a:lvl1pPr>
            <a:lvl2pPr>
              <a:defRPr sz="4454"/>
            </a:lvl2pPr>
            <a:lvl3pPr>
              <a:defRPr sz="3817"/>
            </a:lvl3pPr>
            <a:lvl4pPr>
              <a:defRPr sz="3182"/>
            </a:lvl4pPr>
            <a:lvl5pPr>
              <a:defRPr sz="3182"/>
            </a:lvl5pPr>
            <a:lvl6pPr>
              <a:defRPr sz="3182"/>
            </a:lvl6pPr>
            <a:lvl7pPr>
              <a:defRPr sz="3182"/>
            </a:lvl7pPr>
            <a:lvl8pPr>
              <a:defRPr sz="3182"/>
            </a:lvl8pPr>
            <a:lvl9pPr>
              <a:defRPr sz="3182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9392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584" y="727182"/>
            <a:ext cx="2507825" cy="2545133"/>
          </a:xfrm>
          <a:prstGeom prst="rect">
            <a:avLst/>
          </a:prstGeom>
        </p:spPr>
        <p:txBody>
          <a:bodyPr anchor="b"/>
          <a:lstStyle>
            <a:lvl1pPr>
              <a:defRPr sz="508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305632" y="1570510"/>
            <a:ext cx="3936385" cy="7751546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5089"/>
            </a:lvl1pPr>
            <a:lvl2pPr marL="727174" indent="0">
              <a:buNone/>
              <a:defRPr sz="4454"/>
            </a:lvl2pPr>
            <a:lvl3pPr marL="1454349" indent="0">
              <a:buNone/>
              <a:defRPr sz="3817"/>
            </a:lvl3pPr>
            <a:lvl4pPr marL="2181522" indent="0">
              <a:buNone/>
              <a:defRPr sz="3182"/>
            </a:lvl4pPr>
            <a:lvl5pPr marL="2908696" indent="0">
              <a:buNone/>
              <a:defRPr sz="3182"/>
            </a:lvl5pPr>
            <a:lvl6pPr marL="3635871" indent="0">
              <a:buNone/>
              <a:defRPr sz="3182"/>
            </a:lvl6pPr>
            <a:lvl7pPr marL="4363045" indent="0">
              <a:buNone/>
              <a:defRPr sz="3182"/>
            </a:lvl7pPr>
            <a:lvl8pPr marL="5090220" indent="0">
              <a:buNone/>
              <a:defRPr sz="3182"/>
            </a:lvl8pPr>
            <a:lvl9pPr marL="5817393" indent="0">
              <a:buNone/>
              <a:defRPr sz="3182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5584" y="3272314"/>
            <a:ext cx="2507825" cy="6062366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45"/>
            </a:lvl1pPr>
            <a:lvl2pPr marL="727174" indent="0">
              <a:buNone/>
              <a:defRPr sz="2226"/>
            </a:lvl2pPr>
            <a:lvl3pPr marL="1454349" indent="0">
              <a:buNone/>
              <a:defRPr sz="1909"/>
            </a:lvl3pPr>
            <a:lvl4pPr marL="2181522" indent="0">
              <a:buNone/>
              <a:defRPr sz="1591"/>
            </a:lvl4pPr>
            <a:lvl5pPr marL="2908696" indent="0">
              <a:buNone/>
              <a:defRPr sz="1591"/>
            </a:lvl5pPr>
            <a:lvl6pPr marL="3635871" indent="0">
              <a:buNone/>
              <a:defRPr sz="1591"/>
            </a:lvl6pPr>
            <a:lvl7pPr marL="4363045" indent="0">
              <a:buNone/>
              <a:defRPr sz="1591"/>
            </a:lvl7pPr>
            <a:lvl8pPr marL="5090220" indent="0">
              <a:buNone/>
              <a:defRPr sz="1591"/>
            </a:lvl8pPr>
            <a:lvl9pPr marL="5817393" indent="0">
              <a:buNone/>
              <a:defRPr sz="159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3457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C764DE79-268F-4C1A-8933-263129D2AF90}" type="datetimeFigureOut">
              <a:rPr lang="en-US" smtClean="0"/>
              <a:pPr/>
              <a:t>4/28/2020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75660" y="10109837"/>
            <a:ext cx="2624256" cy="580734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491501" y="10109837"/>
            <a:ext cx="1749504" cy="580734"/>
          </a:xfrm>
          <a:prstGeom prst="rect">
            <a:avLst/>
          </a:prstGeom>
        </p:spPr>
        <p:txBody>
          <a:bodyPr/>
          <a:lstStyle/>
          <a:p>
            <a:fld id="{48F63A3B-78C7-47BE-AE5E-E10140E0464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07733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47542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  <p:sldLayoutId id="2147483675" r:id="rId12"/>
  </p:sldLayoutIdLst>
  <p:txStyles>
    <p:titleStyle>
      <a:lvl1pPr algn="l" defTabSz="1454349" rtl="0" eaLnBrk="1" latinLnBrk="0" hangingPunct="1">
        <a:lnSpc>
          <a:spcPct val="90000"/>
        </a:lnSpc>
        <a:spcBef>
          <a:spcPct val="0"/>
        </a:spcBef>
        <a:buNone/>
        <a:defRPr kumimoji="1" sz="6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63588" indent="-363588" algn="l" defTabSz="1454349" rtl="0" eaLnBrk="1" latinLnBrk="0" hangingPunct="1">
        <a:lnSpc>
          <a:spcPct val="90000"/>
        </a:lnSpc>
        <a:spcBef>
          <a:spcPts val="1591"/>
        </a:spcBef>
        <a:buFont typeface="Arial" panose="020B0604020202020204" pitchFamily="34" charset="0"/>
        <a:buChar char="•"/>
        <a:defRPr kumimoji="1" sz="4454" kern="1200">
          <a:solidFill>
            <a:schemeClr val="tx1"/>
          </a:solidFill>
          <a:latin typeface="+mn-lt"/>
          <a:ea typeface="+mn-ea"/>
          <a:cs typeface="+mn-cs"/>
        </a:defRPr>
      </a:lvl1pPr>
      <a:lvl2pPr marL="109076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817" kern="1200">
          <a:solidFill>
            <a:schemeClr val="tx1"/>
          </a:solidFill>
          <a:latin typeface="+mn-lt"/>
          <a:ea typeface="+mn-ea"/>
          <a:cs typeface="+mn-cs"/>
        </a:defRPr>
      </a:lvl2pPr>
      <a:lvl3pPr marL="1817935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3182" kern="1200">
          <a:solidFill>
            <a:schemeClr val="tx1"/>
          </a:solidFill>
          <a:latin typeface="+mn-lt"/>
          <a:ea typeface="+mn-ea"/>
          <a:cs typeface="+mn-cs"/>
        </a:defRPr>
      </a:lvl3pPr>
      <a:lvl4pPr marL="2545110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3272284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999457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726632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453806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6180981" indent="-363588" algn="l" defTabSz="1454349" rtl="0" eaLnBrk="1" latinLnBrk="0" hangingPunct="1">
        <a:lnSpc>
          <a:spcPct val="90000"/>
        </a:lnSpc>
        <a:spcBef>
          <a:spcPts val="795"/>
        </a:spcBef>
        <a:buFont typeface="Arial" panose="020B0604020202020204" pitchFamily="34" charset="0"/>
        <a:buChar char="•"/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1pPr>
      <a:lvl2pPr marL="727174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2pPr>
      <a:lvl3pPr marL="1454349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3pPr>
      <a:lvl4pPr marL="2181522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4pPr>
      <a:lvl5pPr marL="2908696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5pPr>
      <a:lvl6pPr marL="3635871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6pPr>
      <a:lvl7pPr marL="4363045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7pPr>
      <a:lvl8pPr marL="5090220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8pPr>
      <a:lvl9pPr marL="5817393" algn="l" defTabSz="1454349" rtl="0" eaLnBrk="1" latinLnBrk="0" hangingPunct="1">
        <a:defRPr kumimoji="1" sz="28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7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6177" y="2720523"/>
            <a:ext cx="7443214" cy="7323190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0" y="0"/>
            <a:ext cx="7775575" cy="766119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42508" y="880590"/>
            <a:ext cx="71096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20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新型コロナウイルス感染症の影響により収入減少がある場合</a:t>
            </a:r>
            <a:endParaRPr kumimoji="1" lang="ja-JP" altLang="en-US" sz="20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-2" y="10043713"/>
            <a:ext cx="7775575" cy="864000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558417" y="10275209"/>
            <a:ext cx="1723549" cy="4010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〇〇　診療所</a:t>
            </a:r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8" name="テキスト ボックス 27"/>
          <p:cNvSpPr txBox="1"/>
          <p:nvPr/>
        </p:nvSpPr>
        <p:spPr>
          <a:xfrm>
            <a:off x="883435" y="242899"/>
            <a:ext cx="58326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国民健康保険をお持ちの皆さん</a:t>
            </a:r>
            <a:endParaRPr lang="en-US" altLang="ja-JP" sz="28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0" name="角丸四角形 29"/>
          <p:cNvSpPr/>
          <p:nvPr/>
        </p:nvSpPr>
        <p:spPr>
          <a:xfrm>
            <a:off x="447598" y="2847376"/>
            <a:ext cx="6503005" cy="570065"/>
          </a:xfrm>
          <a:prstGeom prst="roundRect">
            <a:avLst>
              <a:gd name="adj" fmla="val 6079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83436" y="2847376"/>
            <a:ext cx="6259926" cy="3103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1700"/>
              </a:lnSpc>
              <a:spcAft>
                <a:spcPts val="400"/>
              </a:spcAft>
            </a:pPr>
            <a:r>
              <a:rPr kumimoji="1"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厚労省が各自治体に以下の国民健康保険税（料</a:t>
            </a:r>
            <a:r>
              <a:rPr kumimoji="1" lang="ja-JP" altLang="en-US" sz="18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）減免の</a:t>
            </a:r>
            <a:endParaRPr kumimoji="1" lang="ja-JP" altLang="en-US" sz="18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4" name="円/楕円 43"/>
          <p:cNvSpPr/>
          <p:nvPr/>
        </p:nvSpPr>
        <p:spPr>
          <a:xfrm>
            <a:off x="356649" y="5559530"/>
            <a:ext cx="6881206" cy="3387099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64800" bIns="0" rtlCol="0" anchor="ctr"/>
          <a:lstStyle/>
          <a:p>
            <a:pPr algn="ctr"/>
            <a:endParaRPr kumimoji="1" lang="ja-JP" altLang="en-US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角丸四角形 9"/>
          <p:cNvSpPr/>
          <p:nvPr/>
        </p:nvSpPr>
        <p:spPr>
          <a:xfrm>
            <a:off x="601966" y="8946629"/>
            <a:ext cx="6348637" cy="840983"/>
          </a:xfrm>
          <a:prstGeom prst="roundRect">
            <a:avLst>
              <a:gd name="adj" fmla="val 13389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bIns="0" rtlCol="0" anchor="ctr">
            <a:spAutoFit/>
          </a:bodyPr>
          <a:lstStyle/>
          <a:p>
            <a:r>
              <a:rPr lang="ja-JP" altLang="en-US" sz="2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具体的な該当要件は各自治体で、決められます。まずは、</a:t>
            </a:r>
            <a:r>
              <a:rPr lang="ja-JP" altLang="en-US" sz="18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お住いの役所に電話でお尋ねください。</a:t>
            </a:r>
            <a:endParaRPr lang="ja-JP" altLang="en-US" sz="18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2" name="角丸四角形 41"/>
          <p:cNvSpPr/>
          <p:nvPr/>
        </p:nvSpPr>
        <p:spPr>
          <a:xfrm>
            <a:off x="1042155" y="3084388"/>
            <a:ext cx="5556353" cy="409917"/>
          </a:xfrm>
          <a:prstGeom prst="roundRect">
            <a:avLst>
              <a:gd name="adj" fmla="val 13389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bIns="0" rtlCol="0" anchor="ctr">
            <a:spAutoFit/>
          </a:bodyPr>
          <a:lstStyle/>
          <a:p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　　　　　　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基</a:t>
            </a:r>
            <a:r>
              <a:rPr lang="ja-JP" altLang="en-US" sz="2000" dirty="0" smtClean="0">
                <a:solidFill>
                  <a:srgbClr val="FF0000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準例</a:t>
            </a:r>
            <a:r>
              <a:rPr lang="ja-JP" altLang="en-US" sz="20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を示しました</a:t>
            </a:r>
            <a:r>
              <a:rPr lang="ja-JP" altLang="en-US" sz="1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。</a:t>
            </a:r>
            <a:endParaRPr lang="ja-JP" altLang="en-US" sz="1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5" name="角丸四角形 44"/>
          <p:cNvSpPr/>
          <p:nvPr/>
        </p:nvSpPr>
        <p:spPr>
          <a:xfrm>
            <a:off x="1360218" y="3778512"/>
            <a:ext cx="5843115" cy="675188"/>
          </a:xfrm>
          <a:prstGeom prst="roundRect">
            <a:avLst>
              <a:gd name="adj" fmla="val 13389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bIns="0" rtlCol="0" anchor="ctr">
            <a:spAutoFit/>
          </a:bodyPr>
          <a:lstStyle/>
          <a:p>
            <a:r>
              <a:rPr lang="ja-JP" altLang="en-US" sz="18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新型コロナウイルス感染症の影響により主・生計者の、事業収入・給与収入等の減少が認められるとき。</a:t>
            </a:r>
            <a:endParaRPr lang="ja-JP" altLang="en-US" sz="1800" dirty="0">
              <a:solidFill>
                <a:srgbClr val="FF0000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46" name="角丸四角形 45"/>
          <p:cNvSpPr/>
          <p:nvPr/>
        </p:nvSpPr>
        <p:spPr>
          <a:xfrm>
            <a:off x="1360218" y="4627116"/>
            <a:ext cx="5783143" cy="708347"/>
          </a:xfrm>
          <a:prstGeom prst="roundRect">
            <a:avLst>
              <a:gd name="adj" fmla="val 13389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bIns="0" rtlCol="0" anchor="ctr">
            <a:spAutoFit/>
          </a:bodyPr>
          <a:lstStyle/>
          <a:p>
            <a:r>
              <a:rPr lang="ja-JP" altLang="en-US" sz="1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新型コロナウイルス感染症より、主たる生計維持者が死亡、または重篤な疾病を負った世帯。</a:t>
            </a:r>
            <a:endParaRPr lang="ja-JP" altLang="en-US" sz="1900" dirty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322126" y="1280700"/>
            <a:ext cx="713132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4400" dirty="0" smtClean="0">
                <a:solidFill>
                  <a:srgbClr val="0070C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国民健康保険税（料）が</a:t>
            </a:r>
            <a:endParaRPr lang="en-US" altLang="ja-JP" sz="4400" dirty="0" smtClean="0">
              <a:solidFill>
                <a:srgbClr val="0070C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  <a:p>
            <a:r>
              <a:rPr lang="ja-JP" altLang="en-US" sz="4400" dirty="0">
                <a:solidFill>
                  <a:srgbClr val="0070C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　</a:t>
            </a:r>
            <a:r>
              <a:rPr lang="ja-JP" altLang="en-US" sz="4400" dirty="0" smtClean="0">
                <a:solidFill>
                  <a:srgbClr val="0070C0"/>
                </a:solidFill>
                <a:latin typeface="HGS明朝E" panose="02020900000000000000" pitchFamily="18" charset="-128"/>
                <a:ea typeface="HGS明朝E" panose="02020900000000000000" pitchFamily="18" charset="-128"/>
              </a:rPr>
              <a:t>　　　　減免されます！</a:t>
            </a:r>
            <a:endParaRPr kumimoji="1" lang="ja-JP" altLang="en-US" sz="4400" dirty="0">
              <a:solidFill>
                <a:srgbClr val="0070C0"/>
              </a:solidFill>
              <a:latin typeface="HGS明朝E" panose="02020900000000000000" pitchFamily="18" charset="-128"/>
              <a:ea typeface="HGS明朝E" panose="02020900000000000000" pitchFamily="18" charset="-128"/>
            </a:endParaRPr>
          </a:p>
        </p:txBody>
      </p:sp>
      <p:sp>
        <p:nvSpPr>
          <p:cNvPr id="39" name="円/楕円 38"/>
          <p:cNvSpPr/>
          <p:nvPr/>
        </p:nvSpPr>
        <p:spPr>
          <a:xfrm>
            <a:off x="322127" y="5335463"/>
            <a:ext cx="7030020" cy="1007871"/>
          </a:xfrm>
          <a:prstGeom prst="ellipse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tIns="36000" bIns="0" rtlCol="0" anchor="ctr"/>
          <a:lstStyle/>
          <a:p>
            <a:pPr algn="ctr"/>
            <a:endParaRPr kumimoji="1" lang="ja-JP" altLang="en-US" sz="1400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526629" y="5638894"/>
            <a:ext cx="6541395" cy="4010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ja-JP" altLang="en-US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例えば、今年の所得がコロナ影響で前年を下回る場合</a:t>
            </a:r>
            <a:endParaRPr kumimoji="1"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5653725"/>
              </p:ext>
            </p:extLst>
          </p:nvPr>
        </p:nvGraphicFramePr>
        <p:xfrm>
          <a:off x="1107241" y="6514396"/>
          <a:ext cx="5183718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1859"/>
                <a:gridCol w="2591859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ja-JP" altLang="en-US" sz="2000" dirty="0" smtClean="0"/>
                        <a:t>前年の合計所得</a:t>
                      </a:r>
                      <a:endParaRPr kumimoji="1" lang="ja-JP" alt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減額又は免除の割合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300</a:t>
                      </a:r>
                      <a:r>
                        <a:rPr kumimoji="1" lang="ja-JP" altLang="en-US" sz="1800" dirty="0" smtClean="0"/>
                        <a:t>万円以下であるとき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ja-JP" altLang="en-US" sz="1800" dirty="0" smtClean="0"/>
                        <a:t>全額減免</a:t>
                      </a:r>
                      <a:endParaRPr kumimoji="1" lang="ja-JP" altLang="en-US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400</a:t>
                      </a:r>
                      <a:r>
                        <a:rPr kumimoji="1" lang="ja-JP" altLang="en-US" sz="1800" dirty="0" smtClean="0"/>
                        <a:t>万円以下であるとき</a:t>
                      </a:r>
                      <a:endParaRPr kumimoji="1" lang="ja-JP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1800" dirty="0" smtClean="0"/>
                        <a:t>8</a:t>
                      </a:r>
                      <a:r>
                        <a:rPr kumimoji="1" lang="ja-JP" altLang="en-US" sz="1800" dirty="0" smtClean="0"/>
                        <a:t>割減免</a:t>
                      </a:r>
                      <a:endParaRPr kumimoji="1" lang="ja-JP" altLang="en-US" sz="1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3" name="角丸四角形 22"/>
          <p:cNvSpPr/>
          <p:nvPr/>
        </p:nvSpPr>
        <p:spPr>
          <a:xfrm>
            <a:off x="908200" y="7757495"/>
            <a:ext cx="5783143" cy="708347"/>
          </a:xfrm>
          <a:prstGeom prst="roundRect">
            <a:avLst>
              <a:gd name="adj" fmla="val 13389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216000" tIns="72000" bIns="0" rtlCol="0" anchor="ctr">
            <a:spAutoFit/>
          </a:bodyPr>
          <a:lstStyle/>
          <a:p>
            <a:r>
              <a:rPr lang="en-US" altLang="ja-JP" sz="1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※</a:t>
            </a:r>
            <a:r>
              <a:rPr lang="ja-JP" altLang="en-US" sz="1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前年の合計所得</a:t>
            </a:r>
            <a:r>
              <a:rPr lang="en-US" altLang="ja-JP" sz="1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300</a:t>
            </a:r>
            <a:r>
              <a:rPr lang="ja-JP" altLang="en-US" sz="1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万円をさらに</a:t>
            </a:r>
            <a:r>
              <a:rPr lang="en-US" altLang="ja-JP" sz="1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30</a:t>
            </a:r>
            <a:r>
              <a:rPr lang="ja-JP" altLang="en-US" sz="1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％以上下回る場合については、全額免除になり</a:t>
            </a:r>
            <a:r>
              <a:rPr lang="ja-JP" altLang="en-US" sz="1900" dirty="0" smtClean="0">
                <a:solidFill>
                  <a:schemeClr val="tx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ます。</a:t>
            </a:r>
            <a:endParaRPr lang="en-US" altLang="ja-JP" sz="1900" dirty="0" smtClean="0">
              <a:solidFill>
                <a:schemeClr val="tx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36638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none" rtlCol="0">
        <a:spAutoFit/>
      </a:bodyPr>
      <a:lstStyle>
        <a:defPPr>
          <a:defRPr dirty="0"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32.potx" id="{A2FFFB87-B135-4F6F-93C3-31EBF096B488}" vid="{48EE3F0C-4BC7-4324-B8FB-B9F6BD660F7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32</Template>
  <TotalTime>0</TotalTime>
  <Words>132</Words>
  <Application>Microsoft Office PowerPoint</Application>
  <PresentationFormat>ユーザー設定</PresentationFormat>
  <Paragraphs>18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2015-04-28T12:00:53Z</dcterms:created>
  <dcterms:modified xsi:type="dcterms:W3CDTF">2020-04-28T06:38:54Z</dcterms:modified>
</cp:coreProperties>
</file>