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917" r:id="rId1"/>
  </p:sldMasterIdLst>
  <p:notesMasterIdLst>
    <p:notesMasterId r:id="rId71"/>
  </p:notesMasterIdLst>
  <p:handoutMasterIdLst>
    <p:handoutMasterId r:id="rId72"/>
  </p:handoutMasterIdLst>
  <p:sldIdLst>
    <p:sldId id="430" r:id="rId2"/>
    <p:sldId id="438" r:id="rId3"/>
    <p:sldId id="431" r:id="rId4"/>
    <p:sldId id="437" r:id="rId5"/>
    <p:sldId id="439" r:id="rId6"/>
    <p:sldId id="456" r:id="rId7"/>
    <p:sldId id="443" r:id="rId8"/>
    <p:sldId id="455" r:id="rId9"/>
    <p:sldId id="457" r:id="rId10"/>
    <p:sldId id="463" r:id="rId11"/>
    <p:sldId id="467" r:id="rId12"/>
    <p:sldId id="468" r:id="rId13"/>
    <p:sldId id="466" r:id="rId14"/>
    <p:sldId id="470" r:id="rId15"/>
    <p:sldId id="515" r:id="rId16"/>
    <p:sldId id="469" r:id="rId17"/>
    <p:sldId id="516" r:id="rId18"/>
    <p:sldId id="454" r:id="rId19"/>
    <p:sldId id="472" r:id="rId20"/>
    <p:sldId id="471" r:id="rId21"/>
    <p:sldId id="475" r:id="rId22"/>
    <p:sldId id="514" r:id="rId23"/>
    <p:sldId id="477" r:id="rId24"/>
    <p:sldId id="476" r:id="rId25"/>
    <p:sldId id="506" r:id="rId26"/>
    <p:sldId id="474" r:id="rId27"/>
    <p:sldId id="517" r:id="rId28"/>
    <p:sldId id="518" r:id="rId29"/>
    <p:sldId id="519" r:id="rId30"/>
    <p:sldId id="520" r:id="rId31"/>
    <p:sldId id="521" r:id="rId32"/>
    <p:sldId id="522" r:id="rId33"/>
    <p:sldId id="523" r:id="rId34"/>
    <p:sldId id="524" r:id="rId35"/>
    <p:sldId id="525" r:id="rId36"/>
    <p:sldId id="526" r:id="rId37"/>
    <p:sldId id="527" r:id="rId38"/>
    <p:sldId id="528" r:id="rId39"/>
    <p:sldId id="529" r:id="rId40"/>
    <p:sldId id="530" r:id="rId41"/>
    <p:sldId id="531" r:id="rId42"/>
    <p:sldId id="532" r:id="rId43"/>
    <p:sldId id="533" r:id="rId44"/>
    <p:sldId id="534" r:id="rId45"/>
    <p:sldId id="535" r:id="rId46"/>
    <p:sldId id="536" r:id="rId47"/>
    <p:sldId id="537" r:id="rId48"/>
    <p:sldId id="538" r:id="rId49"/>
    <p:sldId id="539" r:id="rId50"/>
    <p:sldId id="540" r:id="rId51"/>
    <p:sldId id="541" r:id="rId52"/>
    <p:sldId id="542" r:id="rId53"/>
    <p:sldId id="543" r:id="rId54"/>
    <p:sldId id="544" r:id="rId55"/>
    <p:sldId id="545" r:id="rId56"/>
    <p:sldId id="546" r:id="rId57"/>
    <p:sldId id="547" r:id="rId58"/>
    <p:sldId id="548" r:id="rId59"/>
    <p:sldId id="549" r:id="rId60"/>
    <p:sldId id="550" r:id="rId61"/>
    <p:sldId id="551" r:id="rId62"/>
    <p:sldId id="552" r:id="rId63"/>
    <p:sldId id="553" r:id="rId64"/>
    <p:sldId id="554" r:id="rId65"/>
    <p:sldId id="555" r:id="rId66"/>
    <p:sldId id="556" r:id="rId67"/>
    <p:sldId id="557" r:id="rId68"/>
    <p:sldId id="558" r:id="rId69"/>
    <p:sldId id="559" r:id="rId70"/>
  </p:sldIdLst>
  <p:sldSz cx="12192000" cy="6858000"/>
  <p:notesSz cx="6807200" cy="99393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58" autoAdjust="0"/>
    <p:restoredTop sz="75176" autoAdjust="0"/>
  </p:normalViewPr>
  <p:slideViewPr>
    <p:cSldViewPr snapToGrid="0">
      <p:cViewPr varScale="1">
        <p:scale>
          <a:sx n="112" d="100"/>
          <a:sy n="112" d="100"/>
        </p:scale>
        <p:origin x="78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3" d="100"/>
          <a:sy n="83" d="100"/>
        </p:scale>
        <p:origin x="201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5838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D17863-217A-4666-A39D-F9EB4F57B573}" type="datetimeFigureOut">
              <a:rPr kumimoji="1" lang="ja-JP" altLang="en-US" smtClean="0"/>
              <a:t>2020/7/7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F5CB6E-2418-4626-B835-133DDC8FAE0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147483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A9E992-C983-4CC2-82A0-55AB29D2E35C}" type="datetimeFigureOut">
              <a:rPr kumimoji="1" lang="ja-JP" altLang="en-US" smtClean="0"/>
              <a:t>2020/7/7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2650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720" y="4783307"/>
            <a:ext cx="5445760" cy="3913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089EA9-CE2C-4D69-8E4E-36E45F01D75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868664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089EA9-CE2C-4D69-8E4E-36E45F01D757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001119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089EA9-CE2C-4D69-8E4E-36E45F01D757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29850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089EA9-CE2C-4D69-8E4E-36E45F01D757}" type="slidenum">
              <a:rPr kumimoji="1" lang="ja-JP" altLang="en-US" smtClean="0"/>
              <a:t>59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001119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352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キャプ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6445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683602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92497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付きの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121995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真または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13889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52067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7720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82425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7422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89440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22267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27944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88063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0512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7/7/2020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4606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7/7/2020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3423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  <p:sldLayoutId id="2147483929" r:id="rId12"/>
    <p:sldLayoutId id="2147483930" r:id="rId13"/>
    <p:sldLayoutId id="2147483931" r:id="rId14"/>
    <p:sldLayoutId id="2147483932" r:id="rId15"/>
    <p:sldLayoutId id="2147483933" r:id="rId16"/>
  </p:sldLayoutIdLst>
  <p:txStyles>
    <p:titleStyle>
      <a:lvl1pPr algn="l" defTabSz="457200" rtl="0" eaLnBrk="1" latinLnBrk="0" hangingPunct="1">
        <a:spcBef>
          <a:spcPct val="0"/>
        </a:spcBef>
        <a:buNone/>
        <a:defRPr kumimoji="1"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 kumimoji="1">
          <a:solidFill>
            <a:schemeClr val="tx2"/>
          </a:solidFill>
        </a:defRPr>
      </a:lvl2pPr>
      <a:lvl3pPr eaLnBrk="1" hangingPunct="1">
        <a:defRPr kumimoji="1">
          <a:solidFill>
            <a:schemeClr val="tx2"/>
          </a:solidFill>
        </a:defRPr>
      </a:lvl3pPr>
      <a:lvl4pPr eaLnBrk="1" hangingPunct="1">
        <a:defRPr kumimoji="1">
          <a:solidFill>
            <a:schemeClr val="tx2"/>
          </a:solidFill>
        </a:defRPr>
      </a:lvl4pPr>
      <a:lvl5pPr eaLnBrk="1" hangingPunct="1">
        <a:defRPr kumimoji="1">
          <a:solidFill>
            <a:schemeClr val="tx2"/>
          </a:solidFill>
        </a:defRPr>
      </a:lvl5pPr>
      <a:lvl6pPr eaLnBrk="1" hangingPunct="1">
        <a:defRPr kumimoji="1">
          <a:solidFill>
            <a:schemeClr val="tx2"/>
          </a:solidFill>
        </a:defRPr>
      </a:lvl6pPr>
      <a:lvl7pPr eaLnBrk="1" hangingPunct="1">
        <a:defRPr kumimoji="1">
          <a:solidFill>
            <a:schemeClr val="tx2"/>
          </a:solidFill>
        </a:defRPr>
      </a:lvl7pPr>
      <a:lvl8pPr eaLnBrk="1" hangingPunct="1">
        <a:defRPr kumimoji="1">
          <a:solidFill>
            <a:schemeClr val="tx2"/>
          </a:solidFill>
        </a:defRPr>
      </a:lvl8pPr>
      <a:lvl9pPr eaLnBrk="1" hangingPunct="1">
        <a:defRPr kumimoji="1"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298173" y="327990"/>
            <a:ext cx="9700591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ja-JP" altLang="en-US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algn="just"/>
            <a:r>
              <a:rPr lang="ja-JP" altLang="en-US" sz="3200" dirty="0">
                <a:solidFill>
                  <a:srgbClr val="000000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en-US" altLang="ja-JP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200" dirty="0">
                <a:solidFill>
                  <a:srgbClr val="000000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　</a:t>
            </a:r>
            <a:endParaRPr lang="en-US" altLang="ja-JP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600" dirty="0">
                <a:solidFill>
                  <a:prstClr val="black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en-US" altLang="ja-JP" sz="3200" dirty="0">
              <a:solidFill>
                <a:prstClr val="black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200" dirty="0">
                <a:solidFill>
                  <a:prstClr val="black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ja-JP" altLang="en-US" sz="2400" dirty="0">
              <a:solidFill>
                <a:srgbClr val="FF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2710127" y="1374430"/>
            <a:ext cx="100355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dirty="0"/>
              <a:t>　　　　</a:t>
            </a:r>
            <a:endParaRPr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-276834" y="0"/>
            <a:ext cx="12745667" cy="643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000" dirty="0">
                <a:solidFill>
                  <a:schemeClr val="accent2"/>
                </a:solidFill>
              </a:rPr>
              <a:t>　</a:t>
            </a:r>
            <a:endParaRPr lang="en-US" altLang="ja-JP" sz="4000" dirty="0">
              <a:solidFill>
                <a:schemeClr val="accent2"/>
              </a:solidFill>
            </a:endParaRPr>
          </a:p>
          <a:p>
            <a:r>
              <a:rPr lang="ja-JP" altLang="en-US" sz="4000" dirty="0">
                <a:solidFill>
                  <a:schemeClr val="accent2"/>
                </a:solidFill>
              </a:rPr>
              <a:t>　　</a:t>
            </a:r>
            <a:r>
              <a:rPr lang="ja-JP" altLang="en-US" sz="2800" dirty="0">
                <a:solidFill>
                  <a:schemeClr val="accent2"/>
                </a:solidFill>
              </a:rPr>
              <a:t>いのちのとりで裁判全国アクション第５回総会</a:t>
            </a:r>
            <a:endParaRPr lang="en-US" altLang="ja-JP" sz="2800" dirty="0">
              <a:solidFill>
                <a:schemeClr val="accent2"/>
              </a:solidFill>
            </a:endParaRPr>
          </a:p>
          <a:p>
            <a:r>
              <a:rPr lang="ja-JP" altLang="en-US" sz="2800" dirty="0">
                <a:solidFill>
                  <a:schemeClr val="accent2"/>
                </a:solidFill>
              </a:rPr>
              <a:t>　　　記念講演</a:t>
            </a:r>
            <a:endParaRPr lang="en-US" altLang="ja-JP" sz="4000" dirty="0">
              <a:solidFill>
                <a:schemeClr val="accent2"/>
              </a:solidFill>
            </a:endParaRPr>
          </a:p>
          <a:p>
            <a:r>
              <a:rPr lang="ja-JP" altLang="en-US" sz="4000" dirty="0">
                <a:solidFill>
                  <a:schemeClr val="accent2"/>
                </a:solidFill>
              </a:rPr>
              <a:t>　　　　　　　　　　　　　　</a:t>
            </a:r>
            <a:r>
              <a:rPr lang="ja-JP" altLang="en-US" sz="2800" dirty="0"/>
              <a:t>　</a:t>
            </a:r>
            <a:endParaRPr lang="en-US" altLang="ja-JP" sz="2800" dirty="0"/>
          </a:p>
          <a:p>
            <a:r>
              <a:rPr lang="ja-JP" altLang="en-US" sz="2800" dirty="0"/>
              <a:t>　　　　　　　　　　　　　　　　　　　　　　２０２０年７月３日</a:t>
            </a:r>
            <a:endParaRPr lang="en-US" altLang="ja-JP" sz="2800" dirty="0"/>
          </a:p>
          <a:p>
            <a:endParaRPr lang="en-US" altLang="ja-JP" sz="4000" dirty="0">
              <a:solidFill>
                <a:schemeClr val="accent2"/>
              </a:solidFill>
            </a:endParaRPr>
          </a:p>
          <a:p>
            <a:r>
              <a:rPr lang="ja-JP" altLang="en-US" sz="4000" dirty="0">
                <a:solidFill>
                  <a:srgbClr val="FF0000"/>
                </a:solidFill>
              </a:rPr>
              <a:t>　　　　</a:t>
            </a:r>
            <a:r>
              <a:rPr lang="ja-JP" altLang="en-US" sz="4800" dirty="0">
                <a:solidFill>
                  <a:srgbClr val="FF0000"/>
                </a:solidFill>
              </a:rPr>
              <a:t>生活保護裁判をたたかう意義</a:t>
            </a:r>
            <a:endParaRPr lang="en-US" altLang="ja-JP" sz="4800" dirty="0">
              <a:solidFill>
                <a:srgbClr val="FF0000"/>
              </a:solidFill>
            </a:endParaRPr>
          </a:p>
          <a:p>
            <a:endParaRPr lang="en-US" altLang="ja-JP" sz="4000" dirty="0">
              <a:solidFill>
                <a:srgbClr val="0070C0"/>
              </a:solidFill>
            </a:endParaRPr>
          </a:p>
          <a:p>
            <a:r>
              <a:rPr lang="ja-JP" altLang="en-US" sz="4000" dirty="0">
                <a:solidFill>
                  <a:srgbClr val="FF0000"/>
                </a:solidFill>
              </a:rPr>
              <a:t>　　　　　　</a:t>
            </a:r>
            <a:r>
              <a:rPr lang="ja-JP" altLang="en-US" sz="4000" dirty="0"/>
              <a:t>　　　　　弁護士　　尾　藤　廣　喜</a:t>
            </a:r>
            <a:endParaRPr lang="en-US" altLang="ja-JP" sz="4000" dirty="0"/>
          </a:p>
          <a:p>
            <a:r>
              <a:rPr lang="ja-JP" altLang="en-US" sz="2800" dirty="0"/>
              <a:t>　　　　　　　　　　　　（いのちのとりで裁判全国アクション共同代表・　　　　　　　　</a:t>
            </a:r>
            <a:endParaRPr lang="en-US" altLang="ja-JP" sz="2800" dirty="0"/>
          </a:p>
          <a:p>
            <a:r>
              <a:rPr lang="ja-JP" altLang="en-US" sz="2800" dirty="0"/>
              <a:t>　　　　　　　　　　　　　生活保護問題対策全国会議代表幹事）</a:t>
            </a:r>
          </a:p>
        </p:txBody>
      </p:sp>
    </p:spTree>
    <p:extLst>
      <p:ext uri="{BB962C8B-B14F-4D97-AF65-F5344CB8AC3E}">
        <p14:creationId xmlns:p14="http://schemas.microsoft.com/office/powerpoint/2010/main" val="7768076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298173" y="327990"/>
            <a:ext cx="9700591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ja-JP" altLang="en-US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algn="just"/>
            <a:r>
              <a:rPr lang="ja-JP" altLang="en-US" sz="3200" dirty="0">
                <a:solidFill>
                  <a:srgbClr val="000000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en-US" altLang="ja-JP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200" dirty="0">
                <a:solidFill>
                  <a:srgbClr val="000000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　</a:t>
            </a:r>
            <a:endParaRPr lang="en-US" altLang="ja-JP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600" dirty="0">
                <a:solidFill>
                  <a:prstClr val="black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en-US" altLang="ja-JP" sz="3200" dirty="0">
              <a:solidFill>
                <a:prstClr val="black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200" dirty="0">
                <a:solidFill>
                  <a:prstClr val="black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ja-JP" altLang="en-US" sz="2400" dirty="0">
              <a:solidFill>
                <a:srgbClr val="FF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2710127" y="1374430"/>
            <a:ext cx="100355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dirty="0"/>
              <a:t>　　　　</a:t>
            </a:r>
            <a:endParaRPr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182880" y="-970059"/>
            <a:ext cx="1228595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000" dirty="0">
                <a:solidFill>
                  <a:schemeClr val="accent2"/>
                </a:solidFill>
              </a:rPr>
              <a:t>　</a:t>
            </a:r>
            <a:endParaRPr lang="en-US" altLang="ja-JP" sz="4000" dirty="0">
              <a:solidFill>
                <a:schemeClr val="accent2"/>
              </a:solidFill>
            </a:endParaRPr>
          </a:p>
          <a:p>
            <a:endParaRPr lang="en-US" altLang="ja-JP" sz="4000" dirty="0">
              <a:solidFill>
                <a:schemeClr val="accent2"/>
              </a:solidFill>
            </a:endParaRPr>
          </a:p>
          <a:p>
            <a:r>
              <a:rPr lang="ja-JP" altLang="en-US" sz="4000" dirty="0">
                <a:solidFill>
                  <a:schemeClr val="accent2"/>
                </a:solidFill>
              </a:rPr>
              <a:t>　　</a:t>
            </a:r>
            <a:endParaRPr lang="ja-JP" altLang="en-US" sz="2800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CD2A73B5-7BFE-49A8-9446-DD8C4DCB9D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8605" y="490491"/>
            <a:ext cx="4902740" cy="5877017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9E788611-81FC-49D5-9476-545A49EB4A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3369" y="1595337"/>
            <a:ext cx="4494179" cy="404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6837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298173" y="327990"/>
            <a:ext cx="9700591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ja-JP" altLang="en-US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algn="just"/>
            <a:r>
              <a:rPr lang="ja-JP" altLang="en-US" sz="3200" dirty="0">
                <a:solidFill>
                  <a:srgbClr val="000000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en-US" altLang="ja-JP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200" dirty="0">
                <a:solidFill>
                  <a:srgbClr val="000000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　</a:t>
            </a:r>
            <a:endParaRPr lang="en-US" altLang="ja-JP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600" dirty="0">
                <a:solidFill>
                  <a:prstClr val="black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en-US" altLang="ja-JP" sz="3200" dirty="0">
              <a:solidFill>
                <a:prstClr val="black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200" dirty="0">
                <a:solidFill>
                  <a:prstClr val="black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ja-JP" altLang="en-US" sz="2400" dirty="0">
              <a:solidFill>
                <a:srgbClr val="FF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2710127" y="1374430"/>
            <a:ext cx="100355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dirty="0"/>
              <a:t>　　　　</a:t>
            </a:r>
            <a:endParaRPr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182880" y="-970059"/>
            <a:ext cx="1228595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000" dirty="0">
                <a:solidFill>
                  <a:schemeClr val="accent2"/>
                </a:solidFill>
              </a:rPr>
              <a:t>　</a:t>
            </a:r>
            <a:endParaRPr lang="en-US" altLang="ja-JP" sz="4000" dirty="0">
              <a:solidFill>
                <a:schemeClr val="accent2"/>
              </a:solidFill>
            </a:endParaRPr>
          </a:p>
          <a:p>
            <a:endParaRPr lang="en-US" altLang="ja-JP" sz="4000" dirty="0">
              <a:solidFill>
                <a:schemeClr val="accent2"/>
              </a:solidFill>
            </a:endParaRPr>
          </a:p>
          <a:p>
            <a:r>
              <a:rPr lang="ja-JP" altLang="en-US" sz="4000" dirty="0">
                <a:solidFill>
                  <a:schemeClr val="accent2"/>
                </a:solidFill>
              </a:rPr>
              <a:t>　　</a:t>
            </a:r>
            <a:endParaRPr lang="ja-JP" altLang="en-US" sz="2800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D65666CA-3588-42A4-8E24-43D46B9EA7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6444" y="1556427"/>
            <a:ext cx="5337383" cy="457200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5471D067-BA36-4102-8C88-79D90DF268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767" y="28852"/>
            <a:ext cx="5337382" cy="6800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6438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298173" y="327990"/>
            <a:ext cx="9700591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ja-JP" altLang="en-US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algn="just"/>
            <a:r>
              <a:rPr lang="ja-JP" altLang="en-US" sz="3200" dirty="0">
                <a:solidFill>
                  <a:srgbClr val="000000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en-US" altLang="ja-JP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200" dirty="0">
                <a:solidFill>
                  <a:srgbClr val="000000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　</a:t>
            </a:r>
            <a:endParaRPr lang="en-US" altLang="ja-JP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600" dirty="0">
                <a:solidFill>
                  <a:prstClr val="black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en-US" altLang="ja-JP" sz="3200" dirty="0">
              <a:solidFill>
                <a:prstClr val="black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200" dirty="0">
                <a:solidFill>
                  <a:prstClr val="black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ja-JP" altLang="en-US" sz="2400" dirty="0">
              <a:solidFill>
                <a:srgbClr val="FF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2710127" y="1374430"/>
            <a:ext cx="100355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dirty="0"/>
              <a:t>　　　　</a:t>
            </a:r>
            <a:endParaRPr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0" y="-570450"/>
            <a:ext cx="12468833" cy="70480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000" dirty="0">
                <a:solidFill>
                  <a:schemeClr val="accent2"/>
                </a:solidFill>
              </a:rPr>
              <a:t>　</a:t>
            </a:r>
            <a:endParaRPr lang="en-US" altLang="ja-JP" sz="4000" dirty="0">
              <a:solidFill>
                <a:schemeClr val="accent2"/>
              </a:solidFill>
            </a:endParaRPr>
          </a:p>
          <a:p>
            <a:endParaRPr lang="en-US" altLang="ja-JP" sz="4000" dirty="0">
              <a:solidFill>
                <a:schemeClr val="accent2"/>
              </a:solidFill>
            </a:endParaRPr>
          </a:p>
          <a:p>
            <a:r>
              <a:rPr lang="ja-JP" altLang="en-US" sz="4000" dirty="0">
                <a:solidFill>
                  <a:schemeClr val="accent2"/>
                </a:solidFill>
              </a:rPr>
              <a:t>　　　</a:t>
            </a:r>
            <a:r>
              <a:rPr lang="ja-JP" altLang="en-US" sz="3600" dirty="0">
                <a:solidFill>
                  <a:srgbClr val="FF0000"/>
                </a:solidFill>
              </a:rPr>
              <a:t>一審判決（１９６０年１０月１９日東京地裁）</a:t>
            </a:r>
            <a:endParaRPr lang="en-US" altLang="ja-JP" sz="3600" dirty="0">
              <a:solidFill>
                <a:srgbClr val="FF0000"/>
              </a:solidFill>
            </a:endParaRPr>
          </a:p>
          <a:p>
            <a:r>
              <a:rPr lang="ja-JP" altLang="en-US" sz="3600" dirty="0">
                <a:solidFill>
                  <a:srgbClr val="FF0000"/>
                </a:solidFill>
              </a:rPr>
              <a:t>　　　 の内容→画期的勝訴</a:t>
            </a:r>
            <a:endParaRPr lang="en-US" altLang="ja-JP" sz="3600" dirty="0">
              <a:solidFill>
                <a:srgbClr val="FF0000"/>
              </a:solidFill>
            </a:endParaRPr>
          </a:p>
          <a:p>
            <a:r>
              <a:rPr lang="ja-JP" altLang="en-US" sz="4000" dirty="0">
                <a:solidFill>
                  <a:schemeClr val="accent2"/>
                </a:solidFill>
              </a:rPr>
              <a:t>　　　　</a:t>
            </a:r>
            <a:r>
              <a:rPr lang="ja-JP" altLang="en-US" sz="3200" dirty="0"/>
              <a:t>憲法の規定が生活保護法の規定に具体化→最低限度</a:t>
            </a:r>
            <a:endParaRPr lang="en-US" altLang="ja-JP" sz="3200" dirty="0"/>
          </a:p>
          <a:p>
            <a:r>
              <a:rPr lang="ja-JP" altLang="en-US" sz="3200" dirty="0"/>
              <a:t>　　　　の生活を保障する</a:t>
            </a:r>
            <a:r>
              <a:rPr lang="ja-JP" altLang="en-US" sz="3200" dirty="0">
                <a:solidFill>
                  <a:srgbClr val="0070C0"/>
                </a:solidFill>
              </a:rPr>
              <a:t>「保護を求める具体的な権利」があ</a:t>
            </a:r>
            <a:endParaRPr lang="en-US" altLang="ja-JP" sz="3200" dirty="0">
              <a:solidFill>
                <a:srgbClr val="0070C0"/>
              </a:solidFill>
            </a:endParaRPr>
          </a:p>
          <a:p>
            <a:r>
              <a:rPr lang="ja-JP" altLang="en-US" sz="3200" dirty="0">
                <a:solidFill>
                  <a:srgbClr val="0070C0"/>
                </a:solidFill>
              </a:rPr>
              <a:t>　　　　ることを認める</a:t>
            </a:r>
            <a:endParaRPr lang="en-US" altLang="ja-JP" sz="3200" dirty="0">
              <a:solidFill>
                <a:srgbClr val="0070C0"/>
              </a:solidFill>
            </a:endParaRPr>
          </a:p>
          <a:p>
            <a:r>
              <a:rPr lang="ja-JP" altLang="en-US" sz="3200" dirty="0"/>
              <a:t>　　　　　国民に</a:t>
            </a:r>
            <a:r>
              <a:rPr lang="ja-JP" altLang="en-US" sz="3200" dirty="0">
                <a:solidFill>
                  <a:srgbClr val="0070C0"/>
                </a:solidFill>
              </a:rPr>
              <a:t>「人間に値する生存」</a:t>
            </a:r>
            <a:r>
              <a:rPr lang="ja-JP" altLang="en-US" sz="3200" dirty="0"/>
              <a:t>あるいは</a:t>
            </a:r>
            <a:r>
              <a:rPr lang="ja-JP" altLang="en-US" sz="3200" dirty="0">
                <a:solidFill>
                  <a:srgbClr val="0070C0"/>
                </a:solidFill>
              </a:rPr>
              <a:t>「人間として</a:t>
            </a:r>
            <a:endParaRPr lang="en-US" altLang="ja-JP" sz="3200" dirty="0">
              <a:solidFill>
                <a:srgbClr val="0070C0"/>
              </a:solidFill>
            </a:endParaRPr>
          </a:p>
          <a:p>
            <a:r>
              <a:rPr lang="ja-JP" altLang="en-US" sz="3200" dirty="0">
                <a:solidFill>
                  <a:srgbClr val="0070C0"/>
                </a:solidFill>
              </a:rPr>
              <a:t>　　　　の生活」</a:t>
            </a:r>
            <a:r>
              <a:rPr lang="ja-JP" altLang="en-US" sz="3200" dirty="0"/>
              <a:t>といい得るものを可能ならしめるような程度</a:t>
            </a:r>
            <a:endParaRPr lang="en-US" altLang="ja-JP" sz="3200" dirty="0"/>
          </a:p>
          <a:p>
            <a:r>
              <a:rPr lang="ja-JP" altLang="en-US" sz="3200" dirty="0"/>
              <a:t>　　　　のものでなければならない</a:t>
            </a:r>
            <a:endParaRPr lang="en-US" altLang="ja-JP" sz="3200" dirty="0"/>
          </a:p>
          <a:p>
            <a:r>
              <a:rPr lang="ja-JP" altLang="en-US" sz="3200" dirty="0"/>
              <a:t>　　　　　最低限度の水準は決して</a:t>
            </a:r>
            <a:r>
              <a:rPr lang="ja-JP" altLang="en-US" sz="3200" dirty="0">
                <a:solidFill>
                  <a:srgbClr val="0070C0"/>
                </a:solidFill>
              </a:rPr>
              <a:t>予算の有無によって決定さ</a:t>
            </a:r>
            <a:endParaRPr lang="en-US" altLang="ja-JP" sz="3200" dirty="0">
              <a:solidFill>
                <a:srgbClr val="0070C0"/>
              </a:solidFill>
            </a:endParaRPr>
          </a:p>
          <a:p>
            <a:r>
              <a:rPr lang="ja-JP" altLang="en-US" sz="3200" dirty="0">
                <a:solidFill>
                  <a:srgbClr val="0070C0"/>
                </a:solidFill>
              </a:rPr>
              <a:t>　　　　れるものではなく、むしろこれを指導支配すべきもの</a:t>
            </a:r>
            <a:endParaRPr lang="en-US" altLang="ja-JP" sz="3200" dirty="0">
              <a:solidFill>
                <a:srgbClr val="0070C0"/>
              </a:solidFill>
            </a:endParaRPr>
          </a:p>
          <a:p>
            <a:endParaRPr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8807550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298173" y="327990"/>
            <a:ext cx="9700591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ja-JP" altLang="en-US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algn="just"/>
            <a:r>
              <a:rPr lang="ja-JP" altLang="en-US" sz="3200" dirty="0">
                <a:solidFill>
                  <a:srgbClr val="000000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en-US" altLang="ja-JP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200" dirty="0">
                <a:solidFill>
                  <a:srgbClr val="000000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　</a:t>
            </a:r>
            <a:endParaRPr lang="en-US" altLang="ja-JP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600" dirty="0">
                <a:solidFill>
                  <a:prstClr val="black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en-US" altLang="ja-JP" sz="3200" dirty="0">
              <a:solidFill>
                <a:prstClr val="black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200" dirty="0">
                <a:solidFill>
                  <a:prstClr val="black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ja-JP" altLang="en-US" sz="2400" dirty="0">
              <a:solidFill>
                <a:srgbClr val="FF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2710127" y="1374430"/>
            <a:ext cx="100355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dirty="0"/>
              <a:t>　　　　</a:t>
            </a:r>
            <a:endParaRPr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182880" y="-970059"/>
            <a:ext cx="1228595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000" dirty="0">
                <a:solidFill>
                  <a:schemeClr val="accent2"/>
                </a:solidFill>
              </a:rPr>
              <a:t>　</a:t>
            </a:r>
            <a:endParaRPr lang="en-US" altLang="ja-JP" sz="4000" dirty="0">
              <a:solidFill>
                <a:schemeClr val="accent2"/>
              </a:solidFill>
            </a:endParaRPr>
          </a:p>
          <a:p>
            <a:endParaRPr lang="en-US" altLang="ja-JP" sz="4000" dirty="0">
              <a:solidFill>
                <a:schemeClr val="accent2"/>
              </a:solidFill>
            </a:endParaRPr>
          </a:p>
          <a:p>
            <a:r>
              <a:rPr lang="ja-JP" altLang="en-US" sz="4000" dirty="0">
                <a:solidFill>
                  <a:schemeClr val="accent2"/>
                </a:solidFill>
              </a:rPr>
              <a:t>　　</a:t>
            </a:r>
            <a:endParaRPr lang="ja-JP" altLang="en-US" sz="2800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80A7CD3D-8E20-47C0-B9F5-78A2AC9614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2963" y="0"/>
            <a:ext cx="5330756" cy="685800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DD3CDC49-6C7D-4DE3-BFD8-499555889D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5905" y="1296923"/>
            <a:ext cx="4476576" cy="492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5910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298173" y="327990"/>
            <a:ext cx="9700591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ja-JP" altLang="en-US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algn="just"/>
            <a:r>
              <a:rPr lang="ja-JP" altLang="en-US" sz="3200" dirty="0">
                <a:solidFill>
                  <a:srgbClr val="000000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en-US" altLang="ja-JP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200" dirty="0">
                <a:solidFill>
                  <a:srgbClr val="000000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　</a:t>
            </a:r>
            <a:endParaRPr lang="en-US" altLang="ja-JP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600" dirty="0">
                <a:solidFill>
                  <a:prstClr val="black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en-US" altLang="ja-JP" sz="3200" dirty="0">
              <a:solidFill>
                <a:prstClr val="black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200" dirty="0">
                <a:solidFill>
                  <a:prstClr val="black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ja-JP" altLang="en-US" sz="2400" dirty="0">
              <a:solidFill>
                <a:srgbClr val="FF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2710127" y="1374430"/>
            <a:ext cx="100355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dirty="0"/>
              <a:t>　　　　</a:t>
            </a:r>
            <a:endParaRPr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0" y="-570450"/>
            <a:ext cx="12468833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000" dirty="0">
                <a:solidFill>
                  <a:schemeClr val="accent2"/>
                </a:solidFill>
              </a:rPr>
              <a:t>　</a:t>
            </a:r>
            <a:endParaRPr lang="en-US" altLang="ja-JP" sz="4000" dirty="0">
              <a:solidFill>
                <a:schemeClr val="accent2"/>
              </a:solidFill>
            </a:endParaRPr>
          </a:p>
          <a:p>
            <a:endParaRPr lang="en-US" altLang="ja-JP" sz="4000" dirty="0">
              <a:solidFill>
                <a:schemeClr val="accent2"/>
              </a:solidFill>
            </a:endParaRPr>
          </a:p>
          <a:p>
            <a:r>
              <a:rPr lang="ja-JP" altLang="en-US" sz="4000" dirty="0">
                <a:solidFill>
                  <a:schemeClr val="accent2"/>
                </a:solidFill>
              </a:rPr>
              <a:t>　　　</a:t>
            </a:r>
            <a:r>
              <a:rPr lang="ja-JP" altLang="en-US" sz="3600" dirty="0">
                <a:solidFill>
                  <a:srgbClr val="FF0000"/>
                </a:solidFill>
              </a:rPr>
              <a:t>朝日訴訟の一審はなぜ勝てたのか</a:t>
            </a:r>
            <a:endParaRPr lang="en-US" altLang="ja-JP" sz="3600" dirty="0">
              <a:solidFill>
                <a:srgbClr val="FF0000"/>
              </a:solidFill>
            </a:endParaRPr>
          </a:p>
          <a:p>
            <a:r>
              <a:rPr lang="ja-JP" altLang="en-US" sz="3600" dirty="0">
                <a:solidFill>
                  <a:srgbClr val="FF0000"/>
                </a:solidFill>
              </a:rPr>
              <a:t>　　　　</a:t>
            </a:r>
            <a:endParaRPr lang="en-US" altLang="ja-JP" sz="3600" dirty="0">
              <a:solidFill>
                <a:srgbClr val="FF0000"/>
              </a:solidFill>
            </a:endParaRPr>
          </a:p>
          <a:p>
            <a:r>
              <a:rPr lang="ja-JP" altLang="en-US" sz="3600" dirty="0">
                <a:solidFill>
                  <a:srgbClr val="FF0000"/>
                </a:solidFill>
              </a:rPr>
              <a:t>　　　　</a:t>
            </a:r>
            <a:r>
              <a:rPr lang="ja-JP" altLang="en-US" sz="3200" dirty="0">
                <a:solidFill>
                  <a:srgbClr val="FF0000"/>
                </a:solidFill>
              </a:rPr>
              <a:t> </a:t>
            </a:r>
            <a:r>
              <a:rPr lang="ja-JP" altLang="en-US" sz="3200" dirty="0"/>
              <a:t>１　朝日さんの生活実態そのもの、生活保護基準の</a:t>
            </a:r>
            <a:endParaRPr lang="en-US" altLang="ja-JP" sz="3200" dirty="0"/>
          </a:p>
          <a:p>
            <a:r>
              <a:rPr lang="ja-JP" altLang="en-US" sz="3200" dirty="0"/>
              <a:t>　　　　　　劣悪性と</a:t>
            </a:r>
            <a:r>
              <a:rPr lang="ja-JP" altLang="en-US" sz="3200" dirty="0">
                <a:solidFill>
                  <a:srgbClr val="0070C0"/>
                </a:solidFill>
              </a:rPr>
              <a:t>朝日さんの訴えの切実性、正当性</a:t>
            </a:r>
            <a:r>
              <a:rPr lang="ja-JP" altLang="en-US" sz="3200" dirty="0"/>
              <a:t>があっ</a:t>
            </a:r>
            <a:endParaRPr lang="en-US" altLang="ja-JP" sz="3200" dirty="0"/>
          </a:p>
          <a:p>
            <a:r>
              <a:rPr lang="ja-JP" altLang="en-US" sz="3200" dirty="0"/>
              <a:t>　　　　　　こと</a:t>
            </a:r>
            <a:endParaRPr lang="en-US" altLang="ja-JP" sz="3200" dirty="0"/>
          </a:p>
          <a:p>
            <a:r>
              <a:rPr lang="ja-JP" altLang="en-US" sz="3200" dirty="0"/>
              <a:t>　　　　　２　</a:t>
            </a:r>
            <a:r>
              <a:rPr lang="ja-JP" altLang="en-US" sz="3200" dirty="0">
                <a:solidFill>
                  <a:srgbClr val="0070C0"/>
                </a:solidFill>
              </a:rPr>
              <a:t>朝日さんが先頭に立った</a:t>
            </a:r>
            <a:r>
              <a:rPr lang="ja-JP" altLang="en-US" sz="3200" dirty="0"/>
              <a:t>訴えの力</a:t>
            </a:r>
            <a:endParaRPr lang="en-US" altLang="ja-JP" sz="3200" dirty="0"/>
          </a:p>
          <a:p>
            <a:r>
              <a:rPr lang="ja-JP" altLang="en-US" sz="3200" dirty="0">
                <a:solidFill>
                  <a:srgbClr val="00B0F0"/>
                </a:solidFill>
              </a:rPr>
              <a:t>　　　　　</a:t>
            </a:r>
            <a:r>
              <a:rPr lang="ja-JP" altLang="en-US" sz="3200" dirty="0"/>
              <a:t>３</a:t>
            </a:r>
            <a:r>
              <a:rPr lang="ja-JP" altLang="en-US" sz="3200" dirty="0">
                <a:solidFill>
                  <a:srgbClr val="00B0F0"/>
                </a:solidFill>
              </a:rPr>
              <a:t>　</a:t>
            </a:r>
            <a:r>
              <a:rPr lang="ja-JP" altLang="en-US" sz="3200" dirty="0">
                <a:solidFill>
                  <a:srgbClr val="0070C0"/>
                </a:solidFill>
              </a:rPr>
              <a:t>充実した裁判支援</a:t>
            </a:r>
            <a:r>
              <a:rPr lang="ja-JP" altLang="en-US" sz="3200" dirty="0"/>
              <a:t>が行われ、裁判闘争と国民運</a:t>
            </a:r>
            <a:endParaRPr lang="en-US" altLang="ja-JP" sz="3200" dirty="0"/>
          </a:p>
          <a:p>
            <a:r>
              <a:rPr lang="ja-JP" altLang="en-US" sz="3200" dirty="0"/>
              <a:t>　　　　　　動が大きく連携できたこと</a:t>
            </a:r>
            <a:endParaRPr lang="en-US" altLang="ja-JP" sz="3200" dirty="0"/>
          </a:p>
          <a:p>
            <a:r>
              <a:rPr lang="ja-JP" altLang="en-US" sz="3200" dirty="0"/>
              <a:t>　　　　　４　裁判官が行政から独立し、</a:t>
            </a:r>
            <a:r>
              <a:rPr lang="ja-JP" altLang="en-US" sz="3200" dirty="0">
                <a:solidFill>
                  <a:srgbClr val="0070C0"/>
                </a:solidFill>
              </a:rPr>
              <a:t>憲法に基づいて、人</a:t>
            </a:r>
            <a:endParaRPr lang="en-US" altLang="ja-JP" sz="3200" dirty="0">
              <a:solidFill>
                <a:srgbClr val="0070C0"/>
              </a:solidFill>
            </a:endParaRPr>
          </a:p>
          <a:p>
            <a:r>
              <a:rPr lang="en-US" altLang="ja-JP" sz="3200" dirty="0">
                <a:solidFill>
                  <a:srgbClr val="0070C0"/>
                </a:solidFill>
              </a:rPr>
              <a:t>                    </a:t>
            </a:r>
            <a:r>
              <a:rPr lang="ja-JP" altLang="en-US" sz="3200" dirty="0">
                <a:solidFill>
                  <a:srgbClr val="0070C0"/>
                </a:solidFill>
              </a:rPr>
              <a:t>間的な判断を行った</a:t>
            </a:r>
            <a:r>
              <a:rPr lang="ja-JP" altLang="en-US" sz="3200" dirty="0"/>
              <a:t>こと</a:t>
            </a:r>
            <a:endParaRPr lang="en-US" altLang="ja-JP" sz="3200" dirty="0"/>
          </a:p>
          <a:p>
            <a:r>
              <a:rPr lang="ja-JP" altLang="en-US" sz="3200" dirty="0"/>
              <a:t>　　　　　５　代理人の資質と努力</a:t>
            </a:r>
          </a:p>
        </p:txBody>
      </p:sp>
    </p:spTree>
    <p:extLst>
      <p:ext uri="{BB962C8B-B14F-4D97-AF65-F5344CB8AC3E}">
        <p14:creationId xmlns:p14="http://schemas.microsoft.com/office/powerpoint/2010/main" val="13994700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298173" y="327990"/>
            <a:ext cx="9700591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ja-JP" altLang="en-US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algn="just"/>
            <a:r>
              <a:rPr lang="ja-JP" altLang="en-US" sz="3200" dirty="0">
                <a:solidFill>
                  <a:srgbClr val="000000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en-US" altLang="ja-JP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200" dirty="0">
                <a:solidFill>
                  <a:srgbClr val="000000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　</a:t>
            </a:r>
            <a:endParaRPr lang="en-US" altLang="ja-JP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600" dirty="0">
                <a:solidFill>
                  <a:prstClr val="black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en-US" altLang="ja-JP" sz="3200" dirty="0">
              <a:solidFill>
                <a:prstClr val="black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200" dirty="0">
                <a:solidFill>
                  <a:prstClr val="black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ja-JP" altLang="en-US" sz="2400" dirty="0">
              <a:solidFill>
                <a:srgbClr val="FF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2710127" y="1374430"/>
            <a:ext cx="100355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dirty="0"/>
              <a:t>　　　　</a:t>
            </a:r>
            <a:endParaRPr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182880" y="-970059"/>
            <a:ext cx="1228595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000" dirty="0">
                <a:solidFill>
                  <a:schemeClr val="accent2"/>
                </a:solidFill>
              </a:rPr>
              <a:t>　</a:t>
            </a:r>
            <a:endParaRPr lang="en-US" altLang="ja-JP" sz="4000" dirty="0">
              <a:solidFill>
                <a:schemeClr val="accent2"/>
              </a:solidFill>
            </a:endParaRPr>
          </a:p>
          <a:p>
            <a:endParaRPr lang="en-US" altLang="ja-JP" sz="4000" dirty="0">
              <a:solidFill>
                <a:schemeClr val="accent2"/>
              </a:solidFill>
            </a:endParaRPr>
          </a:p>
          <a:p>
            <a:r>
              <a:rPr lang="ja-JP" altLang="en-US" sz="4000" dirty="0">
                <a:solidFill>
                  <a:schemeClr val="accent2"/>
                </a:solidFill>
              </a:rPr>
              <a:t>　　</a:t>
            </a:r>
            <a:endParaRPr lang="ja-JP" altLang="en-US" sz="2800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5058384B-FFBE-45E4-859E-EB937BFC13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6427" y="0"/>
            <a:ext cx="4863828" cy="685800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8A591E94-55D6-49DF-92C2-BB5D839EB5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6444" y="544749"/>
            <a:ext cx="5116748" cy="5985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4364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298173" y="327990"/>
            <a:ext cx="9700591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ja-JP" altLang="en-US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algn="just"/>
            <a:r>
              <a:rPr lang="ja-JP" altLang="en-US" sz="3200" dirty="0">
                <a:solidFill>
                  <a:srgbClr val="000000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en-US" altLang="ja-JP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200" dirty="0">
                <a:solidFill>
                  <a:srgbClr val="000000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　</a:t>
            </a:r>
            <a:endParaRPr lang="en-US" altLang="ja-JP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600" dirty="0">
                <a:solidFill>
                  <a:prstClr val="black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en-US" altLang="ja-JP" sz="3200" dirty="0">
              <a:solidFill>
                <a:prstClr val="black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200" dirty="0">
                <a:solidFill>
                  <a:prstClr val="black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ja-JP" altLang="en-US" sz="2400" dirty="0">
              <a:solidFill>
                <a:srgbClr val="FF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2710127" y="1374430"/>
            <a:ext cx="100355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dirty="0"/>
              <a:t>　　　　</a:t>
            </a:r>
            <a:endParaRPr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0" y="-570450"/>
            <a:ext cx="12468833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000" dirty="0">
                <a:solidFill>
                  <a:schemeClr val="accent2"/>
                </a:solidFill>
              </a:rPr>
              <a:t>　</a:t>
            </a:r>
            <a:endParaRPr lang="en-US" altLang="ja-JP" sz="4000" dirty="0">
              <a:solidFill>
                <a:schemeClr val="accent2"/>
              </a:solidFill>
            </a:endParaRPr>
          </a:p>
          <a:p>
            <a:endParaRPr lang="en-US" altLang="ja-JP" sz="4000" dirty="0">
              <a:solidFill>
                <a:schemeClr val="accent2"/>
              </a:solidFill>
            </a:endParaRPr>
          </a:p>
          <a:p>
            <a:r>
              <a:rPr lang="ja-JP" altLang="en-US" sz="4000" dirty="0">
                <a:solidFill>
                  <a:schemeClr val="accent2"/>
                </a:solidFill>
              </a:rPr>
              <a:t>　　</a:t>
            </a:r>
            <a:r>
              <a:rPr lang="ja-JP" altLang="en-US" sz="3600" dirty="0">
                <a:solidFill>
                  <a:srgbClr val="FF0000"/>
                </a:solidFill>
              </a:rPr>
              <a:t>厚生大臣が控訴して</a:t>
            </a:r>
            <a:endParaRPr lang="en-US" altLang="ja-JP" sz="3600" dirty="0">
              <a:solidFill>
                <a:srgbClr val="FF0000"/>
              </a:solidFill>
            </a:endParaRPr>
          </a:p>
          <a:p>
            <a:r>
              <a:rPr lang="ja-JP" altLang="en-US" sz="4000" dirty="0">
                <a:solidFill>
                  <a:schemeClr val="accent2"/>
                </a:solidFill>
              </a:rPr>
              <a:t>　　　　</a:t>
            </a:r>
            <a:r>
              <a:rPr lang="ja-JP" altLang="en-US" sz="3200" dirty="0"/>
              <a:t>さらに、</a:t>
            </a:r>
            <a:r>
              <a:rPr lang="ja-JP" altLang="en-US" sz="3200" dirty="0">
                <a:solidFill>
                  <a:srgbClr val="0070C0"/>
                </a:solidFill>
              </a:rPr>
              <a:t>全国民的規模で運動が広がった</a:t>
            </a:r>
            <a:endParaRPr lang="en-US" altLang="ja-JP" sz="3200" dirty="0">
              <a:solidFill>
                <a:srgbClr val="0070C0"/>
              </a:solidFill>
            </a:endParaRPr>
          </a:p>
          <a:p>
            <a:r>
              <a:rPr lang="ja-JP" altLang="en-US" sz="3200" dirty="0"/>
              <a:t>　　　　　　機関紙の発行、現地調査団の派遣、模擬裁判、映画</a:t>
            </a:r>
            <a:endParaRPr lang="en-US" altLang="ja-JP" sz="3200" dirty="0"/>
          </a:p>
          <a:p>
            <a:r>
              <a:rPr lang="ja-JP" altLang="en-US" sz="3200" dirty="0"/>
              <a:t>　　　　　百万人署名運動、岡山から東京への大行進など</a:t>
            </a:r>
            <a:endParaRPr lang="en-US" altLang="ja-JP" sz="3200" dirty="0"/>
          </a:p>
          <a:p>
            <a:r>
              <a:rPr lang="ja-JP" altLang="en-US" sz="3200" dirty="0"/>
              <a:t>　　　　　一方、厚生大臣は、</a:t>
            </a:r>
            <a:r>
              <a:rPr lang="ja-JP" altLang="en-US" sz="3200" dirty="0">
                <a:solidFill>
                  <a:srgbClr val="0070C0"/>
                </a:solidFill>
              </a:rPr>
              <a:t>代理人を強化し、行政から司法</a:t>
            </a:r>
            <a:endParaRPr lang="en-US" altLang="ja-JP" sz="3200" dirty="0">
              <a:solidFill>
                <a:srgbClr val="0070C0"/>
              </a:solidFill>
            </a:endParaRPr>
          </a:p>
          <a:p>
            <a:r>
              <a:rPr lang="ja-JP" altLang="en-US" sz="3200" dirty="0">
                <a:solidFill>
                  <a:srgbClr val="0070C0"/>
                </a:solidFill>
              </a:rPr>
              <a:t>　　　　に圧力をかけ、司法を恫喝した</a:t>
            </a:r>
            <a:r>
              <a:rPr lang="ja-JP" altLang="en-US" sz="3200" dirty="0"/>
              <a:t>。また、</a:t>
            </a:r>
            <a:r>
              <a:rPr lang="ja-JP" altLang="en-US" sz="3200" dirty="0">
                <a:solidFill>
                  <a:srgbClr val="0070C0"/>
                </a:solidFill>
              </a:rPr>
              <a:t>最低生活の中</a:t>
            </a:r>
            <a:endParaRPr lang="en-US" altLang="ja-JP" sz="3200" dirty="0">
              <a:solidFill>
                <a:srgbClr val="0070C0"/>
              </a:solidFill>
            </a:endParaRPr>
          </a:p>
          <a:p>
            <a:r>
              <a:rPr lang="ja-JP" altLang="en-US" sz="3200" dirty="0">
                <a:solidFill>
                  <a:srgbClr val="0070C0"/>
                </a:solidFill>
              </a:rPr>
              <a:t>　　　　身を切り下げ、生活実態を無視した主張</a:t>
            </a:r>
            <a:r>
              <a:rPr lang="ja-JP" altLang="en-US" sz="3200" dirty="0"/>
              <a:t>をなした。</a:t>
            </a:r>
            <a:endParaRPr lang="en-US" altLang="ja-JP" sz="3200" dirty="0"/>
          </a:p>
          <a:p>
            <a:r>
              <a:rPr lang="ja-JP" altLang="en-US" sz="3200" dirty="0"/>
              <a:t>　　　　　原告側も代理人を強化し、反論</a:t>
            </a:r>
            <a:endParaRPr lang="en-US" altLang="ja-JP" sz="3200" dirty="0"/>
          </a:p>
          <a:p>
            <a:r>
              <a:rPr lang="ja-JP" altLang="en-US" sz="3200" dirty="0"/>
              <a:t>　　　　　証人尋問は、原告側１８名、被告側７人、再度の現</a:t>
            </a:r>
            <a:endParaRPr lang="en-US" altLang="ja-JP" sz="3200" dirty="0"/>
          </a:p>
          <a:p>
            <a:r>
              <a:rPr lang="ja-JP" altLang="en-US" sz="3200" dirty="0"/>
              <a:t>　　　　地検証もなされた。</a:t>
            </a:r>
          </a:p>
        </p:txBody>
      </p:sp>
    </p:spTree>
    <p:extLst>
      <p:ext uri="{BB962C8B-B14F-4D97-AF65-F5344CB8AC3E}">
        <p14:creationId xmlns:p14="http://schemas.microsoft.com/office/powerpoint/2010/main" val="4841564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298173" y="327990"/>
            <a:ext cx="9700591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ja-JP" altLang="en-US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algn="just"/>
            <a:r>
              <a:rPr lang="ja-JP" altLang="en-US" sz="3200" dirty="0">
                <a:solidFill>
                  <a:srgbClr val="000000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en-US" altLang="ja-JP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200" dirty="0">
                <a:solidFill>
                  <a:srgbClr val="000000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　</a:t>
            </a:r>
            <a:endParaRPr lang="en-US" altLang="ja-JP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600" dirty="0">
                <a:solidFill>
                  <a:prstClr val="black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en-US" altLang="ja-JP" sz="3200" dirty="0">
              <a:solidFill>
                <a:prstClr val="black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200" dirty="0">
                <a:solidFill>
                  <a:prstClr val="black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ja-JP" altLang="en-US" sz="2400" dirty="0">
              <a:solidFill>
                <a:srgbClr val="FF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2710127" y="1374430"/>
            <a:ext cx="100355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dirty="0"/>
              <a:t>　　　　</a:t>
            </a:r>
            <a:endParaRPr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182880" y="-970059"/>
            <a:ext cx="1228595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000" dirty="0">
                <a:solidFill>
                  <a:schemeClr val="accent2"/>
                </a:solidFill>
              </a:rPr>
              <a:t>　</a:t>
            </a:r>
            <a:endParaRPr lang="en-US" altLang="ja-JP" sz="4000" dirty="0">
              <a:solidFill>
                <a:schemeClr val="accent2"/>
              </a:solidFill>
            </a:endParaRPr>
          </a:p>
          <a:p>
            <a:endParaRPr lang="en-US" altLang="ja-JP" sz="4000" dirty="0">
              <a:solidFill>
                <a:schemeClr val="accent2"/>
              </a:solidFill>
            </a:endParaRPr>
          </a:p>
          <a:p>
            <a:r>
              <a:rPr lang="ja-JP" altLang="en-US" sz="4000" dirty="0">
                <a:solidFill>
                  <a:schemeClr val="accent2"/>
                </a:solidFill>
              </a:rPr>
              <a:t>　　</a:t>
            </a:r>
            <a:endParaRPr lang="ja-JP" altLang="en-US" sz="2800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F7F3CD16-E34B-4408-87BA-F64D6B3D44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8604" y="197528"/>
            <a:ext cx="4617397" cy="6462944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E58EADAF-9637-45AD-BF02-E118E38FEC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1888" y="1099395"/>
            <a:ext cx="4987049" cy="5087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712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298173" y="327990"/>
            <a:ext cx="9700591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ja-JP" altLang="en-US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algn="just"/>
            <a:r>
              <a:rPr lang="ja-JP" altLang="en-US" sz="3200" dirty="0">
                <a:solidFill>
                  <a:srgbClr val="000000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en-US" altLang="ja-JP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200" dirty="0">
                <a:solidFill>
                  <a:srgbClr val="000000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　</a:t>
            </a:r>
            <a:endParaRPr lang="en-US" altLang="ja-JP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600" dirty="0">
                <a:solidFill>
                  <a:prstClr val="black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en-US" altLang="ja-JP" sz="3200" dirty="0">
              <a:solidFill>
                <a:prstClr val="black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200" dirty="0">
                <a:solidFill>
                  <a:prstClr val="black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ja-JP" altLang="en-US" sz="2400" dirty="0">
              <a:solidFill>
                <a:srgbClr val="FF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2710127" y="1374430"/>
            <a:ext cx="100355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dirty="0"/>
              <a:t>　　　　</a:t>
            </a:r>
            <a:endParaRPr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182880" y="-970059"/>
            <a:ext cx="1228595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000" dirty="0">
                <a:solidFill>
                  <a:schemeClr val="accent2"/>
                </a:solidFill>
              </a:rPr>
              <a:t>　</a:t>
            </a:r>
            <a:endParaRPr lang="en-US" altLang="ja-JP" sz="4000" dirty="0">
              <a:solidFill>
                <a:schemeClr val="accent2"/>
              </a:solidFill>
            </a:endParaRPr>
          </a:p>
          <a:p>
            <a:endParaRPr lang="en-US" altLang="ja-JP" sz="4000" dirty="0">
              <a:solidFill>
                <a:schemeClr val="accent2"/>
              </a:solidFill>
            </a:endParaRPr>
          </a:p>
          <a:p>
            <a:r>
              <a:rPr lang="ja-JP" altLang="en-US" sz="4000" dirty="0">
                <a:solidFill>
                  <a:schemeClr val="accent2"/>
                </a:solidFill>
              </a:rPr>
              <a:t>　　</a:t>
            </a:r>
            <a:endParaRPr lang="ja-JP" altLang="en-US" sz="2800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7EBCB9F1-67E7-45B6-945E-FB734D2D41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2417" y="215283"/>
            <a:ext cx="5019472" cy="6788632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7F6CBB61-7E6F-4C76-9F0D-1470C0FAAA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1889" y="1374431"/>
            <a:ext cx="5019472" cy="4812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508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298173" y="327990"/>
            <a:ext cx="9700591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ja-JP" altLang="en-US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algn="just"/>
            <a:r>
              <a:rPr lang="ja-JP" altLang="en-US" sz="3200" dirty="0">
                <a:solidFill>
                  <a:srgbClr val="000000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en-US" altLang="ja-JP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200" dirty="0">
                <a:solidFill>
                  <a:srgbClr val="000000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　</a:t>
            </a:r>
            <a:endParaRPr lang="en-US" altLang="ja-JP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600" dirty="0">
                <a:solidFill>
                  <a:prstClr val="black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en-US" altLang="ja-JP" sz="3200" dirty="0">
              <a:solidFill>
                <a:prstClr val="black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200" dirty="0">
                <a:solidFill>
                  <a:prstClr val="black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ja-JP" altLang="en-US" sz="2400" dirty="0">
              <a:solidFill>
                <a:srgbClr val="FF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2710127" y="1374430"/>
            <a:ext cx="100355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dirty="0"/>
              <a:t>　　　　</a:t>
            </a:r>
            <a:endParaRPr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87086" y="-1001486"/>
            <a:ext cx="12381747" cy="8032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000" dirty="0">
                <a:solidFill>
                  <a:schemeClr val="accent2"/>
                </a:solidFill>
              </a:rPr>
              <a:t>　</a:t>
            </a:r>
            <a:endParaRPr lang="en-US" altLang="ja-JP" sz="4000" dirty="0">
              <a:solidFill>
                <a:schemeClr val="accent2"/>
              </a:solidFill>
            </a:endParaRPr>
          </a:p>
          <a:p>
            <a:endParaRPr lang="en-US" altLang="ja-JP" sz="4000" dirty="0">
              <a:solidFill>
                <a:schemeClr val="accent2"/>
              </a:solidFill>
            </a:endParaRPr>
          </a:p>
          <a:p>
            <a:r>
              <a:rPr lang="ja-JP" altLang="en-US" sz="4000" dirty="0">
                <a:solidFill>
                  <a:schemeClr val="accent2"/>
                </a:solidFill>
              </a:rPr>
              <a:t>　　　</a:t>
            </a:r>
            <a:r>
              <a:rPr lang="ja-JP" altLang="en-US" sz="3600" dirty="0">
                <a:solidFill>
                  <a:srgbClr val="FF0000"/>
                </a:solidFill>
              </a:rPr>
              <a:t>控訴審判決（１９６３年１１月４日東京高裁）</a:t>
            </a:r>
            <a:endParaRPr lang="en-US" altLang="ja-JP" sz="3600" dirty="0">
              <a:solidFill>
                <a:srgbClr val="FF0000"/>
              </a:solidFill>
            </a:endParaRPr>
          </a:p>
          <a:p>
            <a:r>
              <a:rPr lang="ja-JP" altLang="en-US" sz="3600" dirty="0">
                <a:solidFill>
                  <a:srgbClr val="FF0000"/>
                </a:solidFill>
              </a:rPr>
              <a:t>　　　 の内容→朝日さん逆転敗訴</a:t>
            </a:r>
            <a:endParaRPr lang="en-US" altLang="ja-JP" sz="3600" dirty="0">
              <a:solidFill>
                <a:srgbClr val="FF0000"/>
              </a:solidFill>
            </a:endParaRPr>
          </a:p>
          <a:p>
            <a:r>
              <a:rPr lang="ja-JP" altLang="en-US" sz="4000" dirty="0">
                <a:solidFill>
                  <a:schemeClr val="accent2"/>
                </a:solidFill>
              </a:rPr>
              <a:t>　　　　</a:t>
            </a:r>
            <a:r>
              <a:rPr lang="ja-JP" altLang="en-US" sz="3200" dirty="0"/>
              <a:t>生活保護法により、</a:t>
            </a:r>
            <a:r>
              <a:rPr lang="ja-JP" altLang="en-US" sz="3200" dirty="0">
                <a:solidFill>
                  <a:srgbClr val="0070C0"/>
                </a:solidFill>
              </a:rPr>
              <a:t>「生活保護受給権」があること</a:t>
            </a:r>
            <a:endParaRPr lang="en-US" altLang="ja-JP" sz="3200" dirty="0">
              <a:solidFill>
                <a:srgbClr val="0070C0"/>
              </a:solidFill>
            </a:endParaRPr>
          </a:p>
          <a:p>
            <a:r>
              <a:rPr lang="ja-JP" altLang="en-US" sz="3200" dirty="0">
                <a:solidFill>
                  <a:srgbClr val="0070C0"/>
                </a:solidFill>
              </a:rPr>
              <a:t>　　　　を認める</a:t>
            </a:r>
            <a:endParaRPr lang="en-US" altLang="ja-JP" sz="3200" dirty="0">
              <a:solidFill>
                <a:srgbClr val="0070C0"/>
              </a:solidFill>
            </a:endParaRPr>
          </a:p>
          <a:p>
            <a:r>
              <a:rPr lang="ja-JP" altLang="en-US" sz="3200" dirty="0"/>
              <a:t>　　　　　保護基準の決定が</a:t>
            </a:r>
            <a:r>
              <a:rPr lang="ja-JP" altLang="en-US" sz="3200" dirty="0">
                <a:solidFill>
                  <a:srgbClr val="0070C0"/>
                </a:solidFill>
              </a:rPr>
              <a:t>全くの自由裁量行為でないことは</a:t>
            </a:r>
            <a:endParaRPr lang="en-US" altLang="ja-JP" sz="3200" dirty="0">
              <a:solidFill>
                <a:srgbClr val="0070C0"/>
              </a:solidFill>
            </a:endParaRPr>
          </a:p>
          <a:p>
            <a:r>
              <a:rPr lang="ja-JP" altLang="en-US" sz="3200" dirty="0">
                <a:solidFill>
                  <a:srgbClr val="0070C0"/>
                </a:solidFill>
              </a:rPr>
              <a:t>　　　　認める</a:t>
            </a:r>
            <a:endParaRPr lang="en-US" altLang="ja-JP" sz="3200" dirty="0"/>
          </a:p>
          <a:p>
            <a:r>
              <a:rPr lang="ja-JP" altLang="en-US" sz="3200" dirty="0"/>
              <a:t>　　　　　国民の生活水準、文化水準の程度も当然対照されな</a:t>
            </a:r>
            <a:endParaRPr lang="en-US" altLang="ja-JP" sz="3200" dirty="0"/>
          </a:p>
          <a:p>
            <a:r>
              <a:rPr lang="ja-JP" altLang="en-US" sz="3200" dirty="0"/>
              <a:t>　　　　ければならず、</a:t>
            </a:r>
            <a:r>
              <a:rPr lang="ja-JP" altLang="en-US" sz="3200" dirty="0">
                <a:solidFill>
                  <a:srgbClr val="0070C0"/>
                </a:solidFill>
              </a:rPr>
              <a:t>国民感情も無視できない</a:t>
            </a:r>
            <a:endParaRPr lang="en-US" altLang="ja-JP" sz="3200" dirty="0">
              <a:solidFill>
                <a:srgbClr val="0070C0"/>
              </a:solidFill>
            </a:endParaRPr>
          </a:p>
          <a:p>
            <a:r>
              <a:rPr lang="ja-JP" altLang="en-US" sz="3200" dirty="0"/>
              <a:t>　　　　　「生活水準をさらに引き上げる」とすれば</a:t>
            </a:r>
            <a:r>
              <a:rPr lang="ja-JP" altLang="en-US" sz="3200" dirty="0">
                <a:solidFill>
                  <a:srgbClr val="0070C0"/>
                </a:solidFill>
              </a:rPr>
              <a:t>影響が大</a:t>
            </a:r>
            <a:endParaRPr lang="en-US" altLang="ja-JP" sz="3200" dirty="0">
              <a:solidFill>
                <a:srgbClr val="0070C0"/>
              </a:solidFill>
            </a:endParaRPr>
          </a:p>
          <a:p>
            <a:r>
              <a:rPr lang="ja-JP" altLang="en-US" sz="3200" dirty="0">
                <a:solidFill>
                  <a:srgbClr val="0070C0"/>
                </a:solidFill>
              </a:rPr>
              <a:t>　　　　きすぎる</a:t>
            </a:r>
            <a:endParaRPr lang="en-US" altLang="ja-JP" sz="3200" dirty="0">
              <a:solidFill>
                <a:srgbClr val="0070C0"/>
              </a:solidFill>
            </a:endParaRPr>
          </a:p>
          <a:p>
            <a:r>
              <a:rPr lang="ja-JP" altLang="en-US" sz="3200" dirty="0"/>
              <a:t>　　　　　</a:t>
            </a:r>
            <a:r>
              <a:rPr lang="ja-JP" altLang="en-US" sz="3200" dirty="0">
                <a:solidFill>
                  <a:srgbClr val="0070C0"/>
                </a:solidFill>
              </a:rPr>
              <a:t>違法と</a:t>
            </a:r>
            <a:r>
              <a:rPr lang="ja-JP" altLang="en-US" sz="3200" dirty="0"/>
              <a:t>して法律上の効力を否定しなければならない</a:t>
            </a:r>
            <a:endParaRPr lang="en-US" altLang="ja-JP" sz="3200" dirty="0"/>
          </a:p>
          <a:p>
            <a:r>
              <a:rPr lang="ja-JP" altLang="en-US" sz="3200" dirty="0"/>
              <a:t>　　　　とは</a:t>
            </a:r>
            <a:r>
              <a:rPr lang="ja-JP" altLang="en-US" sz="3200" dirty="0">
                <a:solidFill>
                  <a:srgbClr val="0070C0"/>
                </a:solidFill>
              </a:rPr>
              <a:t>断定できない</a:t>
            </a:r>
            <a:r>
              <a:rPr lang="ja-JP" altLang="en-US" sz="3200" dirty="0"/>
              <a:t>→違法ではない</a:t>
            </a:r>
            <a:endParaRPr lang="en-US" altLang="ja-JP" sz="3200" dirty="0"/>
          </a:p>
          <a:p>
            <a:endParaRPr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5043382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298173" y="327990"/>
            <a:ext cx="9700591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ja-JP" altLang="en-US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algn="just"/>
            <a:r>
              <a:rPr lang="ja-JP" altLang="en-US" sz="3200" dirty="0">
                <a:solidFill>
                  <a:srgbClr val="000000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en-US" altLang="ja-JP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200" dirty="0">
                <a:solidFill>
                  <a:srgbClr val="000000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　</a:t>
            </a:r>
            <a:endParaRPr lang="en-US" altLang="ja-JP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600" dirty="0">
                <a:solidFill>
                  <a:prstClr val="black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en-US" altLang="ja-JP" sz="3200" dirty="0">
              <a:solidFill>
                <a:prstClr val="black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200" dirty="0">
                <a:solidFill>
                  <a:prstClr val="black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ja-JP" altLang="en-US" sz="2400" dirty="0">
              <a:solidFill>
                <a:srgbClr val="FF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2710127" y="1374430"/>
            <a:ext cx="100355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dirty="0"/>
              <a:t>　　　　</a:t>
            </a:r>
            <a:endParaRPr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298173" y="327990"/>
            <a:ext cx="11541320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000" dirty="0">
                <a:solidFill>
                  <a:schemeClr val="accent2"/>
                </a:solidFill>
              </a:rPr>
              <a:t>　　　生活保護裁判の歴史（戦後）</a:t>
            </a:r>
            <a:endParaRPr lang="en-US" altLang="ja-JP" sz="4000" dirty="0">
              <a:solidFill>
                <a:schemeClr val="accent2"/>
              </a:solidFill>
            </a:endParaRPr>
          </a:p>
          <a:p>
            <a:r>
              <a:rPr lang="ja-JP" altLang="en-US" sz="4000" dirty="0">
                <a:solidFill>
                  <a:schemeClr val="accent2"/>
                </a:solidFill>
              </a:rPr>
              <a:t>　　　</a:t>
            </a:r>
            <a:endParaRPr lang="en-US" altLang="ja-JP" sz="4000" dirty="0">
              <a:solidFill>
                <a:schemeClr val="accent2"/>
              </a:solidFill>
            </a:endParaRPr>
          </a:p>
          <a:p>
            <a:r>
              <a:rPr lang="ja-JP" altLang="en-US" sz="4000" dirty="0">
                <a:solidFill>
                  <a:schemeClr val="accent2"/>
                </a:solidFill>
              </a:rPr>
              <a:t>　　　</a:t>
            </a:r>
            <a:r>
              <a:rPr lang="ja-JP" altLang="en-US" sz="3600" dirty="0">
                <a:solidFill>
                  <a:srgbClr val="FF0000"/>
                </a:solidFill>
              </a:rPr>
              <a:t>生活保護裁判第１の波</a:t>
            </a:r>
            <a:endParaRPr lang="en-US" altLang="ja-JP" sz="3600" dirty="0">
              <a:solidFill>
                <a:srgbClr val="FF0000"/>
              </a:solidFill>
            </a:endParaRPr>
          </a:p>
          <a:p>
            <a:r>
              <a:rPr lang="ja-JP" altLang="en-US" sz="4000" dirty="0">
                <a:solidFill>
                  <a:schemeClr val="accent2"/>
                </a:solidFill>
              </a:rPr>
              <a:t>　　　　</a:t>
            </a:r>
            <a:r>
              <a:rPr lang="ja-JP" altLang="en-US" sz="3200" dirty="0"/>
              <a:t>１９５７年から１９６７年　　 朝日訴訟</a:t>
            </a:r>
            <a:endParaRPr lang="en-US" altLang="ja-JP" sz="3200" dirty="0"/>
          </a:p>
          <a:p>
            <a:r>
              <a:rPr lang="ja-JP" altLang="en-US" sz="3200" dirty="0"/>
              <a:t>　　　　</a:t>
            </a:r>
            <a:r>
              <a:rPr lang="ja-JP" altLang="en-US" sz="3600" dirty="0">
                <a:solidFill>
                  <a:srgbClr val="FF0000"/>
                </a:solidFill>
              </a:rPr>
              <a:t>第２の波</a:t>
            </a:r>
            <a:endParaRPr lang="en-US" altLang="ja-JP" sz="3600" dirty="0">
              <a:solidFill>
                <a:srgbClr val="FF0000"/>
              </a:solidFill>
            </a:endParaRPr>
          </a:p>
          <a:p>
            <a:r>
              <a:rPr lang="ja-JP" altLang="en-US" sz="3200" dirty="0">
                <a:solidFill>
                  <a:schemeClr val="accent2"/>
                </a:solidFill>
              </a:rPr>
              <a:t>　　</a:t>
            </a:r>
            <a:r>
              <a:rPr lang="ja-JP" altLang="en-US" sz="2800" dirty="0">
                <a:solidFill>
                  <a:srgbClr val="FF0000"/>
                </a:solidFill>
              </a:rPr>
              <a:t>　　　 </a:t>
            </a:r>
            <a:r>
              <a:rPr lang="ja-JP" altLang="en-US" sz="3200" dirty="0"/>
              <a:t>１９６９年から１９７２年　　  藤木訴訟</a:t>
            </a:r>
            <a:endParaRPr lang="en-US" altLang="ja-JP" sz="3200" dirty="0"/>
          </a:p>
          <a:p>
            <a:r>
              <a:rPr lang="ja-JP" altLang="en-US" sz="3200" dirty="0"/>
              <a:t>　　　　</a:t>
            </a:r>
            <a:r>
              <a:rPr lang="ja-JP" altLang="en-US" sz="3600" dirty="0">
                <a:solidFill>
                  <a:srgbClr val="FF0000"/>
                </a:solidFill>
              </a:rPr>
              <a:t>第３の波</a:t>
            </a:r>
            <a:r>
              <a:rPr lang="ja-JP" altLang="en-US" sz="3200" dirty="0"/>
              <a:t>　</a:t>
            </a:r>
            <a:endParaRPr lang="en-US" altLang="ja-JP" sz="3200" dirty="0"/>
          </a:p>
          <a:p>
            <a:r>
              <a:rPr lang="ja-JP" altLang="en-US" sz="2800" dirty="0">
                <a:solidFill>
                  <a:srgbClr val="FF0000"/>
                </a:solidFill>
              </a:rPr>
              <a:t>　　　　　　</a:t>
            </a:r>
            <a:r>
              <a:rPr lang="ja-JP" altLang="en-US" sz="3200" dirty="0"/>
              <a:t>１９９０年から現在</a:t>
            </a:r>
            <a:r>
              <a:rPr lang="ja-JP" altLang="en-US" sz="2800" dirty="0">
                <a:solidFill>
                  <a:srgbClr val="FF0000"/>
                </a:solidFill>
              </a:rPr>
              <a:t>　　</a:t>
            </a:r>
            <a:r>
              <a:rPr lang="ja-JP" altLang="en-US" sz="3200" dirty="0"/>
              <a:t>　柳園訴訟、加藤訴訟、</a:t>
            </a:r>
            <a:endParaRPr lang="en-US" altLang="ja-JP" sz="3200" dirty="0"/>
          </a:p>
          <a:p>
            <a:r>
              <a:rPr lang="ja-JP" altLang="en-US" sz="3200" dirty="0"/>
              <a:t>　　　　　中嶋訴訟、高訴訟、林訴訟、新宿たなばた訴訟、　</a:t>
            </a:r>
            <a:endParaRPr lang="en-US" altLang="ja-JP" sz="3200" dirty="0"/>
          </a:p>
          <a:p>
            <a:r>
              <a:rPr lang="ja-JP" altLang="en-US" sz="3200" dirty="0"/>
              <a:t>　　　　　枚方自動車保有佐藤訴訟など</a:t>
            </a:r>
            <a:endParaRPr lang="en-US" altLang="ja-JP" sz="3200" dirty="0"/>
          </a:p>
          <a:p>
            <a:r>
              <a:rPr lang="ja-JP" altLang="en-US" sz="3200" dirty="0"/>
              <a:t>　　　　</a:t>
            </a:r>
            <a:endParaRPr lang="en-US" altLang="ja-JP" sz="3200" dirty="0"/>
          </a:p>
          <a:p>
            <a:endParaRPr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8901400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298173" y="327990"/>
            <a:ext cx="9700591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ja-JP" altLang="en-US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algn="just"/>
            <a:r>
              <a:rPr lang="ja-JP" altLang="en-US" sz="3200" dirty="0">
                <a:solidFill>
                  <a:srgbClr val="000000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en-US" altLang="ja-JP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200" dirty="0">
                <a:solidFill>
                  <a:srgbClr val="000000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　</a:t>
            </a:r>
            <a:endParaRPr lang="en-US" altLang="ja-JP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600" dirty="0">
                <a:solidFill>
                  <a:prstClr val="black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en-US" altLang="ja-JP" sz="3200" dirty="0">
              <a:solidFill>
                <a:prstClr val="black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200" dirty="0">
                <a:solidFill>
                  <a:prstClr val="black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ja-JP" altLang="en-US" sz="2400" dirty="0">
              <a:solidFill>
                <a:srgbClr val="FF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2710127" y="1374430"/>
            <a:ext cx="100355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dirty="0"/>
              <a:t>　　　　</a:t>
            </a:r>
            <a:endParaRPr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0" y="-570450"/>
            <a:ext cx="12468833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000" dirty="0">
                <a:solidFill>
                  <a:schemeClr val="accent2"/>
                </a:solidFill>
              </a:rPr>
              <a:t>　</a:t>
            </a:r>
            <a:endParaRPr lang="en-US" altLang="ja-JP" sz="4000" dirty="0">
              <a:solidFill>
                <a:schemeClr val="accent2"/>
              </a:solidFill>
            </a:endParaRPr>
          </a:p>
          <a:p>
            <a:endParaRPr lang="en-US" altLang="ja-JP" sz="4000" dirty="0">
              <a:solidFill>
                <a:schemeClr val="accent2"/>
              </a:solidFill>
            </a:endParaRPr>
          </a:p>
          <a:p>
            <a:r>
              <a:rPr lang="ja-JP" altLang="en-US" sz="4000" dirty="0">
                <a:solidFill>
                  <a:schemeClr val="accent2"/>
                </a:solidFill>
              </a:rPr>
              <a:t>　　</a:t>
            </a:r>
            <a:r>
              <a:rPr lang="ja-JP" altLang="en-US" sz="3600" dirty="0">
                <a:solidFill>
                  <a:srgbClr val="FF0000"/>
                </a:solidFill>
              </a:rPr>
              <a:t>朝日茂さんの死と訴訟の承継</a:t>
            </a:r>
            <a:endParaRPr lang="en-US" altLang="ja-JP" sz="3600" dirty="0">
              <a:solidFill>
                <a:srgbClr val="FF0000"/>
              </a:solidFill>
            </a:endParaRPr>
          </a:p>
          <a:p>
            <a:r>
              <a:rPr lang="ja-JP" altLang="en-US" sz="4000" dirty="0">
                <a:solidFill>
                  <a:schemeClr val="accent2"/>
                </a:solidFill>
              </a:rPr>
              <a:t>　　　　</a:t>
            </a:r>
            <a:r>
              <a:rPr lang="ja-JP" altLang="en-US" sz="3200" dirty="0"/>
              <a:t>朝日さん「私は断じてこの不当な判決を認めません」</a:t>
            </a:r>
            <a:endParaRPr lang="en-US" altLang="ja-JP" sz="3200" dirty="0"/>
          </a:p>
          <a:p>
            <a:r>
              <a:rPr lang="ja-JP" altLang="en-US" sz="3200" dirty="0"/>
              <a:t>　　　　として、上告</a:t>
            </a:r>
            <a:endParaRPr lang="en-US" altLang="ja-JP" sz="3200" dirty="0"/>
          </a:p>
          <a:p>
            <a:r>
              <a:rPr lang="ja-JP" altLang="en-US" sz="3200" dirty="0"/>
              <a:t>　　　　　日患同盟の小林健二・君子夫妻が養子となる</a:t>
            </a:r>
            <a:endParaRPr lang="en-US" altLang="ja-JP" sz="3200" dirty="0"/>
          </a:p>
          <a:p>
            <a:r>
              <a:rPr lang="ja-JP" altLang="en-US" sz="3200" dirty="0"/>
              <a:t>　　　　　</a:t>
            </a:r>
            <a:r>
              <a:rPr lang="ja-JP" altLang="en-US" sz="3200" dirty="0">
                <a:solidFill>
                  <a:srgbClr val="0070C0"/>
                </a:solidFill>
              </a:rPr>
              <a:t>１９６４年２月１４日　朝日茂さん死亡</a:t>
            </a:r>
            <a:endParaRPr lang="en-US" altLang="ja-JP" sz="3200" dirty="0">
              <a:solidFill>
                <a:srgbClr val="0070C0"/>
              </a:solidFill>
            </a:endParaRPr>
          </a:p>
          <a:p>
            <a:r>
              <a:rPr lang="ja-JP" altLang="en-US" sz="3200" dirty="0"/>
              <a:t>　　　　　日本列島縦断大行進、朝日健二・君子夫妻の全国行</a:t>
            </a:r>
            <a:endParaRPr lang="en-US" altLang="ja-JP" sz="3200" dirty="0"/>
          </a:p>
          <a:p>
            <a:r>
              <a:rPr lang="ja-JP" altLang="en-US" sz="3200" dirty="0"/>
              <a:t>　　　　脚</a:t>
            </a:r>
            <a:endParaRPr lang="en-US" altLang="ja-JP" sz="3200" dirty="0"/>
          </a:p>
          <a:p>
            <a:r>
              <a:rPr lang="ja-JP" altLang="en-US" sz="3200" dirty="0"/>
              <a:t>　　　　　</a:t>
            </a:r>
            <a:r>
              <a:rPr lang="ja-JP" altLang="en-US" sz="3200" dirty="0">
                <a:solidFill>
                  <a:srgbClr val="0070C0"/>
                </a:solidFill>
              </a:rPr>
              <a:t>「訴訟の受継に関する上申書」の提出</a:t>
            </a:r>
            <a:endParaRPr lang="en-US" altLang="ja-JP" sz="3200" dirty="0">
              <a:solidFill>
                <a:srgbClr val="0070C0"/>
              </a:solidFill>
            </a:endParaRPr>
          </a:p>
          <a:p>
            <a:r>
              <a:rPr lang="ja-JP" altLang="en-US" sz="3200" dirty="0">
                <a:solidFill>
                  <a:srgbClr val="0070C0"/>
                </a:solidFill>
              </a:rPr>
              <a:t>　　　　　事件の大法廷回付</a:t>
            </a:r>
            <a:endParaRPr lang="en-US" altLang="ja-JP" sz="3200" dirty="0">
              <a:solidFill>
                <a:srgbClr val="0070C0"/>
              </a:solidFill>
            </a:endParaRPr>
          </a:p>
          <a:p>
            <a:r>
              <a:rPr lang="ja-JP" altLang="en-US" sz="3200" dirty="0"/>
              <a:t>　　　　　</a:t>
            </a:r>
            <a:r>
              <a:rPr lang="ja-JP" altLang="en-US" sz="3200" dirty="0">
                <a:solidFill>
                  <a:srgbClr val="0070C0"/>
                </a:solidFill>
              </a:rPr>
              <a:t>１９６６年７月４日から７日まで　最高裁口頭弁論</a:t>
            </a:r>
            <a:endParaRPr lang="en-US" altLang="ja-JP" sz="3200" dirty="0">
              <a:solidFill>
                <a:srgbClr val="0070C0"/>
              </a:solidFill>
            </a:endParaRPr>
          </a:p>
          <a:p>
            <a:endParaRPr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0755377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298173" y="327990"/>
            <a:ext cx="9700591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ja-JP" altLang="en-US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algn="just"/>
            <a:r>
              <a:rPr lang="ja-JP" altLang="en-US" sz="3200" dirty="0">
                <a:solidFill>
                  <a:srgbClr val="000000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en-US" altLang="ja-JP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200" dirty="0">
                <a:solidFill>
                  <a:srgbClr val="000000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　</a:t>
            </a:r>
            <a:endParaRPr lang="en-US" altLang="ja-JP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600" dirty="0">
                <a:solidFill>
                  <a:prstClr val="black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en-US" altLang="ja-JP" sz="3200" dirty="0">
              <a:solidFill>
                <a:prstClr val="black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200" dirty="0">
                <a:solidFill>
                  <a:prstClr val="black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ja-JP" altLang="en-US" sz="2400" dirty="0">
              <a:solidFill>
                <a:srgbClr val="FF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2710127" y="1374430"/>
            <a:ext cx="100355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dirty="0"/>
              <a:t>　　　　</a:t>
            </a:r>
            <a:endParaRPr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-97970" y="-1055914"/>
            <a:ext cx="12566804" cy="8032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000" dirty="0">
                <a:solidFill>
                  <a:schemeClr val="accent2"/>
                </a:solidFill>
              </a:rPr>
              <a:t>　</a:t>
            </a:r>
            <a:endParaRPr lang="en-US" altLang="ja-JP" sz="4000" dirty="0">
              <a:solidFill>
                <a:schemeClr val="accent2"/>
              </a:solidFill>
            </a:endParaRPr>
          </a:p>
          <a:p>
            <a:endParaRPr lang="en-US" altLang="ja-JP" sz="4000" dirty="0">
              <a:solidFill>
                <a:schemeClr val="accent2"/>
              </a:solidFill>
            </a:endParaRPr>
          </a:p>
          <a:p>
            <a:r>
              <a:rPr lang="ja-JP" altLang="en-US" sz="4000" dirty="0">
                <a:solidFill>
                  <a:schemeClr val="accent2"/>
                </a:solidFill>
              </a:rPr>
              <a:t>　　　</a:t>
            </a:r>
            <a:r>
              <a:rPr lang="ja-JP" altLang="en-US" sz="3600" dirty="0">
                <a:solidFill>
                  <a:srgbClr val="FF0000"/>
                </a:solidFill>
              </a:rPr>
              <a:t>上告審判決（１９６７年５月２４日最高裁</a:t>
            </a:r>
            <a:endParaRPr lang="en-US" altLang="ja-JP" sz="3600" dirty="0">
              <a:solidFill>
                <a:srgbClr val="FF0000"/>
              </a:solidFill>
            </a:endParaRPr>
          </a:p>
          <a:p>
            <a:r>
              <a:rPr lang="ja-JP" altLang="en-US" sz="3600" dirty="0">
                <a:solidFill>
                  <a:srgbClr val="FF0000"/>
                </a:solidFill>
              </a:rPr>
              <a:t>　　　　大法廷）の内容→訴訟終了判決</a:t>
            </a:r>
            <a:endParaRPr lang="en-US" altLang="ja-JP" sz="3600" dirty="0">
              <a:solidFill>
                <a:srgbClr val="FF0000"/>
              </a:solidFill>
            </a:endParaRPr>
          </a:p>
          <a:p>
            <a:r>
              <a:rPr lang="ja-JP" altLang="en-US" sz="4000" dirty="0">
                <a:solidFill>
                  <a:schemeClr val="accent2"/>
                </a:solidFill>
              </a:rPr>
              <a:t>　　　　</a:t>
            </a:r>
            <a:r>
              <a:rPr lang="ja-JP" altLang="en-US" sz="3200" dirty="0"/>
              <a:t>朝日さんの死亡により、</a:t>
            </a:r>
            <a:r>
              <a:rPr lang="ja-JP" altLang="en-US" sz="3200" dirty="0">
                <a:solidFill>
                  <a:srgbClr val="0070C0"/>
                </a:solidFill>
              </a:rPr>
              <a:t>訴訟は終了した</a:t>
            </a:r>
            <a:endParaRPr lang="en-US" altLang="ja-JP" sz="3200" dirty="0">
              <a:solidFill>
                <a:srgbClr val="0070C0"/>
              </a:solidFill>
            </a:endParaRPr>
          </a:p>
          <a:p>
            <a:r>
              <a:rPr lang="ja-JP" altLang="en-US" sz="3200" dirty="0"/>
              <a:t>　　　　　念のためとして、</a:t>
            </a:r>
            <a:r>
              <a:rPr lang="ja-JP" altLang="en-US" sz="3200" dirty="0">
                <a:solidFill>
                  <a:srgbClr val="0070C0"/>
                </a:solidFill>
              </a:rPr>
              <a:t>憲法２５条は具体的権利を付与したも</a:t>
            </a:r>
            <a:endParaRPr lang="en-US" altLang="ja-JP" sz="3200" dirty="0">
              <a:solidFill>
                <a:srgbClr val="0070C0"/>
              </a:solidFill>
            </a:endParaRPr>
          </a:p>
          <a:p>
            <a:r>
              <a:rPr lang="ja-JP" altLang="en-US" sz="3200" dirty="0">
                <a:solidFill>
                  <a:srgbClr val="0070C0"/>
                </a:solidFill>
              </a:rPr>
              <a:t>　　　　のではない</a:t>
            </a:r>
            <a:endParaRPr lang="en-US" altLang="ja-JP" sz="3200" dirty="0">
              <a:solidFill>
                <a:srgbClr val="0070C0"/>
              </a:solidFill>
            </a:endParaRPr>
          </a:p>
          <a:p>
            <a:r>
              <a:rPr lang="ja-JP" altLang="en-US" sz="3200" dirty="0"/>
              <a:t>　　　　　生活保護法により、</a:t>
            </a:r>
            <a:r>
              <a:rPr lang="ja-JP" altLang="en-US" sz="3200" dirty="0">
                <a:solidFill>
                  <a:srgbClr val="0070C0"/>
                </a:solidFill>
              </a:rPr>
              <a:t>具体的権利が認められる</a:t>
            </a:r>
            <a:endParaRPr lang="en-US" altLang="ja-JP" sz="3200" dirty="0">
              <a:solidFill>
                <a:srgbClr val="0070C0"/>
              </a:solidFill>
            </a:endParaRPr>
          </a:p>
          <a:p>
            <a:r>
              <a:rPr lang="ja-JP" altLang="en-US" sz="3200" dirty="0"/>
              <a:t>　　　　　</a:t>
            </a:r>
            <a:r>
              <a:rPr lang="ja-JP" altLang="en-US" sz="3200" dirty="0">
                <a:solidFill>
                  <a:srgbClr val="0070C0"/>
                </a:solidFill>
              </a:rPr>
              <a:t>憲法および生活保護法の趣旨に反し、法律によって</a:t>
            </a:r>
            <a:endParaRPr lang="en-US" altLang="ja-JP" sz="3200" dirty="0">
              <a:solidFill>
                <a:srgbClr val="0070C0"/>
              </a:solidFill>
            </a:endParaRPr>
          </a:p>
          <a:p>
            <a:r>
              <a:rPr lang="ja-JP" altLang="en-US" sz="3200" dirty="0">
                <a:solidFill>
                  <a:srgbClr val="0070C0"/>
                </a:solidFill>
              </a:rPr>
              <a:t>　　　　与えられた裁量権の限界を超えた場合または裁量権を</a:t>
            </a:r>
            <a:endParaRPr lang="en-US" altLang="ja-JP" sz="3200" dirty="0">
              <a:solidFill>
                <a:srgbClr val="0070C0"/>
              </a:solidFill>
            </a:endParaRPr>
          </a:p>
          <a:p>
            <a:r>
              <a:rPr lang="ja-JP" altLang="en-US" sz="3200" dirty="0">
                <a:solidFill>
                  <a:srgbClr val="0070C0"/>
                </a:solidFill>
              </a:rPr>
              <a:t>　　　　濫用した場合には、違法な行為として司法審査の対象</a:t>
            </a:r>
            <a:endParaRPr lang="en-US" altLang="ja-JP" sz="3200" dirty="0">
              <a:solidFill>
                <a:srgbClr val="0070C0"/>
              </a:solidFill>
            </a:endParaRPr>
          </a:p>
          <a:p>
            <a:r>
              <a:rPr lang="ja-JP" altLang="en-US" sz="3200" dirty="0">
                <a:solidFill>
                  <a:srgbClr val="0070C0"/>
                </a:solidFill>
              </a:rPr>
              <a:t>　　　　となる</a:t>
            </a:r>
            <a:r>
              <a:rPr lang="ja-JP" altLang="en-US" sz="3200" dirty="0"/>
              <a:t>→本件では、与えられた裁量権の限界を超えた</a:t>
            </a:r>
            <a:endParaRPr lang="en-US" altLang="ja-JP" sz="3200" dirty="0"/>
          </a:p>
          <a:p>
            <a:r>
              <a:rPr lang="ja-JP" altLang="en-US" sz="3200" dirty="0"/>
              <a:t>　　　　場合または裁量権を濫用した場合とはとうてい断定す</a:t>
            </a:r>
            <a:endParaRPr lang="en-US" altLang="ja-JP" sz="3200" dirty="0"/>
          </a:p>
          <a:p>
            <a:r>
              <a:rPr lang="ja-JP" altLang="en-US" sz="3200" dirty="0"/>
              <a:t>　　　　ることができないとした</a:t>
            </a:r>
            <a:endParaRPr lang="en-US" altLang="ja-JP" sz="3200" dirty="0"/>
          </a:p>
          <a:p>
            <a:endParaRPr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75705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298173" y="327990"/>
            <a:ext cx="9700591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ja-JP" altLang="en-US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algn="just"/>
            <a:r>
              <a:rPr lang="ja-JP" altLang="en-US" sz="3200" dirty="0">
                <a:solidFill>
                  <a:srgbClr val="000000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en-US" altLang="ja-JP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200" dirty="0">
                <a:solidFill>
                  <a:srgbClr val="000000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　</a:t>
            </a:r>
            <a:endParaRPr lang="en-US" altLang="ja-JP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600" dirty="0">
                <a:solidFill>
                  <a:prstClr val="black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en-US" altLang="ja-JP" sz="3200" dirty="0">
              <a:solidFill>
                <a:prstClr val="black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200" dirty="0">
                <a:solidFill>
                  <a:prstClr val="black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ja-JP" altLang="en-US" sz="2400" dirty="0">
              <a:solidFill>
                <a:srgbClr val="FF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2710127" y="1374430"/>
            <a:ext cx="100355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dirty="0"/>
              <a:t>　　　　</a:t>
            </a:r>
            <a:endParaRPr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182880" y="-970059"/>
            <a:ext cx="1228595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000" dirty="0">
                <a:solidFill>
                  <a:schemeClr val="accent2"/>
                </a:solidFill>
              </a:rPr>
              <a:t>　</a:t>
            </a:r>
            <a:endParaRPr lang="en-US" altLang="ja-JP" sz="4000" dirty="0">
              <a:solidFill>
                <a:schemeClr val="accent2"/>
              </a:solidFill>
            </a:endParaRPr>
          </a:p>
          <a:p>
            <a:endParaRPr lang="en-US" altLang="ja-JP" sz="4000" dirty="0">
              <a:solidFill>
                <a:schemeClr val="accent2"/>
              </a:solidFill>
            </a:endParaRPr>
          </a:p>
          <a:p>
            <a:r>
              <a:rPr lang="ja-JP" altLang="en-US" sz="4000" dirty="0">
                <a:solidFill>
                  <a:schemeClr val="accent2"/>
                </a:solidFill>
              </a:rPr>
              <a:t>　　</a:t>
            </a:r>
            <a:endParaRPr lang="ja-JP" altLang="en-US" sz="2800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F8FFC09-7154-426A-93C1-4512A84E12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8061" y="1"/>
            <a:ext cx="4922194" cy="653001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109CFC16-2F88-4AAB-83A1-A79B440972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8467" y="0"/>
            <a:ext cx="1828801" cy="688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9699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298173" y="327990"/>
            <a:ext cx="9700591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ja-JP" altLang="en-US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algn="just"/>
            <a:r>
              <a:rPr lang="ja-JP" altLang="en-US" sz="3200" dirty="0">
                <a:solidFill>
                  <a:srgbClr val="000000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en-US" altLang="ja-JP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200" dirty="0">
                <a:solidFill>
                  <a:srgbClr val="000000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　</a:t>
            </a:r>
            <a:endParaRPr lang="en-US" altLang="ja-JP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600" dirty="0">
                <a:solidFill>
                  <a:prstClr val="black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en-US" altLang="ja-JP" sz="3200" dirty="0">
              <a:solidFill>
                <a:prstClr val="black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200" dirty="0">
                <a:solidFill>
                  <a:prstClr val="black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ja-JP" altLang="en-US" sz="2400" dirty="0">
              <a:solidFill>
                <a:srgbClr val="FF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2710127" y="1374430"/>
            <a:ext cx="100355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dirty="0"/>
              <a:t>　　　　</a:t>
            </a:r>
            <a:endParaRPr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0" y="-570450"/>
            <a:ext cx="1246883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000" dirty="0">
                <a:solidFill>
                  <a:schemeClr val="accent2"/>
                </a:solidFill>
              </a:rPr>
              <a:t>　</a:t>
            </a:r>
            <a:endParaRPr lang="en-US" altLang="ja-JP" sz="4000" dirty="0">
              <a:solidFill>
                <a:schemeClr val="accent2"/>
              </a:solidFill>
            </a:endParaRPr>
          </a:p>
          <a:p>
            <a:endParaRPr lang="en-US" altLang="ja-JP" sz="4000" dirty="0">
              <a:solidFill>
                <a:schemeClr val="accent2"/>
              </a:solidFill>
            </a:endParaRPr>
          </a:p>
          <a:p>
            <a:r>
              <a:rPr lang="ja-JP" altLang="en-US" sz="4000" dirty="0">
                <a:solidFill>
                  <a:schemeClr val="accent2"/>
                </a:solidFill>
              </a:rPr>
              <a:t>　　　</a:t>
            </a:r>
            <a:endParaRPr lang="en-US" altLang="ja-JP" sz="4000" dirty="0">
              <a:solidFill>
                <a:schemeClr val="accent2"/>
              </a:solidFill>
            </a:endParaRPr>
          </a:p>
          <a:p>
            <a:r>
              <a:rPr lang="ja-JP" altLang="en-US" sz="4000" dirty="0">
                <a:solidFill>
                  <a:schemeClr val="accent2"/>
                </a:solidFill>
              </a:rPr>
              <a:t>　　　</a:t>
            </a:r>
            <a:endParaRPr lang="ja-JP" altLang="en-US" sz="3200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0F01847C-8309-42C4-A761-37335D5A10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9245" y="162891"/>
            <a:ext cx="4786065" cy="6576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3234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298173" y="327990"/>
            <a:ext cx="9700591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ja-JP" altLang="en-US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algn="just"/>
            <a:r>
              <a:rPr lang="ja-JP" altLang="en-US" sz="3200" dirty="0">
                <a:solidFill>
                  <a:srgbClr val="000000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en-US" altLang="ja-JP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200" dirty="0">
                <a:solidFill>
                  <a:srgbClr val="000000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　</a:t>
            </a:r>
            <a:endParaRPr lang="en-US" altLang="ja-JP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600" dirty="0">
                <a:solidFill>
                  <a:prstClr val="black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en-US" altLang="ja-JP" sz="3200" dirty="0">
              <a:solidFill>
                <a:prstClr val="black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200" dirty="0">
                <a:solidFill>
                  <a:prstClr val="black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ja-JP" altLang="en-US" sz="2400" dirty="0">
              <a:solidFill>
                <a:srgbClr val="FF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2710127" y="1374430"/>
            <a:ext cx="100355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dirty="0"/>
              <a:t>　　　　</a:t>
            </a:r>
            <a:endParaRPr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0" y="-570450"/>
            <a:ext cx="12468833" cy="7417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000" dirty="0">
                <a:solidFill>
                  <a:schemeClr val="accent2"/>
                </a:solidFill>
              </a:rPr>
              <a:t>　</a:t>
            </a:r>
            <a:endParaRPr lang="en-US" altLang="ja-JP" sz="4000" dirty="0">
              <a:solidFill>
                <a:schemeClr val="accent2"/>
              </a:solidFill>
            </a:endParaRPr>
          </a:p>
          <a:p>
            <a:endParaRPr lang="en-US" altLang="ja-JP" sz="4000" dirty="0">
              <a:solidFill>
                <a:schemeClr val="accent2"/>
              </a:solidFill>
            </a:endParaRPr>
          </a:p>
          <a:p>
            <a:r>
              <a:rPr lang="ja-JP" altLang="en-US" sz="4000" dirty="0">
                <a:solidFill>
                  <a:schemeClr val="accent2"/>
                </a:solidFill>
              </a:rPr>
              <a:t>　　</a:t>
            </a:r>
            <a:r>
              <a:rPr lang="ja-JP" altLang="en-US" sz="3600" dirty="0">
                <a:solidFill>
                  <a:srgbClr val="FF0000"/>
                </a:solidFill>
              </a:rPr>
              <a:t>朝日訴訟の意義と今後の課題</a:t>
            </a:r>
            <a:endParaRPr lang="en-US" altLang="ja-JP" sz="3600" dirty="0">
              <a:solidFill>
                <a:srgbClr val="FF0000"/>
              </a:solidFill>
            </a:endParaRPr>
          </a:p>
          <a:p>
            <a:r>
              <a:rPr lang="ja-JP" altLang="en-US" sz="3600" dirty="0">
                <a:solidFill>
                  <a:srgbClr val="FF0000"/>
                </a:solidFill>
              </a:rPr>
              <a:t>　　  </a:t>
            </a:r>
            <a:r>
              <a:rPr lang="ja-JP" altLang="en-US" sz="3200" dirty="0"/>
              <a:t>１　朝日さんの提訴によって、</a:t>
            </a:r>
            <a:r>
              <a:rPr lang="ja-JP" altLang="en-US" sz="3200" dirty="0">
                <a:solidFill>
                  <a:srgbClr val="0070C0"/>
                </a:solidFill>
              </a:rPr>
              <a:t>憲法２５条に基づく</a:t>
            </a:r>
            <a:endParaRPr lang="en-US" altLang="ja-JP" sz="3200" dirty="0">
              <a:solidFill>
                <a:srgbClr val="0070C0"/>
              </a:solidFill>
            </a:endParaRPr>
          </a:p>
          <a:p>
            <a:r>
              <a:rPr lang="ja-JP" altLang="en-US" sz="3200" dirty="0">
                <a:solidFill>
                  <a:srgbClr val="0070C0"/>
                </a:solidFill>
              </a:rPr>
              <a:t>　　　　保護請求権が、「画にかいた餅」ではないことが</a:t>
            </a:r>
            <a:endParaRPr lang="en-US" altLang="ja-JP" sz="3200" dirty="0">
              <a:solidFill>
                <a:srgbClr val="0070C0"/>
              </a:solidFill>
            </a:endParaRPr>
          </a:p>
          <a:p>
            <a:r>
              <a:rPr lang="ja-JP" altLang="en-US" sz="3200" dirty="0">
                <a:solidFill>
                  <a:srgbClr val="0070C0"/>
                </a:solidFill>
              </a:rPr>
              <a:t>　　　　明らかになった</a:t>
            </a:r>
            <a:endParaRPr lang="en-US" altLang="ja-JP" sz="3200" dirty="0">
              <a:solidFill>
                <a:srgbClr val="0070C0"/>
              </a:solidFill>
            </a:endParaRPr>
          </a:p>
          <a:p>
            <a:r>
              <a:rPr lang="ja-JP" altLang="en-US" sz="3200" dirty="0"/>
              <a:t>　　　２　多くの市民の</a:t>
            </a:r>
            <a:r>
              <a:rPr lang="ja-JP" altLang="en-US" sz="3200" dirty="0">
                <a:solidFill>
                  <a:srgbClr val="0070C0"/>
                </a:solidFill>
              </a:rPr>
              <a:t>「生存権」とは何か</a:t>
            </a:r>
            <a:r>
              <a:rPr lang="ja-JP" altLang="en-US" sz="3200" dirty="0"/>
              <a:t>を考えさせた</a:t>
            </a:r>
            <a:endParaRPr lang="en-US" altLang="ja-JP" sz="3200" dirty="0"/>
          </a:p>
          <a:p>
            <a:r>
              <a:rPr lang="ja-JP" altLang="en-US" sz="3200" dirty="0"/>
              <a:t>　　　３　</a:t>
            </a:r>
            <a:r>
              <a:rPr lang="ja-JP" altLang="en-US" sz="3200" dirty="0">
                <a:solidFill>
                  <a:srgbClr val="0070C0"/>
                </a:solidFill>
              </a:rPr>
              <a:t>生活保護基準が大幅に引き上げられ</a:t>
            </a:r>
            <a:r>
              <a:rPr lang="ja-JP" altLang="en-US" sz="3200" dirty="0"/>
              <a:t>、生活保護</a:t>
            </a:r>
            <a:endParaRPr lang="en-US" altLang="ja-JP" sz="3200" dirty="0"/>
          </a:p>
          <a:p>
            <a:r>
              <a:rPr lang="ja-JP" altLang="en-US" sz="3200" dirty="0"/>
              <a:t>　　　　制度全体の改善、最低賃金の上昇などの成果を上</a:t>
            </a:r>
            <a:endParaRPr lang="en-US" altLang="ja-JP" sz="3200" dirty="0"/>
          </a:p>
          <a:p>
            <a:r>
              <a:rPr lang="ja-JP" altLang="en-US" sz="3200" dirty="0"/>
              <a:t>　　　　げた</a:t>
            </a:r>
            <a:endParaRPr lang="en-US" altLang="ja-JP" sz="3200" dirty="0"/>
          </a:p>
          <a:p>
            <a:r>
              <a:rPr lang="ja-JP" altLang="en-US" sz="3200" dirty="0"/>
              <a:t>　　　４　生活保護基準について、</a:t>
            </a:r>
            <a:r>
              <a:rPr lang="ja-JP" altLang="en-US" sz="3200" dirty="0">
                <a:solidFill>
                  <a:srgbClr val="FF0000"/>
                </a:solidFill>
              </a:rPr>
              <a:t>裁量統制ができなくな</a:t>
            </a:r>
            <a:endParaRPr lang="en-US" altLang="ja-JP" sz="3200" dirty="0">
              <a:solidFill>
                <a:srgbClr val="FF0000"/>
              </a:solidFill>
            </a:endParaRPr>
          </a:p>
          <a:p>
            <a:r>
              <a:rPr lang="ja-JP" altLang="en-US" sz="3200" dirty="0">
                <a:solidFill>
                  <a:srgbClr val="FF0000"/>
                </a:solidFill>
              </a:rPr>
              <a:t>　　　　ったのではないか</a:t>
            </a:r>
            <a:r>
              <a:rPr lang="ja-JP" altLang="en-US" sz="3200" dirty="0">
                <a:solidFill>
                  <a:srgbClr val="0070C0"/>
                </a:solidFill>
              </a:rPr>
              <a:t>→その後の裁判の課題</a:t>
            </a:r>
            <a:endParaRPr lang="en-US" altLang="ja-JP" sz="3200" dirty="0">
              <a:solidFill>
                <a:srgbClr val="0070C0"/>
              </a:solidFill>
            </a:endParaRPr>
          </a:p>
          <a:p>
            <a:r>
              <a:rPr lang="ja-JP" altLang="en-US" sz="3200" dirty="0">
                <a:solidFill>
                  <a:srgbClr val="0070C0"/>
                </a:solidFill>
              </a:rPr>
              <a:t>　　　</a:t>
            </a:r>
            <a:endParaRPr lang="en-US" altLang="ja-JP" sz="3200" dirty="0">
              <a:solidFill>
                <a:srgbClr val="0070C0"/>
              </a:solidFill>
            </a:endParaRPr>
          </a:p>
          <a:p>
            <a:r>
              <a:rPr lang="ja-JP" altLang="en-US" sz="3200" dirty="0">
                <a:solidFill>
                  <a:srgbClr val="0070C0"/>
                </a:solidFill>
              </a:rPr>
              <a:t>　　　</a:t>
            </a:r>
            <a:endParaRPr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952981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298173" y="327990"/>
            <a:ext cx="9700591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ja-JP" altLang="en-US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algn="just"/>
            <a:r>
              <a:rPr lang="ja-JP" altLang="en-US" sz="3200" dirty="0">
                <a:solidFill>
                  <a:srgbClr val="000000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en-US" altLang="ja-JP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200" dirty="0">
                <a:solidFill>
                  <a:srgbClr val="000000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　</a:t>
            </a:r>
            <a:endParaRPr lang="en-US" altLang="ja-JP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600" dirty="0">
                <a:solidFill>
                  <a:prstClr val="black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en-US" altLang="ja-JP" sz="3200" dirty="0">
              <a:solidFill>
                <a:prstClr val="black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200" dirty="0">
                <a:solidFill>
                  <a:prstClr val="black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ja-JP" altLang="en-US" sz="2400" dirty="0">
              <a:solidFill>
                <a:srgbClr val="FF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2710127" y="1374430"/>
            <a:ext cx="100355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dirty="0"/>
              <a:t>　　　　</a:t>
            </a:r>
            <a:endParaRPr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0" y="-570450"/>
            <a:ext cx="1246883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000" dirty="0">
                <a:solidFill>
                  <a:schemeClr val="accent2"/>
                </a:solidFill>
              </a:rPr>
              <a:t>　</a:t>
            </a:r>
            <a:endParaRPr lang="en-US" altLang="ja-JP" sz="4000" dirty="0">
              <a:solidFill>
                <a:schemeClr val="accent2"/>
              </a:solidFill>
            </a:endParaRPr>
          </a:p>
          <a:p>
            <a:endParaRPr lang="en-US" altLang="ja-JP" sz="4000" dirty="0">
              <a:solidFill>
                <a:schemeClr val="accent2"/>
              </a:solidFill>
            </a:endParaRPr>
          </a:p>
          <a:p>
            <a:r>
              <a:rPr lang="ja-JP" altLang="en-US" sz="4000" dirty="0">
                <a:solidFill>
                  <a:schemeClr val="accent2"/>
                </a:solidFill>
              </a:rPr>
              <a:t>　　</a:t>
            </a:r>
            <a:endParaRPr lang="ja-JP" altLang="en-US" sz="3200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41857A02-FDCF-4249-A4A2-EE04F6C077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7753" y="0"/>
            <a:ext cx="63229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9554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298173" y="327990"/>
            <a:ext cx="9700591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ja-JP" altLang="en-US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algn="just"/>
            <a:r>
              <a:rPr lang="ja-JP" altLang="en-US" sz="3200" dirty="0">
                <a:solidFill>
                  <a:srgbClr val="000000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en-US" altLang="ja-JP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200" dirty="0">
                <a:solidFill>
                  <a:srgbClr val="000000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　</a:t>
            </a:r>
            <a:endParaRPr lang="en-US" altLang="ja-JP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600" dirty="0">
                <a:solidFill>
                  <a:prstClr val="black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en-US" altLang="ja-JP" sz="3200" dirty="0">
              <a:solidFill>
                <a:prstClr val="black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200" dirty="0">
                <a:solidFill>
                  <a:prstClr val="black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ja-JP" altLang="en-US" sz="2400" dirty="0">
              <a:solidFill>
                <a:srgbClr val="FF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2710127" y="1374430"/>
            <a:ext cx="100355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dirty="0"/>
              <a:t>　　　　</a:t>
            </a:r>
            <a:endParaRPr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0" y="-570450"/>
            <a:ext cx="12468833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000" dirty="0">
                <a:solidFill>
                  <a:schemeClr val="accent2"/>
                </a:solidFill>
              </a:rPr>
              <a:t>　</a:t>
            </a:r>
            <a:endParaRPr lang="en-US" altLang="ja-JP" sz="4000" dirty="0">
              <a:solidFill>
                <a:schemeClr val="accent2"/>
              </a:solidFill>
            </a:endParaRPr>
          </a:p>
          <a:p>
            <a:endParaRPr lang="en-US" altLang="ja-JP" sz="4000" dirty="0">
              <a:solidFill>
                <a:schemeClr val="accent2"/>
              </a:solidFill>
            </a:endParaRPr>
          </a:p>
          <a:p>
            <a:r>
              <a:rPr lang="ja-JP" altLang="en-US" sz="4000" dirty="0">
                <a:solidFill>
                  <a:schemeClr val="accent2"/>
                </a:solidFill>
              </a:rPr>
              <a:t>　　　</a:t>
            </a:r>
            <a:endParaRPr lang="en-US" altLang="ja-JP" sz="4000" dirty="0">
              <a:solidFill>
                <a:schemeClr val="accent2"/>
              </a:solidFill>
            </a:endParaRPr>
          </a:p>
          <a:p>
            <a:r>
              <a:rPr lang="ja-JP" altLang="en-US" sz="4000" dirty="0">
                <a:solidFill>
                  <a:schemeClr val="accent2"/>
                </a:solidFill>
              </a:rPr>
              <a:t>　　　</a:t>
            </a:r>
            <a:r>
              <a:rPr lang="ja-JP" altLang="en-US" sz="3200" dirty="0"/>
              <a:t>５</a:t>
            </a:r>
            <a:r>
              <a:rPr lang="ja-JP" altLang="en-US" sz="3200" dirty="0">
                <a:solidFill>
                  <a:schemeClr val="accent2"/>
                </a:solidFill>
              </a:rPr>
              <a:t>　当事者主体の運動の重要性</a:t>
            </a:r>
            <a:r>
              <a:rPr lang="ja-JP" altLang="en-US" sz="3200" dirty="0"/>
              <a:t>を示した</a:t>
            </a:r>
            <a:endParaRPr lang="en-US" altLang="ja-JP" sz="3200" dirty="0"/>
          </a:p>
          <a:p>
            <a:r>
              <a:rPr lang="ja-JP" altLang="en-US" sz="3200" dirty="0">
                <a:solidFill>
                  <a:schemeClr val="accent2"/>
                </a:solidFill>
              </a:rPr>
              <a:t>　　　　</a:t>
            </a:r>
            <a:r>
              <a:rPr lang="ja-JP" altLang="en-US" sz="3200" dirty="0"/>
              <a:t>６　同じような仲間、労働者との</a:t>
            </a:r>
            <a:r>
              <a:rPr lang="ja-JP" altLang="en-US" sz="3200" dirty="0">
                <a:solidFill>
                  <a:srgbClr val="0070C0"/>
                </a:solidFill>
              </a:rPr>
              <a:t>幅広い連帯</a:t>
            </a:r>
            <a:r>
              <a:rPr lang="ja-JP" altLang="en-US" sz="3200" dirty="0"/>
              <a:t>ができた</a:t>
            </a:r>
            <a:endParaRPr lang="en-US" altLang="ja-JP" sz="3200" dirty="0"/>
          </a:p>
          <a:p>
            <a:r>
              <a:rPr lang="ja-JP" altLang="en-US" sz="3200" dirty="0"/>
              <a:t>　　　　７　広く</a:t>
            </a:r>
            <a:r>
              <a:rPr lang="ja-JP" altLang="en-US" sz="3200" dirty="0">
                <a:solidFill>
                  <a:srgbClr val="0070C0"/>
                </a:solidFill>
              </a:rPr>
              <a:t>社会保障全体の課題と結びついて運動</a:t>
            </a:r>
            <a:r>
              <a:rPr lang="ja-JP" altLang="en-US" sz="3200" dirty="0"/>
              <a:t>ができた</a:t>
            </a:r>
            <a:endParaRPr lang="en-US" altLang="ja-JP" sz="3200" dirty="0"/>
          </a:p>
          <a:p>
            <a:r>
              <a:rPr lang="ja-JP" altLang="en-US" sz="3200" dirty="0"/>
              <a:t>　　　　８　運動の継続性が確立した</a:t>
            </a:r>
            <a:endParaRPr lang="en-US" altLang="ja-JP" sz="3200" dirty="0"/>
          </a:p>
          <a:p>
            <a:endParaRPr lang="en-US" altLang="ja-JP" sz="3200" dirty="0"/>
          </a:p>
          <a:p>
            <a:r>
              <a:rPr lang="ja-JP" altLang="en-US" sz="3200" dirty="0"/>
              <a:t>　　　</a:t>
            </a:r>
            <a:r>
              <a:rPr lang="ja-JP" altLang="en-US" sz="4000" dirty="0">
                <a:solidFill>
                  <a:srgbClr val="FF0000"/>
                </a:solidFill>
              </a:rPr>
              <a:t>　人間裁判とは</a:t>
            </a:r>
            <a:endParaRPr lang="en-US" altLang="ja-JP" sz="4000" dirty="0">
              <a:solidFill>
                <a:srgbClr val="FF0000"/>
              </a:solidFill>
            </a:endParaRPr>
          </a:p>
          <a:p>
            <a:r>
              <a:rPr lang="ja-JP" altLang="en-US" sz="3200" dirty="0"/>
              <a:t>　　　　　朝日訴訟がめざすものが、「人間らしい生活を営む</a:t>
            </a:r>
            <a:endParaRPr lang="en-US" altLang="ja-JP" sz="3200" dirty="0"/>
          </a:p>
          <a:p>
            <a:r>
              <a:rPr lang="ja-JP" altLang="en-US" sz="3200" dirty="0"/>
              <a:t>　　　　権利の回復」＝解放であることを示している</a:t>
            </a:r>
          </a:p>
        </p:txBody>
      </p:sp>
    </p:spTree>
    <p:extLst>
      <p:ext uri="{BB962C8B-B14F-4D97-AF65-F5344CB8AC3E}">
        <p14:creationId xmlns:p14="http://schemas.microsoft.com/office/powerpoint/2010/main" val="38583419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298173" y="327990"/>
            <a:ext cx="9700591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ja-JP" altLang="en-US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algn="just"/>
            <a:r>
              <a:rPr lang="ja-JP" altLang="en-US" sz="3200" dirty="0">
                <a:solidFill>
                  <a:srgbClr val="000000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en-US" altLang="ja-JP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200" dirty="0">
                <a:solidFill>
                  <a:srgbClr val="000000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　</a:t>
            </a:r>
            <a:endParaRPr lang="en-US" altLang="ja-JP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600" dirty="0">
                <a:solidFill>
                  <a:prstClr val="black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en-US" altLang="ja-JP" sz="3200" dirty="0">
              <a:solidFill>
                <a:prstClr val="black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200" dirty="0">
                <a:solidFill>
                  <a:prstClr val="black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ja-JP" altLang="en-US" sz="2400" dirty="0">
              <a:solidFill>
                <a:srgbClr val="FF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2710127" y="1374430"/>
            <a:ext cx="100355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dirty="0"/>
              <a:t>　　　　</a:t>
            </a:r>
            <a:endParaRPr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-276833" y="-549173"/>
            <a:ext cx="12468833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000" dirty="0">
                <a:solidFill>
                  <a:schemeClr val="accent2"/>
                </a:solidFill>
              </a:rPr>
              <a:t>　</a:t>
            </a:r>
            <a:endParaRPr lang="en-US" altLang="ja-JP" sz="4000" dirty="0">
              <a:solidFill>
                <a:schemeClr val="accent2"/>
              </a:solidFill>
            </a:endParaRPr>
          </a:p>
          <a:p>
            <a:endParaRPr lang="en-US" altLang="ja-JP" sz="4000" dirty="0">
              <a:solidFill>
                <a:schemeClr val="accent2"/>
              </a:solidFill>
            </a:endParaRPr>
          </a:p>
          <a:p>
            <a:r>
              <a:rPr lang="ja-JP" altLang="en-US" sz="4000" dirty="0">
                <a:solidFill>
                  <a:schemeClr val="accent2"/>
                </a:solidFill>
              </a:rPr>
              <a:t>　　　藤木訴訟とは</a:t>
            </a:r>
            <a:endParaRPr lang="en-US" altLang="ja-JP" sz="4000" dirty="0">
              <a:solidFill>
                <a:schemeClr val="accent2"/>
              </a:solidFill>
            </a:endParaRPr>
          </a:p>
          <a:p>
            <a:r>
              <a:rPr lang="ja-JP" altLang="en-US" sz="4000" dirty="0">
                <a:solidFill>
                  <a:schemeClr val="accent2"/>
                </a:solidFill>
              </a:rPr>
              <a:t>　　　</a:t>
            </a:r>
            <a:r>
              <a:rPr lang="ja-JP" altLang="en-US" sz="3200" dirty="0">
                <a:solidFill>
                  <a:schemeClr val="accent2"/>
                </a:solidFill>
              </a:rPr>
              <a:t>　</a:t>
            </a:r>
            <a:r>
              <a:rPr lang="ja-JP" altLang="en-US" sz="3200" dirty="0"/>
              <a:t>東京の国立村山療養所で長期入院中の</a:t>
            </a:r>
            <a:r>
              <a:rPr lang="ja-JP" altLang="en-US" sz="3200" dirty="0">
                <a:solidFill>
                  <a:srgbClr val="0070C0"/>
                </a:solidFill>
              </a:rPr>
              <a:t>藤木イキさん</a:t>
            </a:r>
            <a:endParaRPr lang="en-US" altLang="ja-JP" sz="3200" dirty="0">
              <a:solidFill>
                <a:srgbClr val="0070C0"/>
              </a:solidFill>
            </a:endParaRPr>
          </a:p>
          <a:p>
            <a:r>
              <a:rPr lang="ja-JP" altLang="en-US" sz="3200" dirty="0">
                <a:solidFill>
                  <a:srgbClr val="0070C0"/>
                </a:solidFill>
              </a:rPr>
              <a:t>　　　　が提起した訴訟</a:t>
            </a:r>
            <a:r>
              <a:rPr lang="ja-JP" altLang="en-US" sz="3200" dirty="0"/>
              <a:t>。第１次訴訟と第２次訴訟がある</a:t>
            </a:r>
            <a:endParaRPr lang="en-US" altLang="ja-JP" sz="3200" dirty="0"/>
          </a:p>
          <a:p>
            <a:r>
              <a:rPr lang="ja-JP" altLang="en-US" sz="3200" dirty="0">
                <a:solidFill>
                  <a:schemeClr val="accent2"/>
                </a:solidFill>
              </a:rPr>
              <a:t>　　　　　</a:t>
            </a:r>
            <a:r>
              <a:rPr lang="ja-JP" altLang="en-US" sz="3200" dirty="0">
                <a:solidFill>
                  <a:srgbClr val="FF0000"/>
                </a:solidFill>
              </a:rPr>
              <a:t>第１次訴訟　</a:t>
            </a:r>
            <a:r>
              <a:rPr lang="ja-JP" altLang="en-US" sz="3200" dirty="0"/>
              <a:t>藤木さんが、別居中でしかも他の女性</a:t>
            </a:r>
            <a:endParaRPr lang="en-US" altLang="ja-JP" sz="3200" dirty="0"/>
          </a:p>
          <a:p>
            <a:r>
              <a:rPr lang="ja-JP" altLang="en-US" sz="3200" dirty="0"/>
              <a:t>　　　　と同棲中の夫からの仕送りが絶えたため、療養所所在</a:t>
            </a:r>
            <a:endParaRPr lang="en-US" altLang="ja-JP" sz="3200" dirty="0"/>
          </a:p>
          <a:p>
            <a:r>
              <a:rPr lang="ja-JP" altLang="en-US" sz="3200" dirty="0"/>
              <a:t>　　　　地の福祉事務所に生活保護受給申請をしたところ、</a:t>
            </a:r>
            <a:r>
              <a:rPr lang="ja-JP" altLang="en-US" sz="3200" dirty="0">
                <a:solidFill>
                  <a:srgbClr val="0070C0"/>
                </a:solidFill>
              </a:rPr>
              <a:t>離</a:t>
            </a:r>
            <a:endParaRPr lang="en-US" altLang="ja-JP" sz="3200" dirty="0">
              <a:solidFill>
                <a:srgbClr val="0070C0"/>
              </a:solidFill>
            </a:endParaRPr>
          </a:p>
          <a:p>
            <a:r>
              <a:rPr lang="ja-JP" altLang="en-US" sz="3200" dirty="0">
                <a:solidFill>
                  <a:srgbClr val="0070C0"/>
                </a:solidFill>
              </a:rPr>
              <a:t>　　　　</a:t>
            </a:r>
            <a:r>
              <a:rPr lang="ja-JP" altLang="en-US" sz="3200" dirty="0" err="1">
                <a:solidFill>
                  <a:srgbClr val="0070C0"/>
                </a:solidFill>
              </a:rPr>
              <a:t>婚して</a:t>
            </a:r>
            <a:r>
              <a:rPr lang="ja-JP" altLang="en-US" sz="3200" dirty="0">
                <a:solidFill>
                  <a:srgbClr val="0070C0"/>
                </a:solidFill>
              </a:rPr>
              <a:t>いないから、夫と同一世帯に属する</a:t>
            </a:r>
            <a:r>
              <a:rPr lang="ja-JP" altLang="en-US" sz="3200" dirty="0"/>
              <a:t>として、夫</a:t>
            </a:r>
            <a:endParaRPr lang="en-US" altLang="ja-JP" sz="3200" dirty="0"/>
          </a:p>
          <a:p>
            <a:r>
              <a:rPr lang="ja-JP" altLang="en-US" sz="3200" dirty="0"/>
              <a:t>　　　　の所在地の福祉事務所で生活保護を受くべきだという</a:t>
            </a:r>
            <a:endParaRPr lang="en-US" altLang="ja-JP" sz="3200" dirty="0"/>
          </a:p>
          <a:p>
            <a:r>
              <a:rPr lang="ja-JP" altLang="en-US" sz="3200" dirty="0"/>
              <a:t>　　　　理由で却下され、この却下処分の取消しを求めて</a:t>
            </a:r>
            <a:r>
              <a:rPr lang="ja-JP" altLang="en-US" sz="3200" dirty="0" err="1"/>
              <a:t>争っ</a:t>
            </a:r>
            <a:endParaRPr lang="en-US" altLang="ja-JP" sz="3200" dirty="0"/>
          </a:p>
          <a:p>
            <a:r>
              <a:rPr lang="ja-JP" altLang="en-US" sz="3200" dirty="0"/>
              <a:t>　　　　</a:t>
            </a:r>
            <a:r>
              <a:rPr lang="ja-JP" altLang="en-US" sz="3200" dirty="0" err="1"/>
              <a:t>た</a:t>
            </a:r>
            <a:r>
              <a:rPr lang="ja-JP" altLang="en-US" sz="3200" dirty="0"/>
              <a:t>訴訟</a:t>
            </a:r>
            <a:endParaRPr lang="en-US" altLang="ja-JP" sz="3200" dirty="0"/>
          </a:p>
          <a:p>
            <a:endParaRPr lang="en-US" altLang="ja-JP" sz="3200" dirty="0"/>
          </a:p>
        </p:txBody>
      </p:sp>
    </p:spTree>
    <p:extLst>
      <p:ext uri="{BB962C8B-B14F-4D97-AF65-F5344CB8AC3E}">
        <p14:creationId xmlns:p14="http://schemas.microsoft.com/office/powerpoint/2010/main" val="34777413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298173" y="327990"/>
            <a:ext cx="9700591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ja-JP" altLang="en-US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algn="just"/>
            <a:r>
              <a:rPr lang="ja-JP" altLang="en-US" sz="3200" dirty="0">
                <a:solidFill>
                  <a:srgbClr val="000000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en-US" altLang="ja-JP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200" dirty="0">
                <a:solidFill>
                  <a:srgbClr val="000000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　</a:t>
            </a:r>
            <a:endParaRPr lang="en-US" altLang="ja-JP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600" dirty="0">
                <a:solidFill>
                  <a:prstClr val="black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en-US" altLang="ja-JP" sz="3200" dirty="0">
              <a:solidFill>
                <a:prstClr val="black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200" dirty="0">
                <a:solidFill>
                  <a:prstClr val="black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ja-JP" altLang="en-US" sz="2400" dirty="0">
              <a:solidFill>
                <a:srgbClr val="FF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2710127" y="1374430"/>
            <a:ext cx="100355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dirty="0"/>
              <a:t>　　　　</a:t>
            </a:r>
            <a:endParaRPr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0" y="-570450"/>
            <a:ext cx="12468833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000" dirty="0">
                <a:solidFill>
                  <a:schemeClr val="accent2"/>
                </a:solidFill>
              </a:rPr>
              <a:t>　</a:t>
            </a:r>
            <a:endParaRPr lang="en-US" altLang="ja-JP" sz="4000" dirty="0">
              <a:solidFill>
                <a:schemeClr val="accent2"/>
              </a:solidFill>
            </a:endParaRPr>
          </a:p>
          <a:p>
            <a:endParaRPr lang="en-US" altLang="ja-JP" sz="4000" dirty="0">
              <a:solidFill>
                <a:schemeClr val="accent2"/>
              </a:solidFill>
            </a:endParaRPr>
          </a:p>
          <a:p>
            <a:r>
              <a:rPr lang="ja-JP" altLang="en-US" sz="4000" dirty="0">
                <a:solidFill>
                  <a:schemeClr val="accent2"/>
                </a:solidFill>
              </a:rPr>
              <a:t>　　　</a:t>
            </a:r>
            <a:endParaRPr lang="en-US" altLang="ja-JP" sz="4000" dirty="0">
              <a:solidFill>
                <a:schemeClr val="accent2"/>
              </a:solidFill>
            </a:endParaRPr>
          </a:p>
          <a:p>
            <a:r>
              <a:rPr lang="ja-JP" altLang="en-US" sz="4000" dirty="0">
                <a:solidFill>
                  <a:schemeClr val="accent2"/>
                </a:solidFill>
              </a:rPr>
              <a:t>　　　　</a:t>
            </a:r>
            <a:r>
              <a:rPr lang="ja-JP" altLang="en-US" sz="3200" dirty="0">
                <a:solidFill>
                  <a:srgbClr val="FF0000"/>
                </a:solidFill>
              </a:rPr>
              <a:t>第２次訴訟　</a:t>
            </a:r>
            <a:r>
              <a:rPr lang="ja-JP" altLang="en-US" sz="3200" dirty="0"/>
              <a:t>第</a:t>
            </a:r>
            <a:r>
              <a:rPr lang="en-US" altLang="ja-JP" sz="3200" dirty="0"/>
              <a:t>1</a:t>
            </a:r>
            <a:r>
              <a:rPr lang="ja-JP" altLang="en-US" sz="3200" dirty="0"/>
              <a:t>次訴訟に関する裁判費用について</a:t>
            </a:r>
            <a:endParaRPr lang="en-US" altLang="ja-JP" sz="3200" dirty="0"/>
          </a:p>
          <a:p>
            <a:r>
              <a:rPr lang="ja-JP" altLang="en-US" sz="3200" dirty="0"/>
              <a:t>　　　　　　生活保護制度による給付を求めた訴訟</a:t>
            </a:r>
            <a:endParaRPr lang="en-US" altLang="ja-JP" sz="3200" dirty="0"/>
          </a:p>
          <a:p>
            <a:endParaRPr lang="en-US" altLang="ja-JP" sz="3200" dirty="0">
              <a:solidFill>
                <a:srgbClr val="FF0000"/>
              </a:solidFill>
            </a:endParaRPr>
          </a:p>
          <a:p>
            <a:r>
              <a:rPr lang="ja-JP" altLang="en-US" sz="3200" dirty="0">
                <a:solidFill>
                  <a:srgbClr val="FF0000"/>
                </a:solidFill>
              </a:rPr>
              <a:t>　　　　　裁判の争点</a:t>
            </a:r>
            <a:endParaRPr lang="en-US" altLang="ja-JP" sz="3200" dirty="0">
              <a:solidFill>
                <a:srgbClr val="FF0000"/>
              </a:solidFill>
            </a:endParaRPr>
          </a:p>
          <a:p>
            <a:r>
              <a:rPr lang="ja-JP" altLang="en-US" sz="3200" dirty="0">
                <a:solidFill>
                  <a:srgbClr val="FF0000"/>
                </a:solidFill>
              </a:rPr>
              <a:t>　　　　　　</a:t>
            </a:r>
            <a:r>
              <a:rPr lang="ja-JP" altLang="en-US" sz="3200" dirty="0"/>
              <a:t>第１次訴訟　世帯の認定の在り方と扶養の問題</a:t>
            </a:r>
            <a:endParaRPr lang="en-US" altLang="ja-JP" sz="3200" dirty="0"/>
          </a:p>
          <a:p>
            <a:endParaRPr lang="en-US" altLang="ja-JP" sz="3200" dirty="0"/>
          </a:p>
          <a:p>
            <a:r>
              <a:rPr lang="ja-JP" altLang="en-US" sz="3200" dirty="0"/>
              <a:t>　　　　　　第２次訴訟　訴訟費用は生活保護給付の対象と</a:t>
            </a:r>
            <a:endParaRPr lang="en-US" altLang="ja-JP" sz="3200" dirty="0"/>
          </a:p>
          <a:p>
            <a:r>
              <a:rPr lang="ja-JP" altLang="en-US" sz="3200" dirty="0"/>
              <a:t>　　　　　　　　　　　なるか</a:t>
            </a:r>
            <a:endParaRPr lang="en-US" altLang="ja-JP" sz="3200" dirty="0"/>
          </a:p>
          <a:p>
            <a:r>
              <a:rPr lang="ja-JP" altLang="en-US" sz="3200" dirty="0">
                <a:solidFill>
                  <a:srgbClr val="FF0000"/>
                </a:solidFill>
              </a:rPr>
              <a:t>　　　　　</a:t>
            </a:r>
            <a:r>
              <a:rPr lang="ja-JP" altLang="en-US" sz="3200" dirty="0">
                <a:solidFill>
                  <a:srgbClr val="0070C0"/>
                </a:solidFill>
              </a:rPr>
              <a:t>私が国の指定代理人となった事件</a:t>
            </a:r>
            <a:endParaRPr lang="en-US" altLang="ja-JP" sz="3200" dirty="0">
              <a:solidFill>
                <a:srgbClr val="0070C0"/>
              </a:solidFill>
            </a:endParaRPr>
          </a:p>
          <a:p>
            <a:r>
              <a:rPr lang="ja-JP" altLang="en-US" sz="3200" dirty="0">
                <a:solidFill>
                  <a:srgbClr val="0070C0"/>
                </a:solidFill>
              </a:rPr>
              <a:t>　　　　</a:t>
            </a:r>
          </a:p>
        </p:txBody>
      </p:sp>
    </p:spTree>
    <p:extLst>
      <p:ext uri="{BB962C8B-B14F-4D97-AF65-F5344CB8AC3E}">
        <p14:creationId xmlns:p14="http://schemas.microsoft.com/office/powerpoint/2010/main" val="13697443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298173" y="327990"/>
            <a:ext cx="9700591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ja-JP" altLang="en-US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algn="just"/>
            <a:r>
              <a:rPr lang="ja-JP" altLang="en-US" sz="3200" dirty="0">
                <a:solidFill>
                  <a:srgbClr val="000000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en-US" altLang="ja-JP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200" dirty="0">
                <a:solidFill>
                  <a:srgbClr val="000000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　</a:t>
            </a:r>
            <a:endParaRPr lang="en-US" altLang="ja-JP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600" dirty="0">
                <a:solidFill>
                  <a:prstClr val="black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en-US" altLang="ja-JP" sz="3200" dirty="0">
              <a:solidFill>
                <a:prstClr val="black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200" dirty="0">
                <a:solidFill>
                  <a:prstClr val="black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ja-JP" altLang="en-US" sz="2400" dirty="0">
              <a:solidFill>
                <a:srgbClr val="FF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2710127" y="1374430"/>
            <a:ext cx="100355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dirty="0"/>
              <a:t>　　　　</a:t>
            </a:r>
            <a:endParaRPr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0" y="-1137638"/>
            <a:ext cx="12503427" cy="73558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000" dirty="0">
                <a:solidFill>
                  <a:schemeClr val="accent2"/>
                </a:solidFill>
              </a:rPr>
              <a:t>　</a:t>
            </a:r>
            <a:endParaRPr lang="en-US" altLang="ja-JP" sz="4000" dirty="0">
              <a:solidFill>
                <a:schemeClr val="accent2"/>
              </a:solidFill>
            </a:endParaRPr>
          </a:p>
          <a:p>
            <a:r>
              <a:rPr lang="ja-JP" altLang="en-US" sz="4000" dirty="0">
                <a:solidFill>
                  <a:schemeClr val="accent2"/>
                </a:solidFill>
              </a:rPr>
              <a:t>　　</a:t>
            </a:r>
            <a:endParaRPr lang="en-US" altLang="ja-JP" sz="4000" dirty="0">
              <a:solidFill>
                <a:schemeClr val="accent2"/>
              </a:solidFill>
            </a:endParaRPr>
          </a:p>
          <a:p>
            <a:r>
              <a:rPr lang="ja-JP" altLang="en-US" sz="4000" dirty="0">
                <a:solidFill>
                  <a:schemeClr val="accent2"/>
                </a:solidFill>
              </a:rPr>
              <a:t>　　　</a:t>
            </a:r>
            <a:r>
              <a:rPr lang="ja-JP" altLang="en-US" sz="3200" dirty="0">
                <a:solidFill>
                  <a:srgbClr val="FF0000"/>
                </a:solidFill>
              </a:rPr>
              <a:t>第１次訴訟判決（１９７２年１２月２５日東京地裁</a:t>
            </a:r>
            <a:endParaRPr lang="en-US" altLang="ja-JP" sz="3200" dirty="0">
              <a:solidFill>
                <a:srgbClr val="FF0000"/>
              </a:solidFill>
            </a:endParaRPr>
          </a:p>
          <a:p>
            <a:r>
              <a:rPr lang="ja-JP" altLang="en-US" sz="3200" dirty="0">
                <a:solidFill>
                  <a:srgbClr val="FF0000"/>
                </a:solidFill>
              </a:rPr>
              <a:t>　　　　）の内容→藤木さん勝訴（１審確定）</a:t>
            </a:r>
            <a:endParaRPr lang="en-US" altLang="ja-JP" sz="3200" dirty="0">
              <a:solidFill>
                <a:srgbClr val="FF0000"/>
              </a:solidFill>
            </a:endParaRPr>
          </a:p>
          <a:p>
            <a:r>
              <a:rPr lang="ja-JP" altLang="en-US" sz="3200" dirty="0">
                <a:solidFill>
                  <a:srgbClr val="FF0000"/>
                </a:solidFill>
              </a:rPr>
              <a:t>　　　　　　</a:t>
            </a:r>
            <a:r>
              <a:rPr lang="ja-JP" altLang="en-US" sz="3200" dirty="0"/>
              <a:t>一審確定の経過</a:t>
            </a:r>
            <a:endParaRPr lang="en-US" altLang="ja-JP" sz="3200" dirty="0"/>
          </a:p>
          <a:p>
            <a:r>
              <a:rPr lang="ja-JP" altLang="en-US" sz="3200" dirty="0"/>
              <a:t>　　　　　　判決の影響力は</a:t>
            </a:r>
            <a:endParaRPr lang="en-US" altLang="ja-JP" sz="3200" dirty="0"/>
          </a:p>
          <a:p>
            <a:r>
              <a:rPr lang="ja-JP" altLang="en-US" sz="3200" dirty="0"/>
              <a:t>　　　　</a:t>
            </a:r>
            <a:endParaRPr lang="en-US" altLang="ja-JP" sz="3200" dirty="0"/>
          </a:p>
          <a:p>
            <a:r>
              <a:rPr lang="ja-JP" altLang="en-US" sz="3200" dirty="0">
                <a:solidFill>
                  <a:srgbClr val="FF0000"/>
                </a:solidFill>
              </a:rPr>
              <a:t>　　　　第２次訴訟一審判決（１９７９年４月１１日東京地</a:t>
            </a:r>
            <a:endParaRPr lang="en-US" altLang="ja-JP" sz="3200" dirty="0">
              <a:solidFill>
                <a:srgbClr val="FF0000"/>
              </a:solidFill>
            </a:endParaRPr>
          </a:p>
          <a:p>
            <a:r>
              <a:rPr lang="ja-JP" altLang="en-US" sz="3200" dirty="0">
                <a:solidFill>
                  <a:srgbClr val="FF0000"/>
                </a:solidFill>
              </a:rPr>
              <a:t>　　　　裁）の内容→藤木さん敗訴</a:t>
            </a:r>
            <a:endParaRPr lang="en-US" altLang="ja-JP" sz="3200" dirty="0">
              <a:solidFill>
                <a:srgbClr val="FF0000"/>
              </a:solidFill>
            </a:endParaRPr>
          </a:p>
          <a:p>
            <a:r>
              <a:rPr lang="ja-JP" altLang="en-US" sz="3200" dirty="0"/>
              <a:t>　　　　　　控訴中藤木さん死亡</a:t>
            </a:r>
            <a:endParaRPr lang="en-US" altLang="ja-JP" sz="3200" dirty="0"/>
          </a:p>
          <a:p>
            <a:r>
              <a:rPr lang="ja-JP" altLang="en-US" sz="3200" dirty="0"/>
              <a:t>　　　　</a:t>
            </a:r>
            <a:r>
              <a:rPr lang="ja-JP" altLang="en-US" sz="3200" dirty="0">
                <a:solidFill>
                  <a:srgbClr val="FF0000"/>
                </a:solidFill>
              </a:rPr>
              <a:t>二審判決（１９８４年７月１９日東京高裁裁）の内</a:t>
            </a:r>
            <a:endParaRPr lang="en-US" altLang="ja-JP" sz="3200" dirty="0">
              <a:solidFill>
                <a:srgbClr val="FF0000"/>
              </a:solidFill>
            </a:endParaRPr>
          </a:p>
          <a:p>
            <a:r>
              <a:rPr lang="ja-JP" altLang="en-US" sz="3200" dirty="0">
                <a:solidFill>
                  <a:srgbClr val="FF0000"/>
                </a:solidFill>
              </a:rPr>
              <a:t>　　　　容→藤木さん敗訴（控訴棄却）</a:t>
            </a:r>
          </a:p>
          <a:p>
            <a:r>
              <a:rPr lang="ja-JP" altLang="en-US" sz="3200" dirty="0"/>
              <a:t>　　　　</a:t>
            </a:r>
            <a:r>
              <a:rPr lang="ja-JP" altLang="en-US" sz="3200" dirty="0">
                <a:solidFill>
                  <a:srgbClr val="FF0000"/>
                </a:solidFill>
              </a:rPr>
              <a:t>上告審判決（１９８８年４月１９日最高裁）の内容</a:t>
            </a:r>
            <a:endParaRPr lang="en-US" altLang="ja-JP" sz="3200" dirty="0">
              <a:solidFill>
                <a:srgbClr val="FF0000"/>
              </a:solidFill>
            </a:endParaRPr>
          </a:p>
          <a:p>
            <a:r>
              <a:rPr lang="ja-JP" altLang="en-US" sz="3200" dirty="0">
                <a:solidFill>
                  <a:srgbClr val="FF0000"/>
                </a:solidFill>
              </a:rPr>
              <a:t>　　　　→藤木さん敗訴（上告棄却）</a:t>
            </a:r>
          </a:p>
        </p:txBody>
      </p:sp>
    </p:spTree>
    <p:extLst>
      <p:ext uri="{BB962C8B-B14F-4D97-AF65-F5344CB8AC3E}">
        <p14:creationId xmlns:p14="http://schemas.microsoft.com/office/powerpoint/2010/main" val="23162829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298173" y="327990"/>
            <a:ext cx="9700591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ja-JP" altLang="en-US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algn="just"/>
            <a:r>
              <a:rPr lang="ja-JP" altLang="en-US" sz="3200" dirty="0">
                <a:solidFill>
                  <a:srgbClr val="000000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en-US" altLang="ja-JP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200" dirty="0">
                <a:solidFill>
                  <a:srgbClr val="000000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　</a:t>
            </a:r>
            <a:endParaRPr lang="en-US" altLang="ja-JP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600" dirty="0">
                <a:solidFill>
                  <a:prstClr val="black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en-US" altLang="ja-JP" sz="3200" dirty="0">
              <a:solidFill>
                <a:prstClr val="black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200" dirty="0">
                <a:solidFill>
                  <a:prstClr val="black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ja-JP" altLang="en-US" sz="2400" dirty="0">
              <a:solidFill>
                <a:srgbClr val="FF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2710127" y="1374430"/>
            <a:ext cx="100355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dirty="0"/>
              <a:t>　　　　</a:t>
            </a:r>
            <a:endParaRPr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135467" y="152400"/>
            <a:ext cx="11489340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000" dirty="0">
                <a:solidFill>
                  <a:schemeClr val="accent2"/>
                </a:solidFill>
              </a:rPr>
              <a:t>　</a:t>
            </a:r>
            <a:endParaRPr lang="en-US" altLang="ja-JP" sz="4000" dirty="0">
              <a:solidFill>
                <a:schemeClr val="accent2"/>
              </a:solidFill>
            </a:endParaRPr>
          </a:p>
          <a:p>
            <a:endParaRPr lang="en-US" altLang="ja-JP" sz="4000" dirty="0">
              <a:solidFill>
                <a:schemeClr val="accent2"/>
              </a:solidFill>
            </a:endParaRPr>
          </a:p>
          <a:p>
            <a:r>
              <a:rPr lang="ja-JP" altLang="en-US" sz="4000" dirty="0">
                <a:solidFill>
                  <a:schemeClr val="accent2"/>
                </a:solidFill>
              </a:rPr>
              <a:t>　　　</a:t>
            </a:r>
            <a:r>
              <a:rPr lang="ja-JP" altLang="en-US" sz="3600" dirty="0">
                <a:solidFill>
                  <a:srgbClr val="FF0000"/>
                </a:solidFill>
              </a:rPr>
              <a:t>第４の波</a:t>
            </a:r>
            <a:endParaRPr lang="en-US" altLang="ja-JP" sz="3600" dirty="0">
              <a:solidFill>
                <a:srgbClr val="FF0000"/>
              </a:solidFill>
            </a:endParaRPr>
          </a:p>
          <a:p>
            <a:r>
              <a:rPr lang="ja-JP" altLang="en-US" sz="2800" dirty="0"/>
              <a:t>　　　　  　</a:t>
            </a:r>
            <a:r>
              <a:rPr lang="ja-JP" altLang="en-US" sz="3200" dirty="0"/>
              <a:t>２００４年から現在まで　生存権訴訟、いのちの</a:t>
            </a:r>
            <a:endParaRPr lang="en-US" altLang="ja-JP" sz="3200" dirty="0"/>
          </a:p>
          <a:p>
            <a:r>
              <a:rPr lang="ja-JP" altLang="en-US" sz="3200" dirty="0"/>
              <a:t>　　　　　　　　　　　　　　　　　とりで裁判</a:t>
            </a:r>
            <a:endParaRPr lang="en-US" altLang="ja-JP" sz="3200" dirty="0"/>
          </a:p>
          <a:p>
            <a:r>
              <a:rPr lang="ja-JP" altLang="en-US" sz="2800" dirty="0"/>
              <a:t>　　　　</a:t>
            </a:r>
            <a:endParaRPr lang="en-US" altLang="ja-JP" sz="2800" dirty="0"/>
          </a:p>
          <a:p>
            <a:r>
              <a:rPr lang="ja-JP" altLang="en-US" sz="2800" dirty="0">
                <a:solidFill>
                  <a:srgbClr val="FF0000"/>
                </a:solidFill>
              </a:rPr>
              <a:t>　　　　</a:t>
            </a:r>
            <a:r>
              <a:rPr lang="ja-JP" altLang="en-US" sz="3600" dirty="0">
                <a:solidFill>
                  <a:srgbClr val="FF0000"/>
                </a:solidFill>
              </a:rPr>
              <a:t>それぞれの波の特徴</a:t>
            </a:r>
            <a:endParaRPr lang="en-US" altLang="ja-JP" sz="3600" dirty="0">
              <a:solidFill>
                <a:srgbClr val="FF0000"/>
              </a:solidFill>
            </a:endParaRPr>
          </a:p>
          <a:p>
            <a:r>
              <a:rPr lang="ja-JP" altLang="en-US" sz="2800" dirty="0"/>
              <a:t>　　　　　</a:t>
            </a:r>
            <a:endParaRPr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9805324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298173" y="327990"/>
            <a:ext cx="9700591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ja-JP" altLang="en-US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algn="just"/>
            <a:r>
              <a:rPr lang="ja-JP" altLang="en-US" sz="3200" dirty="0">
                <a:solidFill>
                  <a:srgbClr val="000000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en-US" altLang="ja-JP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200" dirty="0">
                <a:solidFill>
                  <a:srgbClr val="000000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　</a:t>
            </a:r>
            <a:endParaRPr lang="en-US" altLang="ja-JP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600" dirty="0">
                <a:solidFill>
                  <a:prstClr val="black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en-US" altLang="ja-JP" sz="3200" dirty="0">
              <a:solidFill>
                <a:prstClr val="black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200" dirty="0">
                <a:solidFill>
                  <a:prstClr val="black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ja-JP" altLang="en-US" sz="2400" dirty="0">
              <a:solidFill>
                <a:srgbClr val="FF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2710127" y="1374430"/>
            <a:ext cx="100355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dirty="0"/>
              <a:t>　　　　</a:t>
            </a:r>
            <a:endParaRPr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0" y="-570450"/>
            <a:ext cx="12468833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000" dirty="0">
                <a:solidFill>
                  <a:schemeClr val="accent2"/>
                </a:solidFill>
              </a:rPr>
              <a:t>　</a:t>
            </a:r>
            <a:endParaRPr lang="en-US" altLang="ja-JP" sz="4000" dirty="0">
              <a:solidFill>
                <a:schemeClr val="accent2"/>
              </a:solidFill>
            </a:endParaRPr>
          </a:p>
          <a:p>
            <a:endParaRPr lang="en-US" altLang="ja-JP" sz="4000" dirty="0">
              <a:solidFill>
                <a:schemeClr val="accent2"/>
              </a:solidFill>
            </a:endParaRPr>
          </a:p>
          <a:p>
            <a:r>
              <a:rPr lang="ja-JP" altLang="en-US" sz="4000" dirty="0">
                <a:solidFill>
                  <a:schemeClr val="accent2"/>
                </a:solidFill>
              </a:rPr>
              <a:t>　　　</a:t>
            </a:r>
            <a:endParaRPr lang="en-US" altLang="ja-JP" sz="4000" dirty="0">
              <a:solidFill>
                <a:schemeClr val="accent2"/>
              </a:solidFill>
            </a:endParaRPr>
          </a:p>
          <a:p>
            <a:r>
              <a:rPr lang="ja-JP" altLang="en-US" sz="4000" dirty="0">
                <a:solidFill>
                  <a:schemeClr val="accent2"/>
                </a:solidFill>
              </a:rPr>
              <a:t>　　　　</a:t>
            </a:r>
            <a:r>
              <a:rPr lang="ja-JP" altLang="en-US" sz="3200" dirty="0">
                <a:solidFill>
                  <a:srgbClr val="FF0000"/>
                </a:solidFill>
              </a:rPr>
              <a:t>第１次訴訟の意義</a:t>
            </a:r>
            <a:endParaRPr lang="en-US" altLang="ja-JP" sz="3200" dirty="0">
              <a:solidFill>
                <a:srgbClr val="FF0000"/>
              </a:solidFill>
            </a:endParaRPr>
          </a:p>
          <a:p>
            <a:r>
              <a:rPr lang="ja-JP" altLang="en-US" sz="3200" dirty="0">
                <a:solidFill>
                  <a:srgbClr val="FF0000"/>
                </a:solidFill>
              </a:rPr>
              <a:t>　　　　　　　</a:t>
            </a:r>
            <a:r>
              <a:rPr lang="ja-JP" altLang="en-US" sz="3200" dirty="0">
                <a:solidFill>
                  <a:srgbClr val="0070C0"/>
                </a:solidFill>
              </a:rPr>
              <a:t>世帯認定について正しい判断</a:t>
            </a:r>
            <a:r>
              <a:rPr lang="ja-JP" altLang="en-US" sz="3200" dirty="0"/>
              <a:t>を確定させた</a:t>
            </a:r>
            <a:endParaRPr lang="en-US" altLang="ja-JP" sz="3200" dirty="0"/>
          </a:p>
          <a:p>
            <a:endParaRPr lang="en-US" altLang="ja-JP" sz="3200" dirty="0"/>
          </a:p>
          <a:p>
            <a:r>
              <a:rPr lang="ja-JP" altLang="en-US" sz="3200" dirty="0"/>
              <a:t>　　　　　</a:t>
            </a:r>
            <a:r>
              <a:rPr lang="ja-JP" altLang="en-US" sz="3200" dirty="0">
                <a:solidFill>
                  <a:srgbClr val="FF0000"/>
                </a:solidFill>
              </a:rPr>
              <a:t>第２次訴訟の意義</a:t>
            </a:r>
            <a:endParaRPr lang="en-US" altLang="ja-JP" sz="3200" dirty="0">
              <a:solidFill>
                <a:srgbClr val="FF0000"/>
              </a:solidFill>
            </a:endParaRPr>
          </a:p>
          <a:p>
            <a:r>
              <a:rPr lang="ja-JP" altLang="en-US" sz="3200" dirty="0">
                <a:solidFill>
                  <a:srgbClr val="FF0000"/>
                </a:solidFill>
              </a:rPr>
              <a:t>　　　　　　　</a:t>
            </a:r>
            <a:r>
              <a:rPr lang="ja-JP" altLang="en-US" sz="3200" dirty="0">
                <a:solidFill>
                  <a:srgbClr val="0070C0"/>
                </a:solidFill>
              </a:rPr>
              <a:t>経済的弱者の裁判費用の負担</a:t>
            </a:r>
            <a:r>
              <a:rPr lang="ja-JP" altLang="en-US" sz="3200" dirty="0"/>
              <a:t>について問題の提</a:t>
            </a:r>
            <a:endParaRPr lang="en-US" altLang="ja-JP" sz="3200" dirty="0"/>
          </a:p>
          <a:p>
            <a:r>
              <a:rPr lang="ja-JP" altLang="en-US" sz="3200" dirty="0"/>
              <a:t>　　　　　　起をしたこと→法律扶助制度の改善運動へ</a:t>
            </a:r>
            <a:endParaRPr lang="en-US" altLang="ja-JP" sz="3200" dirty="0"/>
          </a:p>
          <a:p>
            <a:r>
              <a:rPr lang="ja-JP" altLang="en-US" sz="3200" dirty="0"/>
              <a:t>　　　　　　　違法な処分についての</a:t>
            </a:r>
            <a:r>
              <a:rPr lang="ja-JP" altLang="en-US" sz="3200" dirty="0">
                <a:solidFill>
                  <a:srgbClr val="0070C0"/>
                </a:solidFill>
              </a:rPr>
              <a:t>損害賠償請求への道</a:t>
            </a:r>
            <a:r>
              <a:rPr lang="ja-JP" altLang="en-US" sz="3200" dirty="0"/>
              <a:t>を開</a:t>
            </a:r>
            <a:endParaRPr lang="en-US" altLang="ja-JP" sz="3200" dirty="0"/>
          </a:p>
          <a:p>
            <a:r>
              <a:rPr lang="ja-JP" altLang="en-US" sz="3200" dirty="0"/>
              <a:t>　　　　　　いた</a:t>
            </a:r>
          </a:p>
        </p:txBody>
      </p:sp>
    </p:spTree>
    <p:extLst>
      <p:ext uri="{BB962C8B-B14F-4D97-AF65-F5344CB8AC3E}">
        <p14:creationId xmlns:p14="http://schemas.microsoft.com/office/powerpoint/2010/main" val="17001391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298173" y="66379"/>
            <a:ext cx="9700591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ja-JP" altLang="en-US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algn="just"/>
            <a:r>
              <a:rPr lang="ja-JP" altLang="en-US" sz="3200" dirty="0">
                <a:solidFill>
                  <a:srgbClr val="000000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en-US" altLang="ja-JP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200" dirty="0">
                <a:solidFill>
                  <a:srgbClr val="000000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　</a:t>
            </a:r>
            <a:endParaRPr lang="en-US" altLang="ja-JP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600" dirty="0">
                <a:solidFill>
                  <a:prstClr val="black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en-US" altLang="ja-JP" sz="3200" dirty="0">
              <a:solidFill>
                <a:prstClr val="black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200" dirty="0">
                <a:solidFill>
                  <a:prstClr val="black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ja-JP" altLang="en-US" sz="2400" dirty="0">
              <a:solidFill>
                <a:srgbClr val="FF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2710127" y="1374430"/>
            <a:ext cx="100355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dirty="0"/>
              <a:t>　　　　</a:t>
            </a:r>
            <a:endParaRPr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0" y="-570450"/>
            <a:ext cx="1246883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000" dirty="0">
                <a:solidFill>
                  <a:schemeClr val="accent2"/>
                </a:solidFill>
              </a:rPr>
              <a:t>　</a:t>
            </a:r>
            <a:endParaRPr lang="en-US" altLang="ja-JP" sz="4000" dirty="0">
              <a:solidFill>
                <a:schemeClr val="accent2"/>
              </a:solidFill>
            </a:endParaRPr>
          </a:p>
          <a:p>
            <a:endParaRPr lang="en-US" altLang="ja-JP" sz="4000" dirty="0">
              <a:solidFill>
                <a:schemeClr val="accent2"/>
              </a:solidFill>
            </a:endParaRPr>
          </a:p>
          <a:p>
            <a:r>
              <a:rPr lang="ja-JP" altLang="en-US" sz="4000" dirty="0">
                <a:solidFill>
                  <a:schemeClr val="accent2"/>
                </a:solidFill>
              </a:rPr>
              <a:t>　　　</a:t>
            </a:r>
            <a:endParaRPr lang="en-US" altLang="ja-JP" sz="4000" dirty="0">
              <a:solidFill>
                <a:schemeClr val="accent2"/>
              </a:solidFill>
            </a:endParaRPr>
          </a:p>
          <a:p>
            <a:r>
              <a:rPr lang="ja-JP" altLang="en-US" sz="4000" dirty="0">
                <a:solidFill>
                  <a:schemeClr val="accent2"/>
                </a:solidFill>
              </a:rPr>
              <a:t>　　　</a:t>
            </a:r>
            <a:endParaRPr lang="ja-JP" altLang="en-US" sz="3200" dirty="0">
              <a:solidFill>
                <a:srgbClr val="0070C0"/>
              </a:solidFill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785190" y="168965"/>
            <a:ext cx="10903227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000" dirty="0">
                <a:solidFill>
                  <a:srgbClr val="0070C0"/>
                </a:solidFill>
              </a:rPr>
              <a:t>社会保障裁判「第３の波」の特徴</a:t>
            </a:r>
          </a:p>
          <a:p>
            <a:r>
              <a:rPr lang="ja-JP" altLang="en-US" sz="3200" dirty="0"/>
              <a:t>　</a:t>
            </a:r>
            <a:r>
              <a:rPr lang="ja-JP" altLang="en-US" sz="3600" dirty="0"/>
              <a:t>違法な運用、理由のない攻撃に対する反撃</a:t>
            </a:r>
          </a:p>
          <a:p>
            <a:r>
              <a:rPr lang="ja-JP" altLang="en-US" sz="3600" dirty="0"/>
              <a:t>　</a:t>
            </a:r>
            <a:endParaRPr lang="en-US" altLang="ja-JP" sz="3600" dirty="0"/>
          </a:p>
          <a:p>
            <a:r>
              <a:rPr lang="ja-JP" altLang="en-US" sz="3600" dirty="0"/>
              <a:t>　全体としての社会保障への攻撃に対する</a:t>
            </a:r>
            <a:r>
              <a:rPr lang="ja-JP" altLang="en-US" sz="3600" dirty="0">
                <a:solidFill>
                  <a:srgbClr val="0070C0"/>
                </a:solidFill>
              </a:rPr>
              <a:t>総体としての反撃</a:t>
            </a:r>
          </a:p>
          <a:p>
            <a:r>
              <a:rPr lang="ja-JP" altLang="en-US" sz="3600" dirty="0"/>
              <a:t>　</a:t>
            </a:r>
            <a:endParaRPr lang="en-US" altLang="ja-JP" sz="3600" dirty="0"/>
          </a:p>
          <a:p>
            <a:r>
              <a:rPr lang="ja-JP" altLang="en-US" sz="3600" dirty="0"/>
              <a:t>　制度運用を</a:t>
            </a:r>
            <a:r>
              <a:rPr lang="ja-JP" altLang="en-US" sz="3600" dirty="0">
                <a:solidFill>
                  <a:srgbClr val="0070C0"/>
                </a:solidFill>
              </a:rPr>
              <a:t>当事者の手に取り戻す</a:t>
            </a:r>
            <a:endParaRPr lang="en-US" altLang="ja-JP" sz="3600" dirty="0">
              <a:solidFill>
                <a:srgbClr val="0070C0"/>
              </a:solidFill>
            </a:endParaRPr>
          </a:p>
          <a:p>
            <a:r>
              <a:rPr lang="ja-JP" altLang="en-US" sz="3600" dirty="0"/>
              <a:t>　</a:t>
            </a:r>
            <a:endParaRPr lang="en-US" altLang="ja-JP" sz="3600" dirty="0"/>
          </a:p>
          <a:p>
            <a:r>
              <a:rPr lang="ja-JP" altLang="en-US" sz="3600" dirty="0"/>
              <a:t>　</a:t>
            </a:r>
            <a:r>
              <a:rPr lang="ja-JP" altLang="en-US" sz="3600" dirty="0">
                <a:solidFill>
                  <a:srgbClr val="0070C0"/>
                </a:solidFill>
              </a:rPr>
              <a:t>制度、政策の変更をせまり、実現する</a:t>
            </a:r>
            <a:endParaRPr lang="en-US" altLang="ja-JP" sz="3600" dirty="0">
              <a:solidFill>
                <a:srgbClr val="0070C0"/>
              </a:solidFill>
            </a:endParaRPr>
          </a:p>
          <a:p>
            <a:r>
              <a:rPr lang="ja-JP" altLang="en-US" sz="3600" dirty="0"/>
              <a:t>　</a:t>
            </a:r>
            <a:endParaRPr lang="en-US" altLang="ja-JP" sz="3600" dirty="0"/>
          </a:p>
          <a:p>
            <a:r>
              <a:rPr lang="ja-JP" altLang="en-US" sz="3600" dirty="0"/>
              <a:t>　憲法２５条の実質化をめざす</a:t>
            </a:r>
            <a:endParaRPr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9983484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298173" y="327990"/>
            <a:ext cx="9700591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ja-JP" altLang="en-US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algn="just"/>
            <a:r>
              <a:rPr lang="ja-JP" altLang="en-US" sz="3200" dirty="0">
                <a:solidFill>
                  <a:srgbClr val="000000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en-US" altLang="ja-JP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200" dirty="0">
                <a:solidFill>
                  <a:srgbClr val="000000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　</a:t>
            </a:r>
            <a:endParaRPr lang="en-US" altLang="ja-JP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600" dirty="0">
                <a:solidFill>
                  <a:prstClr val="black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en-US" altLang="ja-JP" sz="3200" dirty="0">
              <a:solidFill>
                <a:prstClr val="black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200" dirty="0">
                <a:solidFill>
                  <a:prstClr val="black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ja-JP" altLang="en-US" sz="2400" dirty="0">
              <a:solidFill>
                <a:srgbClr val="FF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2710127" y="1374430"/>
            <a:ext cx="100355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dirty="0"/>
              <a:t>　　　　</a:t>
            </a:r>
            <a:endParaRPr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0" y="-570450"/>
            <a:ext cx="12468833" cy="7848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000" dirty="0">
                <a:solidFill>
                  <a:schemeClr val="accent2"/>
                </a:solidFill>
              </a:rPr>
              <a:t>　</a:t>
            </a:r>
            <a:endParaRPr lang="en-US" altLang="ja-JP" sz="4000" dirty="0">
              <a:solidFill>
                <a:schemeClr val="accent2"/>
              </a:solidFill>
            </a:endParaRPr>
          </a:p>
          <a:p>
            <a:r>
              <a:rPr lang="ja-JP" altLang="en-US" sz="4000" dirty="0">
                <a:solidFill>
                  <a:schemeClr val="accent2"/>
                </a:solidFill>
              </a:rPr>
              <a:t>　　生活保護裁判の第３の波</a:t>
            </a:r>
            <a:endParaRPr lang="en-US" altLang="ja-JP" sz="4000" dirty="0">
              <a:solidFill>
                <a:schemeClr val="accent2"/>
              </a:solidFill>
            </a:endParaRPr>
          </a:p>
          <a:p>
            <a:r>
              <a:rPr lang="ja-JP" altLang="en-US" sz="4000" dirty="0">
                <a:solidFill>
                  <a:srgbClr val="FF0000"/>
                </a:solidFill>
              </a:rPr>
              <a:t>　　</a:t>
            </a:r>
            <a:r>
              <a:rPr lang="ja-JP" altLang="en-US" sz="3600" dirty="0">
                <a:solidFill>
                  <a:srgbClr val="FF0000"/>
                </a:solidFill>
              </a:rPr>
              <a:t> １　保護の補足性の原理</a:t>
            </a:r>
          </a:p>
          <a:p>
            <a:r>
              <a:rPr lang="ja-JP" altLang="en-US" sz="4000" dirty="0">
                <a:solidFill>
                  <a:srgbClr val="FF0000"/>
                </a:solidFill>
              </a:rPr>
              <a:t>　　　　加藤訴訟判決（１９９３年４月２３日</a:t>
            </a:r>
            <a:endParaRPr lang="en-US" altLang="ja-JP" sz="4000" dirty="0">
              <a:solidFill>
                <a:srgbClr val="FF0000"/>
              </a:solidFill>
            </a:endParaRPr>
          </a:p>
          <a:p>
            <a:r>
              <a:rPr lang="ja-JP" altLang="en-US" sz="4000" dirty="0">
                <a:solidFill>
                  <a:srgbClr val="FF0000"/>
                </a:solidFill>
              </a:rPr>
              <a:t>　　　秋田地裁）の内容→一審勝訴（確定）</a:t>
            </a:r>
            <a:endParaRPr lang="en-US" altLang="ja-JP" sz="4000" dirty="0">
              <a:solidFill>
                <a:srgbClr val="FF0000"/>
              </a:solidFill>
            </a:endParaRPr>
          </a:p>
          <a:p>
            <a:r>
              <a:rPr lang="ja-JP" altLang="en-US" sz="4000" dirty="0">
                <a:solidFill>
                  <a:srgbClr val="FF0000"/>
                </a:solidFill>
              </a:rPr>
              <a:t>　　　　</a:t>
            </a:r>
            <a:r>
              <a:rPr lang="ja-JP" altLang="en-US" sz="3200" dirty="0">
                <a:solidFill>
                  <a:srgbClr val="FF0000"/>
                </a:solidFill>
              </a:rPr>
              <a:t>　</a:t>
            </a:r>
            <a:r>
              <a:rPr lang="ja-JP" altLang="en-US" sz="3200" dirty="0"/>
              <a:t>保護費を原資とする預貯金は法４条１項にいう　　</a:t>
            </a:r>
            <a:endParaRPr lang="en-US" altLang="ja-JP" sz="3200" dirty="0"/>
          </a:p>
          <a:p>
            <a:r>
              <a:rPr lang="ja-JP" altLang="en-US" sz="3200" dirty="0"/>
              <a:t>　　　　　資産とはいえない。</a:t>
            </a:r>
          </a:p>
          <a:p>
            <a:r>
              <a:rPr lang="ja-JP" altLang="en-US" sz="3200" dirty="0"/>
              <a:t>　　　 　　　指導指示の処分性を認める</a:t>
            </a:r>
          </a:p>
          <a:p>
            <a:r>
              <a:rPr lang="ja-JP" altLang="en-US" sz="4000" dirty="0">
                <a:solidFill>
                  <a:srgbClr val="FF0000"/>
                </a:solidFill>
              </a:rPr>
              <a:t>　　　　中嶋訴訟判決（１９９５年３月１４日福岡</a:t>
            </a:r>
            <a:endParaRPr lang="en-US" altLang="ja-JP" sz="4000" dirty="0">
              <a:solidFill>
                <a:srgbClr val="FF0000"/>
              </a:solidFill>
            </a:endParaRPr>
          </a:p>
          <a:p>
            <a:r>
              <a:rPr lang="ja-JP" altLang="en-US" sz="4000" dirty="0">
                <a:solidFill>
                  <a:srgbClr val="FF0000"/>
                </a:solidFill>
              </a:rPr>
              <a:t>　　　地裁、１９９８年１０月９日福岡高裁、２００　　</a:t>
            </a:r>
            <a:endParaRPr lang="en-US" altLang="ja-JP" sz="4000" dirty="0">
              <a:solidFill>
                <a:srgbClr val="FF0000"/>
              </a:solidFill>
            </a:endParaRPr>
          </a:p>
          <a:p>
            <a:r>
              <a:rPr lang="ja-JP" altLang="en-US" sz="4000" dirty="0">
                <a:solidFill>
                  <a:srgbClr val="FF0000"/>
                </a:solidFill>
              </a:rPr>
              <a:t>　　　４年年３月１６日最高裁）の内容→一審敗訴、　　　　</a:t>
            </a:r>
            <a:endParaRPr lang="en-US" altLang="ja-JP" sz="4000" dirty="0">
              <a:solidFill>
                <a:srgbClr val="FF0000"/>
              </a:solidFill>
            </a:endParaRPr>
          </a:p>
          <a:p>
            <a:r>
              <a:rPr lang="ja-JP" altLang="en-US" sz="4000" dirty="0">
                <a:solidFill>
                  <a:srgbClr val="FF0000"/>
                </a:solidFill>
              </a:rPr>
              <a:t>　　　二審逆転勝訴、最高裁勝訴</a:t>
            </a:r>
          </a:p>
          <a:p>
            <a:r>
              <a:rPr lang="ja-JP" altLang="en-US" sz="4000" dirty="0">
                <a:solidFill>
                  <a:srgbClr val="FF0000"/>
                </a:solidFill>
              </a:rPr>
              <a:t>      　　　　</a:t>
            </a:r>
            <a:endParaRPr lang="ja-JP" altLang="en-US" sz="3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8303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298173" y="327990"/>
            <a:ext cx="9700591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ja-JP" altLang="en-US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algn="just"/>
            <a:r>
              <a:rPr lang="ja-JP" altLang="en-US" sz="3200" dirty="0">
                <a:solidFill>
                  <a:srgbClr val="000000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en-US" altLang="ja-JP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200" dirty="0">
                <a:solidFill>
                  <a:srgbClr val="000000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　</a:t>
            </a:r>
            <a:endParaRPr lang="en-US" altLang="ja-JP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600" dirty="0">
                <a:solidFill>
                  <a:prstClr val="black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en-US" altLang="ja-JP" sz="3200" dirty="0">
              <a:solidFill>
                <a:prstClr val="black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200" dirty="0">
                <a:solidFill>
                  <a:prstClr val="black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ja-JP" altLang="en-US" sz="2400" dirty="0">
              <a:solidFill>
                <a:srgbClr val="FF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2710127" y="1374430"/>
            <a:ext cx="100355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dirty="0"/>
              <a:t>　　　　</a:t>
            </a:r>
            <a:endParaRPr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0" y="-570450"/>
            <a:ext cx="12468833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000" dirty="0">
                <a:solidFill>
                  <a:schemeClr val="accent2"/>
                </a:solidFill>
              </a:rPr>
              <a:t>　</a:t>
            </a:r>
            <a:endParaRPr lang="en-US" altLang="ja-JP" sz="4000" dirty="0">
              <a:solidFill>
                <a:schemeClr val="accent2"/>
              </a:solidFill>
            </a:endParaRPr>
          </a:p>
          <a:p>
            <a:r>
              <a:rPr lang="ja-JP" altLang="en-US" sz="4000" dirty="0">
                <a:solidFill>
                  <a:schemeClr val="accent2"/>
                </a:solidFill>
              </a:rPr>
              <a:t>　　</a:t>
            </a:r>
            <a:endParaRPr lang="en-US" altLang="ja-JP" sz="4000" dirty="0">
              <a:solidFill>
                <a:schemeClr val="accent2"/>
              </a:solidFill>
            </a:endParaRPr>
          </a:p>
          <a:p>
            <a:r>
              <a:rPr lang="ja-JP" altLang="en-US" sz="4000" dirty="0">
                <a:solidFill>
                  <a:schemeClr val="accent2"/>
                </a:solidFill>
              </a:rPr>
              <a:t>　　　　</a:t>
            </a:r>
            <a:r>
              <a:rPr lang="ja-JP" altLang="en-US" sz="3200" dirty="0"/>
              <a:t>保護費を原資とする学資保険は、法４条１項の</a:t>
            </a:r>
            <a:r>
              <a:rPr lang="ja-JP" altLang="en-US" sz="3200" dirty="0">
                <a:solidFill>
                  <a:srgbClr val="0070C0"/>
                </a:solidFill>
              </a:rPr>
              <a:t>資産</a:t>
            </a:r>
            <a:endParaRPr lang="en-US" altLang="ja-JP" sz="3200" dirty="0">
              <a:solidFill>
                <a:srgbClr val="0070C0"/>
              </a:solidFill>
            </a:endParaRPr>
          </a:p>
          <a:p>
            <a:r>
              <a:rPr lang="ja-JP" altLang="en-US" sz="3200" dirty="0">
                <a:solidFill>
                  <a:srgbClr val="0070C0"/>
                </a:solidFill>
              </a:rPr>
              <a:t>　　　　とはいえない</a:t>
            </a:r>
            <a:endParaRPr lang="en-US" altLang="ja-JP" sz="3200" dirty="0">
              <a:solidFill>
                <a:srgbClr val="0070C0"/>
              </a:solidFill>
            </a:endParaRPr>
          </a:p>
          <a:p>
            <a:endParaRPr lang="en-US" altLang="ja-JP" sz="3200" dirty="0">
              <a:solidFill>
                <a:srgbClr val="0070C0"/>
              </a:solidFill>
            </a:endParaRPr>
          </a:p>
          <a:p>
            <a:r>
              <a:rPr lang="ja-JP" altLang="en-US" sz="3200" dirty="0"/>
              <a:t>　　　　　保護費の</a:t>
            </a:r>
            <a:r>
              <a:rPr lang="ja-JP" altLang="en-US" sz="3200" dirty="0">
                <a:solidFill>
                  <a:srgbClr val="0070C0"/>
                </a:solidFill>
              </a:rPr>
              <a:t>使途の自由</a:t>
            </a:r>
            <a:r>
              <a:rPr lang="ja-JP" altLang="en-US" sz="3200" dirty="0"/>
              <a:t>を認める</a:t>
            </a:r>
            <a:endParaRPr lang="en-US" altLang="ja-JP" sz="3200" dirty="0"/>
          </a:p>
          <a:p>
            <a:endParaRPr lang="en-US" altLang="ja-JP" sz="3200" dirty="0"/>
          </a:p>
          <a:p>
            <a:r>
              <a:rPr lang="ja-JP" altLang="en-US" sz="3200" dirty="0"/>
              <a:t>　　　　　</a:t>
            </a:r>
            <a:r>
              <a:rPr lang="ja-JP" altLang="en-US" sz="3200" dirty="0">
                <a:solidFill>
                  <a:srgbClr val="0070C0"/>
                </a:solidFill>
              </a:rPr>
              <a:t>高校進学の費用負担の重要性</a:t>
            </a:r>
            <a:r>
              <a:rPr lang="ja-JP" altLang="en-US" sz="3200" dirty="0"/>
              <a:t>を認める→貧困の連鎖</a:t>
            </a:r>
            <a:endParaRPr lang="en-US" altLang="ja-JP" sz="3200" dirty="0"/>
          </a:p>
          <a:p>
            <a:r>
              <a:rPr lang="ja-JP" altLang="en-US" sz="3200" dirty="0"/>
              <a:t>　　　　を防ぐ→高校進学の費用を</a:t>
            </a:r>
            <a:r>
              <a:rPr lang="ja-JP" altLang="en-US" sz="3200" dirty="0">
                <a:solidFill>
                  <a:srgbClr val="0070C0"/>
                </a:solidFill>
              </a:rPr>
              <a:t>「生業扶助」で支給</a:t>
            </a:r>
            <a:r>
              <a:rPr lang="ja-JP" altLang="en-US" sz="3200" dirty="0"/>
              <a:t>するよ</a:t>
            </a:r>
            <a:endParaRPr lang="en-US" altLang="ja-JP" sz="3200" dirty="0"/>
          </a:p>
          <a:p>
            <a:r>
              <a:rPr lang="ja-JP" altLang="en-US" sz="3200" dirty="0"/>
              <a:t>　　　　うに制度改正</a:t>
            </a:r>
            <a:endParaRPr lang="en-US" altLang="ja-JP" sz="3200" dirty="0"/>
          </a:p>
          <a:p>
            <a:endParaRPr lang="en-US" altLang="ja-JP" sz="3200" dirty="0"/>
          </a:p>
          <a:p>
            <a:r>
              <a:rPr lang="ja-JP" altLang="en-US" sz="3200" dirty="0"/>
              <a:t>　　　　　世帯主が死亡した場合、</a:t>
            </a:r>
            <a:r>
              <a:rPr lang="ja-JP" altLang="en-US" sz="3200" dirty="0">
                <a:solidFill>
                  <a:srgbClr val="0070C0"/>
                </a:solidFill>
              </a:rPr>
              <a:t>世帯員の原告適格</a:t>
            </a:r>
            <a:r>
              <a:rPr lang="ja-JP" altLang="en-US" sz="3200" dirty="0"/>
              <a:t>を認める</a:t>
            </a:r>
          </a:p>
          <a:p>
            <a:endParaRPr lang="ja-JP" altLang="en-US" sz="3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9815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298173" y="327990"/>
            <a:ext cx="9700591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ja-JP" altLang="en-US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algn="just"/>
            <a:r>
              <a:rPr lang="ja-JP" altLang="en-US" sz="3200" dirty="0">
                <a:solidFill>
                  <a:srgbClr val="000000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en-US" altLang="ja-JP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200" dirty="0">
                <a:solidFill>
                  <a:srgbClr val="000000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　</a:t>
            </a:r>
            <a:endParaRPr lang="en-US" altLang="ja-JP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600" dirty="0">
                <a:solidFill>
                  <a:prstClr val="black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en-US" altLang="ja-JP" sz="3200" dirty="0">
              <a:solidFill>
                <a:prstClr val="black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200" dirty="0">
                <a:solidFill>
                  <a:prstClr val="black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ja-JP" altLang="en-US" sz="2400" dirty="0">
              <a:solidFill>
                <a:srgbClr val="FF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2710127" y="1374430"/>
            <a:ext cx="100355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dirty="0"/>
              <a:t>　　　　</a:t>
            </a:r>
            <a:endParaRPr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0" y="-570450"/>
            <a:ext cx="12468833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000" dirty="0">
                <a:solidFill>
                  <a:schemeClr val="accent2"/>
                </a:solidFill>
              </a:rPr>
              <a:t>　</a:t>
            </a:r>
            <a:endParaRPr lang="en-US" altLang="ja-JP" sz="4000" dirty="0">
              <a:solidFill>
                <a:schemeClr val="accent2"/>
              </a:solidFill>
            </a:endParaRPr>
          </a:p>
          <a:p>
            <a:r>
              <a:rPr lang="ja-JP" altLang="en-US" sz="4000" dirty="0">
                <a:solidFill>
                  <a:schemeClr val="accent2"/>
                </a:solidFill>
              </a:rPr>
              <a:t>　　　　</a:t>
            </a:r>
          </a:p>
          <a:p>
            <a:r>
              <a:rPr lang="ja-JP" altLang="en-US" sz="4000" dirty="0">
                <a:solidFill>
                  <a:schemeClr val="accent2"/>
                </a:solidFill>
              </a:rPr>
              <a:t>　　　</a:t>
            </a:r>
            <a:r>
              <a:rPr lang="ja-JP" altLang="en-US" sz="4000" dirty="0">
                <a:solidFill>
                  <a:srgbClr val="FF0000"/>
                </a:solidFill>
              </a:rPr>
              <a:t>高訴訟判決（１９９９年６月１１日金沢地</a:t>
            </a:r>
            <a:endParaRPr lang="en-US" altLang="ja-JP" sz="4000" dirty="0">
              <a:solidFill>
                <a:srgbClr val="FF0000"/>
              </a:solidFill>
            </a:endParaRPr>
          </a:p>
          <a:p>
            <a:r>
              <a:rPr lang="ja-JP" altLang="en-US" sz="4000" dirty="0">
                <a:solidFill>
                  <a:srgbClr val="FF0000"/>
                </a:solidFill>
              </a:rPr>
              <a:t>　　裁、２０００年９月１１日名古屋高裁金沢支</a:t>
            </a:r>
            <a:endParaRPr lang="en-US" altLang="ja-JP" sz="4000" dirty="0">
              <a:solidFill>
                <a:srgbClr val="FF0000"/>
              </a:solidFill>
            </a:endParaRPr>
          </a:p>
          <a:p>
            <a:r>
              <a:rPr lang="ja-JP" altLang="en-US" sz="4000" dirty="0">
                <a:solidFill>
                  <a:srgbClr val="FF0000"/>
                </a:solidFill>
              </a:rPr>
              <a:t>　　部、２００３年７月１７日最高裁決定）の内</a:t>
            </a:r>
            <a:endParaRPr lang="en-US" altLang="ja-JP" sz="4000" dirty="0">
              <a:solidFill>
                <a:srgbClr val="FF0000"/>
              </a:solidFill>
            </a:endParaRPr>
          </a:p>
          <a:p>
            <a:r>
              <a:rPr lang="ja-JP" altLang="en-US" sz="4000" dirty="0">
                <a:solidFill>
                  <a:srgbClr val="FF0000"/>
                </a:solidFill>
              </a:rPr>
              <a:t>　　容→一審勝訴、２審勝訴、最高裁勝訴</a:t>
            </a:r>
          </a:p>
          <a:p>
            <a:r>
              <a:rPr lang="ja-JP" altLang="en-US" sz="4000" dirty="0">
                <a:solidFill>
                  <a:schemeClr val="accent2"/>
                </a:solidFill>
              </a:rPr>
              <a:t>　　　　</a:t>
            </a:r>
            <a:r>
              <a:rPr lang="ja-JP" altLang="en-US" sz="3600" dirty="0"/>
              <a:t>心身障害者扶養共済制度に基づく年金は、法</a:t>
            </a:r>
            <a:endParaRPr lang="en-US" altLang="ja-JP" sz="3600" dirty="0"/>
          </a:p>
          <a:p>
            <a:r>
              <a:rPr lang="ja-JP" altLang="en-US" sz="3600" dirty="0"/>
              <a:t>　　　４条１項の資産とは言えず、</a:t>
            </a:r>
            <a:r>
              <a:rPr lang="ja-JP" altLang="en-US" sz="3600" dirty="0">
                <a:solidFill>
                  <a:srgbClr val="0070C0"/>
                </a:solidFill>
              </a:rPr>
              <a:t>収入認定の対象と</a:t>
            </a:r>
            <a:endParaRPr lang="en-US" altLang="ja-JP" sz="3600" dirty="0">
              <a:solidFill>
                <a:srgbClr val="0070C0"/>
              </a:solidFill>
            </a:endParaRPr>
          </a:p>
          <a:p>
            <a:r>
              <a:rPr lang="ja-JP" altLang="en-US" sz="3600" dirty="0">
                <a:solidFill>
                  <a:srgbClr val="0070C0"/>
                </a:solidFill>
              </a:rPr>
              <a:t>　　　ならない</a:t>
            </a:r>
            <a:r>
              <a:rPr lang="ja-JP" altLang="en-US" sz="3600" dirty="0"/>
              <a:t>→実施要領も改善された</a:t>
            </a:r>
          </a:p>
          <a:p>
            <a:r>
              <a:rPr lang="ja-JP" altLang="en-US" sz="3600" dirty="0"/>
              <a:t>　　　　他人介護料の不足についても言及</a:t>
            </a:r>
          </a:p>
          <a:p>
            <a:r>
              <a:rPr lang="ja-JP" altLang="en-US" sz="3600" dirty="0"/>
              <a:t>　　　　</a:t>
            </a:r>
            <a:r>
              <a:rPr lang="ja-JP" altLang="en-US" sz="3600" dirty="0">
                <a:solidFill>
                  <a:srgbClr val="0070C0"/>
                </a:solidFill>
              </a:rPr>
              <a:t>生活保護裁判史上初めての最高裁勝訴判決</a:t>
            </a:r>
          </a:p>
        </p:txBody>
      </p:sp>
    </p:spTree>
    <p:extLst>
      <p:ext uri="{BB962C8B-B14F-4D97-AF65-F5344CB8AC3E}">
        <p14:creationId xmlns:p14="http://schemas.microsoft.com/office/powerpoint/2010/main" val="13146385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298173" y="327990"/>
            <a:ext cx="9700591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ja-JP" altLang="en-US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algn="just"/>
            <a:r>
              <a:rPr lang="ja-JP" altLang="en-US" sz="3200" dirty="0">
                <a:solidFill>
                  <a:srgbClr val="000000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en-US" altLang="ja-JP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200" dirty="0">
                <a:solidFill>
                  <a:srgbClr val="000000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　</a:t>
            </a:r>
            <a:endParaRPr lang="en-US" altLang="ja-JP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600" dirty="0">
                <a:solidFill>
                  <a:prstClr val="black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en-US" altLang="ja-JP" sz="3200" dirty="0">
              <a:solidFill>
                <a:prstClr val="black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200" dirty="0">
                <a:solidFill>
                  <a:prstClr val="black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ja-JP" altLang="en-US" sz="2400" dirty="0">
              <a:solidFill>
                <a:srgbClr val="FF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2710127" y="1374430"/>
            <a:ext cx="100355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dirty="0"/>
              <a:t>　　　　</a:t>
            </a:r>
            <a:endParaRPr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0" y="-570450"/>
            <a:ext cx="12468833" cy="747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000" dirty="0">
                <a:solidFill>
                  <a:schemeClr val="accent2"/>
                </a:solidFill>
              </a:rPr>
              <a:t>　</a:t>
            </a:r>
            <a:endParaRPr lang="en-US" altLang="ja-JP" sz="4000" dirty="0">
              <a:solidFill>
                <a:schemeClr val="accent2"/>
              </a:solidFill>
            </a:endParaRPr>
          </a:p>
          <a:p>
            <a:r>
              <a:rPr lang="ja-JP" altLang="en-US" sz="4000" dirty="0">
                <a:solidFill>
                  <a:schemeClr val="accent2"/>
                </a:solidFill>
              </a:rPr>
              <a:t>　　</a:t>
            </a:r>
            <a:r>
              <a:rPr lang="ja-JP" altLang="en-US" sz="4000" dirty="0">
                <a:solidFill>
                  <a:srgbClr val="FF0000"/>
                </a:solidFill>
              </a:rPr>
              <a:t>２　稼働能力の活用</a:t>
            </a:r>
          </a:p>
          <a:p>
            <a:r>
              <a:rPr lang="ja-JP" altLang="en-US" sz="4000" dirty="0">
                <a:solidFill>
                  <a:schemeClr val="accent2"/>
                </a:solidFill>
              </a:rPr>
              <a:t>　　　</a:t>
            </a:r>
            <a:r>
              <a:rPr lang="ja-JP" altLang="en-US" sz="4000" dirty="0">
                <a:solidFill>
                  <a:srgbClr val="FF0000"/>
                </a:solidFill>
              </a:rPr>
              <a:t>林訴訟（１９９６年１０月３０日名古屋</a:t>
            </a:r>
            <a:endParaRPr lang="en-US" altLang="ja-JP" sz="4000" dirty="0">
              <a:solidFill>
                <a:srgbClr val="FF0000"/>
              </a:solidFill>
            </a:endParaRPr>
          </a:p>
          <a:p>
            <a:r>
              <a:rPr lang="ja-JP" altLang="en-US" sz="4000" dirty="0">
                <a:solidFill>
                  <a:srgbClr val="FF0000"/>
                </a:solidFill>
              </a:rPr>
              <a:t>　　地裁、１９９７年８月８日名古屋高裁、２</a:t>
            </a:r>
            <a:endParaRPr lang="en-US" altLang="ja-JP" sz="4000" dirty="0">
              <a:solidFill>
                <a:srgbClr val="FF0000"/>
              </a:solidFill>
            </a:endParaRPr>
          </a:p>
          <a:p>
            <a:r>
              <a:rPr lang="ja-JP" altLang="en-US" sz="4000" dirty="0">
                <a:solidFill>
                  <a:srgbClr val="FF0000"/>
                </a:solidFill>
              </a:rPr>
              <a:t>　　００１年２月１３日最高裁決定）の内容→</a:t>
            </a:r>
            <a:endParaRPr lang="en-US" altLang="ja-JP" sz="4000" dirty="0">
              <a:solidFill>
                <a:srgbClr val="FF0000"/>
              </a:solidFill>
            </a:endParaRPr>
          </a:p>
          <a:p>
            <a:r>
              <a:rPr lang="ja-JP" altLang="en-US" sz="4000" dirty="0">
                <a:solidFill>
                  <a:srgbClr val="FF0000"/>
                </a:solidFill>
              </a:rPr>
              <a:t>　　一審勝訴、二審逆転敗訴、最高裁原告死亡</a:t>
            </a:r>
            <a:endParaRPr lang="en-US" altLang="ja-JP" sz="4000" dirty="0">
              <a:solidFill>
                <a:srgbClr val="FF0000"/>
              </a:solidFill>
            </a:endParaRPr>
          </a:p>
          <a:p>
            <a:r>
              <a:rPr lang="ja-JP" altLang="en-US" sz="4000" dirty="0">
                <a:solidFill>
                  <a:srgbClr val="FF0000"/>
                </a:solidFill>
              </a:rPr>
              <a:t>　　につき訴訟終了。損害賠償請求は認めなか</a:t>
            </a:r>
            <a:endParaRPr lang="en-US" altLang="ja-JP" sz="4000" dirty="0">
              <a:solidFill>
                <a:srgbClr val="FF0000"/>
              </a:solidFill>
            </a:endParaRPr>
          </a:p>
          <a:p>
            <a:r>
              <a:rPr lang="ja-JP" altLang="en-US" sz="4000" dirty="0">
                <a:solidFill>
                  <a:srgbClr val="FF0000"/>
                </a:solidFill>
              </a:rPr>
              <a:t>　　った</a:t>
            </a:r>
          </a:p>
          <a:p>
            <a:r>
              <a:rPr lang="ja-JP" altLang="en-US" sz="4000" dirty="0">
                <a:solidFill>
                  <a:schemeClr val="accent2"/>
                </a:solidFill>
              </a:rPr>
              <a:t>　　</a:t>
            </a:r>
            <a:r>
              <a:rPr lang="ja-JP" altLang="en-US" sz="3200" dirty="0">
                <a:solidFill>
                  <a:schemeClr val="accent2"/>
                </a:solidFill>
              </a:rPr>
              <a:t>　</a:t>
            </a:r>
            <a:r>
              <a:rPr lang="ja-JP" altLang="en-US" sz="3200" dirty="0"/>
              <a:t>住所がないことは、生活保護申請が認められない理</a:t>
            </a:r>
            <a:endParaRPr lang="en-US" altLang="ja-JP" sz="3200" dirty="0"/>
          </a:p>
          <a:p>
            <a:r>
              <a:rPr lang="ja-JP" altLang="en-US" sz="3200" dirty="0"/>
              <a:t>　　　由にならない→ホームレスケースへの生活保護法の</a:t>
            </a:r>
            <a:endParaRPr lang="en-US" altLang="ja-JP" sz="3200" dirty="0"/>
          </a:p>
          <a:p>
            <a:r>
              <a:rPr lang="ja-JP" altLang="en-US" sz="3200" dirty="0"/>
              <a:t>　　　適用の道を確立した</a:t>
            </a:r>
            <a:endParaRPr lang="en-US" altLang="ja-JP" sz="3200" dirty="0"/>
          </a:p>
          <a:p>
            <a:r>
              <a:rPr lang="ja-JP" altLang="en-US" sz="4000" dirty="0"/>
              <a:t>　</a:t>
            </a:r>
            <a:endParaRPr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6401731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298173" y="327990"/>
            <a:ext cx="9700591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ja-JP" altLang="en-US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algn="just"/>
            <a:r>
              <a:rPr lang="ja-JP" altLang="en-US" sz="3200" dirty="0">
                <a:solidFill>
                  <a:srgbClr val="000000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en-US" altLang="ja-JP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200" dirty="0">
                <a:solidFill>
                  <a:srgbClr val="000000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　</a:t>
            </a:r>
            <a:endParaRPr lang="en-US" altLang="ja-JP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600" dirty="0">
                <a:solidFill>
                  <a:prstClr val="black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en-US" altLang="ja-JP" sz="3200" dirty="0">
              <a:solidFill>
                <a:prstClr val="black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200" dirty="0">
                <a:solidFill>
                  <a:prstClr val="black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ja-JP" altLang="en-US" sz="2400" dirty="0">
              <a:solidFill>
                <a:srgbClr val="FF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2710127" y="1374430"/>
            <a:ext cx="100355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dirty="0"/>
              <a:t>　　　　</a:t>
            </a:r>
            <a:endParaRPr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0" y="-570450"/>
            <a:ext cx="1246883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000" dirty="0">
                <a:solidFill>
                  <a:schemeClr val="accent2"/>
                </a:solidFill>
              </a:rPr>
              <a:t>　</a:t>
            </a:r>
            <a:endParaRPr lang="en-US" altLang="ja-JP" sz="4000" dirty="0">
              <a:solidFill>
                <a:schemeClr val="accent2"/>
              </a:solidFill>
            </a:endParaRPr>
          </a:p>
          <a:p>
            <a:r>
              <a:rPr lang="ja-JP" altLang="en-US" sz="4000" dirty="0">
                <a:solidFill>
                  <a:schemeClr val="accent2"/>
                </a:solidFill>
              </a:rPr>
              <a:t>　　</a:t>
            </a:r>
            <a:endParaRPr lang="en-US" altLang="ja-JP" sz="4000" dirty="0">
              <a:solidFill>
                <a:schemeClr val="accent2"/>
              </a:solidFill>
            </a:endParaRPr>
          </a:p>
          <a:p>
            <a:r>
              <a:rPr lang="ja-JP" altLang="en-US" sz="4000" dirty="0">
                <a:solidFill>
                  <a:schemeClr val="accent2"/>
                </a:solidFill>
              </a:rPr>
              <a:t>　　</a:t>
            </a:r>
            <a:endParaRPr lang="ja-JP" altLang="en-US" sz="3200" dirty="0">
              <a:solidFill>
                <a:srgbClr val="0070C0"/>
              </a:solidFill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740CFB24-FC04-474B-9E29-E0893DFA29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9951" y="13586"/>
            <a:ext cx="8529028" cy="6844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0799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298173" y="327990"/>
            <a:ext cx="9700591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ja-JP" altLang="en-US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algn="just"/>
            <a:r>
              <a:rPr lang="ja-JP" altLang="en-US" sz="3200" dirty="0">
                <a:solidFill>
                  <a:srgbClr val="000000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en-US" altLang="ja-JP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200" dirty="0">
                <a:solidFill>
                  <a:srgbClr val="000000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　</a:t>
            </a:r>
            <a:endParaRPr lang="en-US" altLang="ja-JP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600" dirty="0">
                <a:solidFill>
                  <a:prstClr val="black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en-US" altLang="ja-JP" sz="3200" dirty="0">
              <a:solidFill>
                <a:prstClr val="black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200" dirty="0">
                <a:solidFill>
                  <a:prstClr val="black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ja-JP" altLang="en-US" sz="2400" dirty="0">
              <a:solidFill>
                <a:srgbClr val="FF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2710127" y="1374430"/>
            <a:ext cx="100355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dirty="0"/>
              <a:t>　　　　</a:t>
            </a:r>
            <a:endParaRPr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0" y="-570450"/>
            <a:ext cx="1246883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000" dirty="0">
                <a:solidFill>
                  <a:schemeClr val="accent2"/>
                </a:solidFill>
              </a:rPr>
              <a:t>　</a:t>
            </a:r>
            <a:endParaRPr lang="en-US" altLang="ja-JP" sz="4000" dirty="0">
              <a:solidFill>
                <a:schemeClr val="accent2"/>
              </a:solidFill>
            </a:endParaRPr>
          </a:p>
          <a:p>
            <a:r>
              <a:rPr lang="ja-JP" altLang="en-US" sz="4000" dirty="0">
                <a:solidFill>
                  <a:schemeClr val="accent2"/>
                </a:solidFill>
              </a:rPr>
              <a:t>　　</a:t>
            </a:r>
            <a:endParaRPr lang="en-US" altLang="ja-JP" sz="4000" dirty="0">
              <a:solidFill>
                <a:schemeClr val="accent2"/>
              </a:solidFill>
            </a:endParaRPr>
          </a:p>
          <a:p>
            <a:r>
              <a:rPr lang="ja-JP" altLang="en-US" sz="4000" dirty="0">
                <a:solidFill>
                  <a:schemeClr val="accent2"/>
                </a:solidFill>
              </a:rPr>
              <a:t>　　</a:t>
            </a:r>
            <a:endParaRPr lang="ja-JP" altLang="en-US" sz="3200" dirty="0">
              <a:solidFill>
                <a:srgbClr val="0070C0"/>
              </a:solidFill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53F0FDA3-375C-4714-8340-D3493D4821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804" y="1444185"/>
            <a:ext cx="11392023" cy="4878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4234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298173" y="327990"/>
            <a:ext cx="9700591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ja-JP" altLang="en-US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algn="just"/>
            <a:r>
              <a:rPr lang="ja-JP" altLang="en-US" sz="3200" dirty="0">
                <a:solidFill>
                  <a:srgbClr val="000000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en-US" altLang="ja-JP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200" dirty="0">
                <a:solidFill>
                  <a:srgbClr val="000000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　</a:t>
            </a:r>
            <a:endParaRPr lang="en-US" altLang="ja-JP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600" dirty="0">
                <a:solidFill>
                  <a:prstClr val="black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en-US" altLang="ja-JP" sz="3200" dirty="0">
              <a:solidFill>
                <a:prstClr val="black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200" dirty="0">
                <a:solidFill>
                  <a:prstClr val="black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ja-JP" altLang="en-US" sz="2400" dirty="0">
              <a:solidFill>
                <a:srgbClr val="FF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2710127" y="1374430"/>
            <a:ext cx="100355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dirty="0"/>
              <a:t>　　　　</a:t>
            </a:r>
            <a:endParaRPr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0" y="-570450"/>
            <a:ext cx="1246883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000" dirty="0">
                <a:solidFill>
                  <a:schemeClr val="accent2"/>
                </a:solidFill>
              </a:rPr>
              <a:t>　</a:t>
            </a:r>
            <a:endParaRPr lang="en-US" altLang="ja-JP" sz="4000" dirty="0">
              <a:solidFill>
                <a:schemeClr val="accent2"/>
              </a:solidFill>
            </a:endParaRPr>
          </a:p>
          <a:p>
            <a:r>
              <a:rPr lang="ja-JP" altLang="en-US" sz="4000" dirty="0">
                <a:solidFill>
                  <a:schemeClr val="accent2"/>
                </a:solidFill>
              </a:rPr>
              <a:t>　　</a:t>
            </a:r>
            <a:endParaRPr lang="en-US" altLang="ja-JP" sz="4000" dirty="0">
              <a:solidFill>
                <a:schemeClr val="accent2"/>
              </a:solidFill>
            </a:endParaRPr>
          </a:p>
          <a:p>
            <a:r>
              <a:rPr lang="ja-JP" altLang="en-US" sz="4000" dirty="0">
                <a:solidFill>
                  <a:schemeClr val="accent2"/>
                </a:solidFill>
              </a:rPr>
              <a:t>　　</a:t>
            </a:r>
            <a:endParaRPr lang="ja-JP" altLang="en-US" sz="3200" dirty="0">
              <a:solidFill>
                <a:srgbClr val="0070C0"/>
              </a:solidFill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07B08131-836F-4CF6-8DAE-A315B1D64A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173" y="557561"/>
            <a:ext cx="11595654" cy="6236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7065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298173" y="327990"/>
            <a:ext cx="9700591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ja-JP" altLang="en-US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algn="just"/>
            <a:r>
              <a:rPr lang="ja-JP" altLang="en-US" sz="3200" dirty="0">
                <a:solidFill>
                  <a:srgbClr val="000000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en-US" altLang="ja-JP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200" dirty="0">
                <a:solidFill>
                  <a:srgbClr val="000000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　</a:t>
            </a:r>
            <a:endParaRPr lang="en-US" altLang="ja-JP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600" dirty="0">
                <a:solidFill>
                  <a:prstClr val="black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en-US" altLang="ja-JP" sz="3200" dirty="0">
              <a:solidFill>
                <a:prstClr val="black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200" dirty="0">
                <a:solidFill>
                  <a:prstClr val="black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ja-JP" altLang="en-US" sz="2400" dirty="0">
              <a:solidFill>
                <a:srgbClr val="FF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2710127" y="1374430"/>
            <a:ext cx="100355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dirty="0"/>
              <a:t>　　　　</a:t>
            </a:r>
            <a:endParaRPr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0" y="-570450"/>
            <a:ext cx="12468833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000" dirty="0">
                <a:solidFill>
                  <a:schemeClr val="accent2"/>
                </a:solidFill>
              </a:rPr>
              <a:t>　</a:t>
            </a:r>
            <a:endParaRPr lang="en-US" altLang="ja-JP" sz="4000" dirty="0">
              <a:solidFill>
                <a:schemeClr val="accent2"/>
              </a:solidFill>
            </a:endParaRPr>
          </a:p>
          <a:p>
            <a:r>
              <a:rPr lang="ja-JP" altLang="en-US" sz="4000" dirty="0">
                <a:solidFill>
                  <a:schemeClr val="accent2"/>
                </a:solidFill>
              </a:rPr>
              <a:t>　　</a:t>
            </a:r>
            <a:endParaRPr lang="en-US" altLang="ja-JP" sz="4000" dirty="0">
              <a:solidFill>
                <a:schemeClr val="accent2"/>
              </a:solidFill>
            </a:endParaRPr>
          </a:p>
          <a:p>
            <a:r>
              <a:rPr lang="ja-JP" altLang="en-US" sz="4000" dirty="0">
                <a:solidFill>
                  <a:schemeClr val="accent2"/>
                </a:solidFill>
              </a:rPr>
              <a:t>　　</a:t>
            </a:r>
            <a:r>
              <a:rPr lang="ja-JP" altLang="en-US" sz="3200" dirty="0"/>
              <a:t>法４条１項の</a:t>
            </a:r>
            <a:r>
              <a:rPr lang="ja-JP" altLang="en-US" sz="3200" dirty="0">
                <a:solidFill>
                  <a:srgbClr val="0070C0"/>
                </a:solidFill>
              </a:rPr>
              <a:t>「稼働能力活用」の要件</a:t>
            </a:r>
            <a:r>
              <a:rPr lang="ja-JP" altLang="en-US" sz="3200" dirty="0"/>
              <a:t>をどう考えるか</a:t>
            </a:r>
            <a:endParaRPr lang="en-US" altLang="ja-JP" sz="3200" dirty="0"/>
          </a:p>
          <a:p>
            <a:r>
              <a:rPr lang="ja-JP" altLang="en-US" sz="3200" dirty="0"/>
              <a:t>　　→「稼働能力活用」の要件について、生活保護申請者</a:t>
            </a:r>
            <a:endParaRPr lang="en-US" altLang="ja-JP" sz="3200" dirty="0"/>
          </a:p>
          <a:p>
            <a:r>
              <a:rPr lang="ja-JP" altLang="en-US" sz="3200" dirty="0"/>
              <a:t>　　に</a:t>
            </a:r>
            <a:r>
              <a:rPr lang="ja-JP" altLang="en-US" sz="3200" dirty="0">
                <a:solidFill>
                  <a:srgbClr val="0070C0"/>
                </a:solidFill>
              </a:rPr>
              <a:t>稼働能力を活用する意思があり、具体的生活環境の</a:t>
            </a:r>
            <a:endParaRPr lang="en-US" altLang="ja-JP" sz="3200" dirty="0">
              <a:solidFill>
                <a:srgbClr val="0070C0"/>
              </a:solidFill>
            </a:endParaRPr>
          </a:p>
          <a:p>
            <a:r>
              <a:rPr lang="ja-JP" altLang="en-US" sz="3200" dirty="0">
                <a:solidFill>
                  <a:srgbClr val="0070C0"/>
                </a:solidFill>
              </a:rPr>
              <a:t>　　中で実際にその稼働能力を活用できる場がなければ、</a:t>
            </a:r>
            <a:endParaRPr lang="en-US" altLang="ja-JP" sz="3200" dirty="0">
              <a:solidFill>
                <a:srgbClr val="0070C0"/>
              </a:solidFill>
            </a:endParaRPr>
          </a:p>
          <a:p>
            <a:r>
              <a:rPr lang="ja-JP" altLang="en-US" sz="3200" dirty="0">
                <a:solidFill>
                  <a:srgbClr val="0070C0"/>
                </a:solidFill>
              </a:rPr>
              <a:t>　　「稼働能力を活用」しているといえる</a:t>
            </a:r>
            <a:r>
              <a:rPr lang="ja-JP" altLang="en-US" sz="3200" dirty="0"/>
              <a:t>との判断を示し</a:t>
            </a:r>
            <a:endParaRPr lang="en-US" altLang="ja-JP" sz="3200" dirty="0"/>
          </a:p>
          <a:p>
            <a:r>
              <a:rPr lang="ja-JP" altLang="en-US" sz="3200" dirty="0"/>
              <a:t>　　た→</a:t>
            </a:r>
            <a:r>
              <a:rPr lang="ja-JP" altLang="en-US" sz="3200" dirty="0">
                <a:solidFill>
                  <a:srgbClr val="FF0000"/>
                </a:solidFill>
              </a:rPr>
              <a:t>「稼働能力活用」についてのリーディングケース</a:t>
            </a:r>
            <a:endParaRPr lang="en-US" altLang="ja-JP" sz="3200" dirty="0">
              <a:solidFill>
                <a:srgbClr val="FF0000"/>
              </a:solidFill>
            </a:endParaRPr>
          </a:p>
          <a:p>
            <a:r>
              <a:rPr lang="ja-JP" altLang="en-US" sz="3200" dirty="0">
                <a:solidFill>
                  <a:srgbClr val="FF0000"/>
                </a:solidFill>
              </a:rPr>
              <a:t>　　となる</a:t>
            </a:r>
            <a:endParaRPr lang="en-US" altLang="ja-JP" sz="3200" dirty="0">
              <a:solidFill>
                <a:srgbClr val="FF0000"/>
              </a:solidFill>
            </a:endParaRPr>
          </a:p>
          <a:p>
            <a:r>
              <a:rPr lang="ja-JP" altLang="en-US" sz="3200" dirty="0"/>
              <a:t>　　</a:t>
            </a:r>
            <a:endParaRPr lang="en-US" altLang="ja-JP" sz="3200" dirty="0"/>
          </a:p>
          <a:p>
            <a:r>
              <a:rPr lang="ja-JP" altLang="en-US" sz="3200" dirty="0"/>
              <a:t>　　　具体的適用については、不当な判断</a:t>
            </a:r>
          </a:p>
          <a:p>
            <a:endParaRPr lang="ja-JP" altLang="en-US" sz="3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6951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298173" y="327990"/>
            <a:ext cx="9700591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ja-JP" altLang="en-US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algn="just"/>
            <a:r>
              <a:rPr lang="ja-JP" altLang="en-US" sz="3200" dirty="0">
                <a:solidFill>
                  <a:srgbClr val="000000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en-US" altLang="ja-JP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200" dirty="0">
                <a:solidFill>
                  <a:srgbClr val="000000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　</a:t>
            </a:r>
            <a:endParaRPr lang="en-US" altLang="ja-JP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600" dirty="0">
                <a:solidFill>
                  <a:prstClr val="black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en-US" altLang="ja-JP" sz="3200" dirty="0">
              <a:solidFill>
                <a:prstClr val="black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200" dirty="0">
                <a:solidFill>
                  <a:prstClr val="black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ja-JP" altLang="en-US" sz="2400" dirty="0">
              <a:solidFill>
                <a:srgbClr val="FF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2710127" y="1374430"/>
            <a:ext cx="100355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dirty="0"/>
              <a:t>　　　　</a:t>
            </a:r>
            <a:endParaRPr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-71918" y="-924674"/>
            <a:ext cx="12540752" cy="7848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000" dirty="0">
                <a:solidFill>
                  <a:schemeClr val="accent2"/>
                </a:solidFill>
              </a:rPr>
              <a:t>　</a:t>
            </a:r>
            <a:endParaRPr lang="en-US" altLang="ja-JP" sz="4000" dirty="0">
              <a:solidFill>
                <a:schemeClr val="accent2"/>
              </a:solidFill>
            </a:endParaRPr>
          </a:p>
          <a:p>
            <a:endParaRPr lang="en-US" altLang="ja-JP" sz="4000" dirty="0">
              <a:solidFill>
                <a:schemeClr val="accent2"/>
              </a:solidFill>
            </a:endParaRPr>
          </a:p>
          <a:p>
            <a:r>
              <a:rPr lang="ja-JP" altLang="en-US" sz="4000" dirty="0">
                <a:solidFill>
                  <a:schemeClr val="accent2"/>
                </a:solidFill>
              </a:rPr>
              <a:t>　　</a:t>
            </a:r>
            <a:r>
              <a:rPr lang="ja-JP" altLang="en-US" sz="4000" dirty="0">
                <a:solidFill>
                  <a:srgbClr val="0070C0"/>
                </a:solidFill>
              </a:rPr>
              <a:t>朝日訴訟とは</a:t>
            </a:r>
            <a:endParaRPr lang="en-US" altLang="ja-JP" sz="4000" dirty="0">
              <a:solidFill>
                <a:srgbClr val="0070C0"/>
              </a:solidFill>
            </a:endParaRPr>
          </a:p>
          <a:p>
            <a:r>
              <a:rPr lang="ja-JP" altLang="en-US" sz="4000" dirty="0">
                <a:solidFill>
                  <a:srgbClr val="FF0000"/>
                </a:solidFill>
              </a:rPr>
              <a:t>　　　</a:t>
            </a:r>
            <a:r>
              <a:rPr lang="ja-JP" altLang="en-US" sz="3600" dirty="0">
                <a:solidFill>
                  <a:srgbClr val="FF0000"/>
                </a:solidFill>
              </a:rPr>
              <a:t>１９５７年８月提訴</a:t>
            </a:r>
            <a:endParaRPr lang="en-US" altLang="ja-JP" sz="3600" dirty="0">
              <a:solidFill>
                <a:srgbClr val="FF0000"/>
              </a:solidFill>
            </a:endParaRPr>
          </a:p>
          <a:p>
            <a:r>
              <a:rPr lang="ja-JP" altLang="en-US" sz="3600" dirty="0">
                <a:solidFill>
                  <a:srgbClr val="FF0000"/>
                </a:solidFill>
              </a:rPr>
              <a:t>　　　　　</a:t>
            </a:r>
            <a:endParaRPr lang="en-US" altLang="ja-JP" sz="3600" dirty="0">
              <a:solidFill>
                <a:srgbClr val="FF0000"/>
              </a:solidFill>
            </a:endParaRPr>
          </a:p>
          <a:p>
            <a:r>
              <a:rPr lang="ja-JP" altLang="en-US" sz="3600" dirty="0">
                <a:solidFill>
                  <a:srgbClr val="FF0000"/>
                </a:solidFill>
              </a:rPr>
              <a:t>　　　　　</a:t>
            </a:r>
            <a:r>
              <a:rPr lang="ja-JP" altLang="en-US" sz="3200" dirty="0"/>
              <a:t>岡山国立療養所　重症の結核患者</a:t>
            </a:r>
            <a:endParaRPr lang="en-US" altLang="ja-JP" sz="3200" dirty="0"/>
          </a:p>
          <a:p>
            <a:r>
              <a:rPr lang="ja-JP" altLang="en-US" sz="3200" dirty="0"/>
              <a:t>　　　　　　</a:t>
            </a:r>
            <a:r>
              <a:rPr lang="ja-JP" altLang="en-US" sz="3200" dirty="0">
                <a:solidFill>
                  <a:srgbClr val="FF0000"/>
                </a:solidFill>
              </a:rPr>
              <a:t>朝日茂さん</a:t>
            </a:r>
            <a:r>
              <a:rPr lang="ja-JP" altLang="en-US" sz="3200" dirty="0"/>
              <a:t>（当時４４歳）</a:t>
            </a:r>
            <a:endParaRPr lang="en-US" altLang="ja-JP" sz="3200" dirty="0"/>
          </a:p>
          <a:p>
            <a:r>
              <a:rPr lang="ja-JP" altLang="en-US" sz="3200" dirty="0"/>
              <a:t>　　　　　　</a:t>
            </a:r>
            <a:endParaRPr lang="en-US" altLang="ja-JP" sz="3200" dirty="0"/>
          </a:p>
          <a:p>
            <a:r>
              <a:rPr lang="ja-JP" altLang="en-US" sz="3200" dirty="0"/>
              <a:t>　　　　　　生活扶助の日用品費月額６００円</a:t>
            </a:r>
            <a:endParaRPr lang="en-US" altLang="ja-JP" sz="3200" dirty="0"/>
          </a:p>
          <a:p>
            <a:r>
              <a:rPr lang="ja-JP" altLang="en-US" sz="3200" dirty="0"/>
              <a:t>　　　　　「健康で文化的な最低限度の生活」を侵害している</a:t>
            </a:r>
            <a:endParaRPr lang="en-US" altLang="ja-JP" sz="3200" dirty="0"/>
          </a:p>
          <a:p>
            <a:r>
              <a:rPr lang="ja-JP" altLang="en-US" sz="3200" dirty="0"/>
              <a:t>　　　　　として処分の取り消しを求めて東京地裁に提訴した</a:t>
            </a:r>
            <a:endParaRPr lang="en-US" altLang="ja-JP" sz="3200" dirty="0"/>
          </a:p>
          <a:p>
            <a:r>
              <a:rPr lang="ja-JP" altLang="en-US" sz="3200" dirty="0"/>
              <a:t>　　　　　もの</a:t>
            </a:r>
            <a:endParaRPr lang="en-US" altLang="ja-JP" sz="3200" dirty="0"/>
          </a:p>
          <a:p>
            <a:r>
              <a:rPr lang="ja-JP" altLang="en-US" sz="3200" dirty="0"/>
              <a:t>　　　</a:t>
            </a:r>
            <a:r>
              <a:rPr lang="ja-JP" altLang="en-US" sz="4000" dirty="0">
                <a:solidFill>
                  <a:srgbClr val="FF0000"/>
                </a:solidFill>
              </a:rPr>
              <a:t>「人間裁判」と言われた</a:t>
            </a:r>
            <a:endParaRPr lang="en-US" altLang="ja-JP" sz="4000" dirty="0">
              <a:solidFill>
                <a:srgbClr val="FF0000"/>
              </a:solidFill>
            </a:endParaRPr>
          </a:p>
          <a:p>
            <a:r>
              <a:rPr lang="ja-JP" altLang="en-US" sz="4000" dirty="0">
                <a:solidFill>
                  <a:srgbClr val="FF0000"/>
                </a:solidFill>
              </a:rPr>
              <a:t>　　　　</a:t>
            </a:r>
          </a:p>
        </p:txBody>
      </p:sp>
    </p:spTree>
    <p:extLst>
      <p:ext uri="{BB962C8B-B14F-4D97-AF65-F5344CB8AC3E}">
        <p14:creationId xmlns:p14="http://schemas.microsoft.com/office/powerpoint/2010/main" val="21206165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298173" y="327990"/>
            <a:ext cx="9700591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ja-JP" altLang="en-US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algn="just"/>
            <a:r>
              <a:rPr lang="ja-JP" altLang="en-US" sz="3200" dirty="0">
                <a:solidFill>
                  <a:srgbClr val="000000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en-US" altLang="ja-JP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200" dirty="0">
                <a:solidFill>
                  <a:srgbClr val="000000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　</a:t>
            </a:r>
            <a:endParaRPr lang="en-US" altLang="ja-JP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600" dirty="0">
                <a:solidFill>
                  <a:prstClr val="black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en-US" altLang="ja-JP" sz="3200" dirty="0">
              <a:solidFill>
                <a:prstClr val="black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200" dirty="0">
                <a:solidFill>
                  <a:prstClr val="black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ja-JP" altLang="en-US" sz="2400" dirty="0">
              <a:solidFill>
                <a:srgbClr val="FF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2710127" y="1374430"/>
            <a:ext cx="100355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dirty="0"/>
              <a:t>　　　　</a:t>
            </a:r>
            <a:endParaRPr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-101600" y="-1005840"/>
            <a:ext cx="12570433" cy="7602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000" dirty="0">
                <a:solidFill>
                  <a:schemeClr val="accent2"/>
                </a:solidFill>
              </a:rPr>
              <a:t>　</a:t>
            </a:r>
            <a:endParaRPr lang="en-US" altLang="ja-JP" sz="4000" dirty="0">
              <a:solidFill>
                <a:schemeClr val="accent2"/>
              </a:solidFill>
            </a:endParaRPr>
          </a:p>
          <a:p>
            <a:r>
              <a:rPr lang="ja-JP" altLang="en-US" sz="4000" dirty="0">
                <a:solidFill>
                  <a:schemeClr val="accent2"/>
                </a:solidFill>
              </a:rPr>
              <a:t>　　</a:t>
            </a:r>
            <a:endParaRPr lang="en-US" altLang="ja-JP" sz="4000" dirty="0">
              <a:solidFill>
                <a:schemeClr val="accent2"/>
              </a:solidFill>
            </a:endParaRPr>
          </a:p>
          <a:p>
            <a:r>
              <a:rPr lang="ja-JP" altLang="en-US" sz="4000" dirty="0">
                <a:solidFill>
                  <a:schemeClr val="accent2"/>
                </a:solidFill>
              </a:rPr>
              <a:t>　　</a:t>
            </a:r>
            <a:r>
              <a:rPr lang="ja-JP" altLang="en-US" sz="3600" dirty="0">
                <a:solidFill>
                  <a:srgbClr val="FF0000"/>
                </a:solidFill>
              </a:rPr>
              <a:t>新宿七夕訴訟判決（２０１１年１１月８日</a:t>
            </a:r>
            <a:endParaRPr lang="en-US" altLang="ja-JP" sz="3600" dirty="0">
              <a:solidFill>
                <a:srgbClr val="FF0000"/>
              </a:solidFill>
            </a:endParaRPr>
          </a:p>
          <a:p>
            <a:r>
              <a:rPr lang="ja-JP" altLang="en-US" sz="3600" dirty="0">
                <a:solidFill>
                  <a:srgbClr val="FF0000"/>
                </a:solidFill>
              </a:rPr>
              <a:t>　　東京地裁、２０１２年７月１８日東京高裁）</a:t>
            </a:r>
            <a:endParaRPr lang="en-US" altLang="ja-JP" sz="3600" dirty="0">
              <a:solidFill>
                <a:srgbClr val="FF0000"/>
              </a:solidFill>
            </a:endParaRPr>
          </a:p>
          <a:p>
            <a:r>
              <a:rPr lang="ja-JP" altLang="en-US" sz="3600" dirty="0">
                <a:solidFill>
                  <a:srgbClr val="FF0000"/>
                </a:solidFill>
              </a:rPr>
              <a:t>　　の内容→</a:t>
            </a:r>
            <a:r>
              <a:rPr lang="ja-JP" altLang="en-US" sz="3600" dirty="0" err="1">
                <a:solidFill>
                  <a:srgbClr val="FF0000"/>
                </a:solidFill>
              </a:rPr>
              <a:t>ー</a:t>
            </a:r>
            <a:r>
              <a:rPr lang="ja-JP" altLang="en-US" sz="3600" dirty="0">
                <a:solidFill>
                  <a:srgbClr val="FF0000"/>
                </a:solidFill>
              </a:rPr>
              <a:t>審勝訴、二審勝訴確定</a:t>
            </a:r>
          </a:p>
          <a:p>
            <a:r>
              <a:rPr lang="ja-JP" altLang="en-US" sz="4000" dirty="0"/>
              <a:t>          </a:t>
            </a:r>
            <a:r>
              <a:rPr lang="ja-JP" altLang="en-US" sz="3200" dirty="0"/>
              <a:t>ホームレス自立支援システムと法４条１項の「稼働能</a:t>
            </a:r>
            <a:endParaRPr lang="en-US" altLang="ja-JP" sz="3200" dirty="0"/>
          </a:p>
          <a:p>
            <a:r>
              <a:rPr lang="ja-JP" altLang="en-US" sz="3200" dirty="0"/>
              <a:t>　　　力活用」の要件が問題に</a:t>
            </a:r>
          </a:p>
          <a:p>
            <a:r>
              <a:rPr lang="ja-JP" altLang="en-US" sz="3200" dirty="0"/>
              <a:t>　　　　「生活困窮者に稼働能力があったとしても、</a:t>
            </a:r>
            <a:r>
              <a:rPr lang="ja-JP" altLang="en-US" sz="3200" dirty="0">
                <a:solidFill>
                  <a:srgbClr val="0070C0"/>
                </a:solidFill>
              </a:rPr>
              <a:t>稼働能力</a:t>
            </a:r>
            <a:endParaRPr lang="en-US" altLang="ja-JP" sz="3200" dirty="0">
              <a:solidFill>
                <a:srgbClr val="0070C0"/>
              </a:solidFill>
            </a:endParaRPr>
          </a:p>
          <a:p>
            <a:r>
              <a:rPr lang="ja-JP" altLang="en-US" sz="3200" dirty="0">
                <a:solidFill>
                  <a:srgbClr val="0070C0"/>
                </a:solidFill>
              </a:rPr>
              <a:t>　　　を活用する意思があり、当該生活困窮者に当該雇用主の</a:t>
            </a:r>
            <a:endParaRPr lang="en-US" altLang="ja-JP" sz="3200" dirty="0">
              <a:solidFill>
                <a:srgbClr val="0070C0"/>
              </a:solidFill>
            </a:endParaRPr>
          </a:p>
          <a:p>
            <a:r>
              <a:rPr lang="ja-JP" altLang="en-US" sz="3200" dirty="0">
                <a:solidFill>
                  <a:srgbClr val="0070C0"/>
                </a:solidFill>
              </a:rPr>
              <a:t>　　　下で就労する意思さえあれば直ちに稼働することができ</a:t>
            </a:r>
            <a:endParaRPr lang="en-US" altLang="ja-JP" sz="3200" dirty="0">
              <a:solidFill>
                <a:srgbClr val="0070C0"/>
              </a:solidFill>
            </a:endParaRPr>
          </a:p>
          <a:p>
            <a:r>
              <a:rPr lang="ja-JP" altLang="en-US" sz="3200" dirty="0">
                <a:solidFill>
                  <a:srgbClr val="0070C0"/>
                </a:solidFill>
              </a:rPr>
              <a:t>　　　</a:t>
            </a:r>
            <a:r>
              <a:rPr lang="ja-JP" altLang="en-US" sz="3200" dirty="0" err="1">
                <a:solidFill>
                  <a:srgbClr val="0070C0"/>
                </a:solidFill>
              </a:rPr>
              <a:t>る</a:t>
            </a:r>
            <a:r>
              <a:rPr lang="ja-JP" altLang="en-US" sz="3200" dirty="0">
                <a:solidFill>
                  <a:srgbClr val="0070C0"/>
                </a:solidFill>
              </a:rPr>
              <a:t>というような特別な事情が存在すると認めることがで</a:t>
            </a:r>
            <a:endParaRPr lang="en-US" altLang="ja-JP" sz="3200" dirty="0">
              <a:solidFill>
                <a:srgbClr val="0070C0"/>
              </a:solidFill>
            </a:endParaRPr>
          </a:p>
          <a:p>
            <a:r>
              <a:rPr lang="ja-JP" altLang="en-US" sz="3200" dirty="0">
                <a:solidFill>
                  <a:srgbClr val="0070C0"/>
                </a:solidFill>
              </a:rPr>
              <a:t>　　　</a:t>
            </a:r>
            <a:r>
              <a:rPr lang="ja-JP" altLang="en-US" sz="3200" dirty="0" err="1">
                <a:solidFill>
                  <a:srgbClr val="0070C0"/>
                </a:solidFill>
              </a:rPr>
              <a:t>き</a:t>
            </a:r>
            <a:r>
              <a:rPr lang="ja-JP" altLang="en-US" sz="3200" dirty="0">
                <a:solidFill>
                  <a:srgbClr val="0070C0"/>
                </a:solidFill>
              </a:rPr>
              <a:t>ない限り、生活に困窮する者がその意思のみに基づい</a:t>
            </a:r>
            <a:endParaRPr lang="en-US" altLang="ja-JP" sz="3200" dirty="0">
              <a:solidFill>
                <a:srgbClr val="0070C0"/>
              </a:solidFill>
            </a:endParaRPr>
          </a:p>
          <a:p>
            <a:r>
              <a:rPr lang="ja-JP" altLang="en-US" sz="3200" dirty="0">
                <a:solidFill>
                  <a:srgbClr val="0070C0"/>
                </a:solidFill>
              </a:rPr>
              <a:t>　　　</a:t>
            </a:r>
            <a:r>
              <a:rPr lang="ja-JP" altLang="en-US" sz="3200" dirty="0" err="1">
                <a:solidFill>
                  <a:srgbClr val="0070C0"/>
                </a:solidFill>
              </a:rPr>
              <a:t>て</a:t>
            </a:r>
            <a:r>
              <a:rPr lang="ja-JP" altLang="en-US" sz="3200" dirty="0">
                <a:solidFill>
                  <a:srgbClr val="0070C0"/>
                </a:solidFill>
              </a:rPr>
              <a:t>直ちにその稼働能力を活用する就労の場を得ることがで</a:t>
            </a:r>
            <a:endParaRPr lang="en-US" altLang="ja-JP" sz="3200" dirty="0">
              <a:solidFill>
                <a:srgbClr val="0070C0"/>
              </a:solidFill>
            </a:endParaRPr>
          </a:p>
          <a:p>
            <a:r>
              <a:rPr lang="ja-JP" altLang="en-US" sz="3200" dirty="0">
                <a:solidFill>
                  <a:srgbClr val="0070C0"/>
                </a:solidFill>
              </a:rPr>
              <a:t>　　　きると認めることはできない</a:t>
            </a:r>
            <a:r>
              <a:rPr lang="ja-JP" altLang="en-US" sz="3200" dirty="0"/>
              <a:t>」とした。</a:t>
            </a:r>
            <a:endParaRPr lang="ja-JP" altLang="en-US" sz="3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60421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298173" y="327990"/>
            <a:ext cx="9700591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ja-JP" altLang="en-US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algn="just"/>
            <a:r>
              <a:rPr lang="ja-JP" altLang="en-US" sz="3200" dirty="0">
                <a:solidFill>
                  <a:srgbClr val="000000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en-US" altLang="ja-JP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200" dirty="0">
                <a:solidFill>
                  <a:srgbClr val="000000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　</a:t>
            </a:r>
            <a:endParaRPr lang="en-US" altLang="ja-JP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600" dirty="0">
                <a:solidFill>
                  <a:prstClr val="black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en-US" altLang="ja-JP" sz="3200" dirty="0">
              <a:solidFill>
                <a:prstClr val="black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200" dirty="0">
                <a:solidFill>
                  <a:prstClr val="black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ja-JP" altLang="en-US" sz="2400" dirty="0">
              <a:solidFill>
                <a:srgbClr val="FF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2710127" y="1374430"/>
            <a:ext cx="100355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dirty="0"/>
              <a:t>　　　　</a:t>
            </a:r>
            <a:endParaRPr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0" y="-570450"/>
            <a:ext cx="12468833" cy="8217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000" dirty="0">
                <a:solidFill>
                  <a:schemeClr val="accent2"/>
                </a:solidFill>
              </a:rPr>
              <a:t>　</a:t>
            </a:r>
            <a:endParaRPr lang="en-US" altLang="ja-JP" sz="4000" dirty="0">
              <a:solidFill>
                <a:schemeClr val="accent2"/>
              </a:solidFill>
            </a:endParaRPr>
          </a:p>
          <a:p>
            <a:r>
              <a:rPr lang="ja-JP" altLang="en-US" sz="4000" dirty="0">
                <a:solidFill>
                  <a:schemeClr val="accent2"/>
                </a:solidFill>
              </a:rPr>
              <a:t>　　</a:t>
            </a:r>
            <a:r>
              <a:rPr lang="ja-JP" altLang="en-US" sz="4000" dirty="0">
                <a:solidFill>
                  <a:srgbClr val="FF0000"/>
                </a:solidFill>
              </a:rPr>
              <a:t>岸和田訴訟判決（２０１３年１０月３１日</a:t>
            </a:r>
            <a:endParaRPr lang="en-US" altLang="ja-JP" sz="4000" dirty="0">
              <a:solidFill>
                <a:srgbClr val="FF0000"/>
              </a:solidFill>
            </a:endParaRPr>
          </a:p>
          <a:p>
            <a:r>
              <a:rPr lang="ja-JP" altLang="en-US" sz="4000" dirty="0">
                <a:solidFill>
                  <a:srgbClr val="FF0000"/>
                </a:solidFill>
              </a:rPr>
              <a:t>　　大阪地裁）の内容→一審勝訴、確定</a:t>
            </a:r>
          </a:p>
          <a:p>
            <a:r>
              <a:rPr lang="ja-JP" altLang="en-US" sz="4000" dirty="0">
                <a:solidFill>
                  <a:schemeClr val="accent2"/>
                </a:solidFill>
              </a:rPr>
              <a:t>　　　</a:t>
            </a:r>
            <a:r>
              <a:rPr lang="ja-JP" altLang="en-US" sz="3200" dirty="0"/>
              <a:t>「稼働能力」のある人の５回にわたる生活保護申請</a:t>
            </a:r>
            <a:endParaRPr lang="en-US" altLang="ja-JP" sz="3200" dirty="0"/>
          </a:p>
          <a:p>
            <a:r>
              <a:rPr lang="ja-JP" altLang="en-US" sz="3200" dirty="0"/>
              <a:t>　　　を却下した処分について、法４条１項の「稼働能力活</a:t>
            </a:r>
            <a:endParaRPr lang="en-US" altLang="ja-JP" sz="3200" dirty="0"/>
          </a:p>
          <a:p>
            <a:r>
              <a:rPr lang="ja-JP" altLang="en-US" sz="3200" dirty="0"/>
              <a:t>　　　用」の要件に関して、</a:t>
            </a:r>
            <a:r>
              <a:rPr lang="ja-JP" altLang="en-US" sz="3200" dirty="0">
                <a:solidFill>
                  <a:srgbClr val="0070C0"/>
                </a:solidFill>
              </a:rPr>
              <a:t>生活保護申請者に稼働</a:t>
            </a:r>
            <a:r>
              <a:rPr lang="ja-JP" altLang="en-US" sz="3200" dirty="0" err="1">
                <a:solidFill>
                  <a:srgbClr val="0070C0"/>
                </a:solidFill>
              </a:rPr>
              <a:t>能力があ</a:t>
            </a:r>
            <a:endParaRPr lang="en-US" altLang="ja-JP" sz="3200" dirty="0">
              <a:solidFill>
                <a:srgbClr val="0070C0"/>
              </a:solidFill>
            </a:endParaRPr>
          </a:p>
          <a:p>
            <a:r>
              <a:rPr lang="ja-JP" altLang="en-US" sz="3200" dirty="0">
                <a:solidFill>
                  <a:srgbClr val="0070C0"/>
                </a:solidFill>
              </a:rPr>
              <a:t>　　　</a:t>
            </a:r>
            <a:r>
              <a:rPr lang="ja-JP" altLang="en-US" sz="3200" dirty="0" err="1">
                <a:solidFill>
                  <a:srgbClr val="0070C0"/>
                </a:solidFill>
              </a:rPr>
              <a:t>った</a:t>
            </a:r>
            <a:r>
              <a:rPr lang="ja-JP" altLang="en-US" sz="3200" dirty="0">
                <a:solidFill>
                  <a:srgbClr val="0070C0"/>
                </a:solidFill>
              </a:rPr>
              <a:t>としても、稼働能力を活用する意思があり、具体</a:t>
            </a:r>
            <a:endParaRPr lang="en-US" altLang="ja-JP" sz="3200" dirty="0">
              <a:solidFill>
                <a:srgbClr val="0070C0"/>
              </a:solidFill>
            </a:endParaRPr>
          </a:p>
          <a:p>
            <a:r>
              <a:rPr lang="ja-JP" altLang="en-US" sz="3200" dirty="0">
                <a:solidFill>
                  <a:srgbClr val="0070C0"/>
                </a:solidFill>
              </a:rPr>
              <a:t>　　　的な生活環境の中で実際にその稼働能力を活用できる</a:t>
            </a:r>
            <a:endParaRPr lang="en-US" altLang="ja-JP" sz="3200" dirty="0">
              <a:solidFill>
                <a:srgbClr val="0070C0"/>
              </a:solidFill>
            </a:endParaRPr>
          </a:p>
          <a:p>
            <a:r>
              <a:rPr lang="ja-JP" altLang="en-US" sz="3200" dirty="0">
                <a:solidFill>
                  <a:srgbClr val="0070C0"/>
                </a:solidFill>
              </a:rPr>
              <a:t>　　　場がなければ、「稼働能力を活用」しているといえる</a:t>
            </a:r>
            <a:endParaRPr lang="en-US" altLang="ja-JP" sz="3200" dirty="0">
              <a:solidFill>
                <a:srgbClr val="0070C0"/>
              </a:solidFill>
            </a:endParaRPr>
          </a:p>
          <a:p>
            <a:r>
              <a:rPr lang="ja-JP" altLang="en-US" sz="3200" dirty="0"/>
              <a:t>　　　との判断を示し、却下処分を違法とした</a:t>
            </a:r>
          </a:p>
          <a:p>
            <a:r>
              <a:rPr lang="ja-JP" altLang="en-US" sz="3200" dirty="0"/>
              <a:t>            この場合の「稼働能力を活用する意思」については、</a:t>
            </a:r>
            <a:endParaRPr lang="en-US" altLang="ja-JP" sz="3200" dirty="0"/>
          </a:p>
          <a:p>
            <a:r>
              <a:rPr lang="ja-JP" altLang="en-US" sz="3200" dirty="0"/>
              <a:t>　　「社会通念上最低限度必要とされる程度」でよいと判断</a:t>
            </a:r>
          </a:p>
          <a:p>
            <a:r>
              <a:rPr lang="ja-JP" altLang="en-US" sz="3200" dirty="0"/>
              <a:t>　　　　</a:t>
            </a:r>
            <a:r>
              <a:rPr lang="ja-JP" altLang="en-US" sz="3200" dirty="0">
                <a:solidFill>
                  <a:srgbClr val="0070C0"/>
                </a:solidFill>
              </a:rPr>
              <a:t>損害賠償請求についても認める</a:t>
            </a:r>
          </a:p>
          <a:p>
            <a:endParaRPr lang="en-US" altLang="ja-JP" sz="4000" dirty="0">
              <a:solidFill>
                <a:schemeClr val="accent2"/>
              </a:solidFill>
            </a:endParaRPr>
          </a:p>
          <a:p>
            <a:r>
              <a:rPr lang="ja-JP" altLang="en-US" sz="4000" dirty="0">
                <a:solidFill>
                  <a:schemeClr val="accent2"/>
                </a:solidFill>
              </a:rPr>
              <a:t>　　</a:t>
            </a:r>
            <a:endParaRPr lang="ja-JP" altLang="en-US" sz="3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5046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1416205" y="1170877"/>
            <a:ext cx="941162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ja-JP" altLang="en-US" sz="3200" dirty="0">
                <a:solidFill>
                  <a:srgbClr val="000000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r>
              <a:rPr lang="ja-JP" altLang="en-US" sz="3600" dirty="0">
                <a:solidFill>
                  <a:srgbClr val="000000"/>
                </a:solidFill>
                <a:latin typeface="+mn-ea"/>
              </a:rPr>
              <a:t>外に、</a:t>
            </a:r>
            <a:r>
              <a:rPr lang="ja-JP" altLang="en-US" sz="3600" dirty="0">
                <a:solidFill>
                  <a:srgbClr val="FF0000"/>
                </a:solidFill>
                <a:latin typeface="+mn-ea"/>
              </a:rPr>
              <a:t>長浜生活保護稼働能力訴訟判決（２０１２年３月６日大津地裁）→一審勝訴確定</a:t>
            </a:r>
            <a:r>
              <a:rPr lang="ja-JP" altLang="en-US" sz="3600" dirty="0">
                <a:solidFill>
                  <a:srgbClr val="000000"/>
                </a:solidFill>
                <a:latin typeface="+mn-ea"/>
              </a:rPr>
              <a:t>や</a:t>
            </a:r>
            <a:r>
              <a:rPr lang="ja-JP" altLang="en-US" sz="3600" dirty="0">
                <a:solidFill>
                  <a:srgbClr val="FF0000"/>
                </a:solidFill>
                <a:latin typeface="+mn-ea"/>
              </a:rPr>
              <a:t>静岡エープリルフール訴訟判決（２０１４年１０月２日静岡地裁、２０１５年７月３０日東京高裁）→一審勝訴、二審勝訴確定</a:t>
            </a:r>
            <a:r>
              <a:rPr lang="ja-JP" altLang="en-US" sz="3600" dirty="0">
                <a:solidFill>
                  <a:srgbClr val="000000"/>
                </a:solidFill>
                <a:latin typeface="+mn-ea"/>
              </a:rPr>
              <a:t>など←「稼働能力オールスターズ」の活用</a:t>
            </a:r>
            <a:endParaRPr lang="en-US" altLang="ja-JP" sz="3600" dirty="0">
              <a:solidFill>
                <a:srgbClr val="000000"/>
              </a:solidFill>
              <a:latin typeface="+mn-ea"/>
            </a:endParaRPr>
          </a:p>
          <a:p>
            <a:pPr algn="just"/>
            <a:r>
              <a:rPr lang="ja-JP" altLang="en-US" sz="3600" dirty="0">
                <a:solidFill>
                  <a:srgbClr val="000000"/>
                </a:solidFill>
                <a:latin typeface="+mn-ea"/>
              </a:rPr>
              <a:t>　</a:t>
            </a:r>
            <a:endParaRPr lang="en-US" altLang="ja-JP" sz="3600" dirty="0">
              <a:solidFill>
                <a:srgbClr val="000000"/>
              </a:solidFill>
              <a:latin typeface="+mn-ea"/>
            </a:endParaRPr>
          </a:p>
          <a:p>
            <a:pPr algn="just"/>
            <a:r>
              <a:rPr lang="ja-JP" altLang="en-US" sz="3600" dirty="0">
                <a:solidFill>
                  <a:srgbClr val="0070C0"/>
                </a:solidFill>
                <a:latin typeface="+mn-ea"/>
              </a:rPr>
              <a:t>稼働能力問題については、ほぼ決着がついた</a:t>
            </a:r>
          </a:p>
        </p:txBody>
      </p:sp>
      <p:sp>
        <p:nvSpPr>
          <p:cNvPr id="4" name="正方形/長方形 3"/>
          <p:cNvSpPr/>
          <p:nvPr/>
        </p:nvSpPr>
        <p:spPr>
          <a:xfrm>
            <a:off x="2710127" y="1374430"/>
            <a:ext cx="100355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dirty="0"/>
              <a:t>　　　　</a:t>
            </a:r>
            <a:endParaRPr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0" y="-570450"/>
            <a:ext cx="1246883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000" dirty="0">
                <a:solidFill>
                  <a:schemeClr val="accent2"/>
                </a:solidFill>
              </a:rPr>
              <a:t>　</a:t>
            </a:r>
            <a:endParaRPr lang="en-US" altLang="ja-JP" sz="4000" dirty="0">
              <a:solidFill>
                <a:schemeClr val="accent2"/>
              </a:solidFill>
            </a:endParaRPr>
          </a:p>
          <a:p>
            <a:r>
              <a:rPr lang="ja-JP" altLang="en-US" sz="4000" dirty="0">
                <a:solidFill>
                  <a:schemeClr val="accent2"/>
                </a:solidFill>
              </a:rPr>
              <a:t>　　</a:t>
            </a:r>
          </a:p>
          <a:p>
            <a:r>
              <a:rPr lang="ja-JP" altLang="en-US" sz="4000" dirty="0">
                <a:solidFill>
                  <a:schemeClr val="accent2"/>
                </a:solidFill>
              </a:rPr>
              <a:t>　　　</a:t>
            </a:r>
            <a:endParaRPr lang="ja-JP" altLang="en-US" sz="3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4392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298173" y="327990"/>
            <a:ext cx="9700591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ja-JP" altLang="en-US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algn="just"/>
            <a:r>
              <a:rPr lang="ja-JP" altLang="en-US" sz="3200" dirty="0">
                <a:solidFill>
                  <a:srgbClr val="000000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en-US" altLang="ja-JP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200" dirty="0">
                <a:solidFill>
                  <a:srgbClr val="000000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　</a:t>
            </a:r>
            <a:endParaRPr lang="en-US" altLang="ja-JP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600" dirty="0">
                <a:solidFill>
                  <a:prstClr val="black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en-US" altLang="ja-JP" sz="3200" dirty="0">
              <a:solidFill>
                <a:prstClr val="black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200" dirty="0">
                <a:solidFill>
                  <a:prstClr val="black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ja-JP" altLang="en-US" sz="2400" dirty="0">
              <a:solidFill>
                <a:srgbClr val="FF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2710127" y="1374430"/>
            <a:ext cx="100355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dirty="0"/>
              <a:t>　　　　</a:t>
            </a:r>
            <a:endParaRPr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162560" y="91440"/>
            <a:ext cx="12367233" cy="643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000" dirty="0">
                <a:solidFill>
                  <a:schemeClr val="accent2"/>
                </a:solidFill>
              </a:rPr>
              <a:t>　</a:t>
            </a:r>
            <a:endParaRPr lang="en-US" altLang="ja-JP" sz="4000" dirty="0">
              <a:solidFill>
                <a:schemeClr val="accent2"/>
              </a:solidFill>
            </a:endParaRPr>
          </a:p>
          <a:p>
            <a:r>
              <a:rPr lang="ja-JP" altLang="en-US" sz="4000" dirty="0">
                <a:solidFill>
                  <a:schemeClr val="accent2"/>
                </a:solidFill>
              </a:rPr>
              <a:t>　　</a:t>
            </a:r>
            <a:r>
              <a:rPr lang="ja-JP" altLang="en-US" sz="4000" dirty="0">
                <a:solidFill>
                  <a:srgbClr val="FF0000"/>
                </a:solidFill>
              </a:rPr>
              <a:t>３　保護の廃止の要件</a:t>
            </a:r>
          </a:p>
          <a:p>
            <a:r>
              <a:rPr lang="ja-JP" altLang="en-US" sz="4000" dirty="0">
                <a:solidFill>
                  <a:schemeClr val="accent2"/>
                </a:solidFill>
              </a:rPr>
              <a:t>　　　柳園訴訟判決（１９９３年１０月２５日</a:t>
            </a:r>
            <a:endParaRPr lang="en-US" altLang="ja-JP" sz="4000" dirty="0">
              <a:solidFill>
                <a:schemeClr val="accent2"/>
              </a:solidFill>
            </a:endParaRPr>
          </a:p>
          <a:p>
            <a:r>
              <a:rPr lang="ja-JP" altLang="en-US" sz="4000" dirty="0">
                <a:solidFill>
                  <a:schemeClr val="accent2"/>
                </a:solidFill>
              </a:rPr>
              <a:t>　　京都地裁）の内容→一審勝訴、確定</a:t>
            </a:r>
          </a:p>
          <a:p>
            <a:r>
              <a:rPr lang="ja-JP" altLang="en-US" sz="4000" dirty="0">
                <a:solidFill>
                  <a:schemeClr val="accent2"/>
                </a:solidFill>
              </a:rPr>
              <a:t>　　　</a:t>
            </a:r>
            <a:r>
              <a:rPr lang="en-US" altLang="ja-JP" sz="3600" dirty="0"/>
              <a:t>NHK</a:t>
            </a:r>
            <a:r>
              <a:rPr lang="ja-JP" altLang="en-US" sz="3600" dirty="0"/>
              <a:t>「逆転人生」で竹下義樹弁護士が描かれ</a:t>
            </a:r>
            <a:endParaRPr lang="en-US" altLang="ja-JP" sz="3600" dirty="0"/>
          </a:p>
          <a:p>
            <a:r>
              <a:rPr lang="ja-JP" altLang="en-US" sz="3600" dirty="0"/>
              <a:t>　　</a:t>
            </a:r>
            <a:r>
              <a:rPr lang="ja-JP" altLang="en-US" sz="3600" dirty="0" err="1"/>
              <a:t>た</a:t>
            </a:r>
            <a:r>
              <a:rPr lang="ja-JP" altLang="en-US" sz="3600" dirty="0"/>
              <a:t>事件</a:t>
            </a:r>
            <a:endParaRPr lang="en-US" altLang="ja-JP" sz="3600" dirty="0"/>
          </a:p>
          <a:p>
            <a:r>
              <a:rPr lang="ja-JP" altLang="en-US" sz="3600" dirty="0">
                <a:solidFill>
                  <a:schemeClr val="accent2"/>
                </a:solidFill>
              </a:rPr>
              <a:t>　　　「居住実態不明」を理由とする生活保護の廃</a:t>
            </a:r>
            <a:endParaRPr lang="en-US" altLang="ja-JP" sz="3600" dirty="0">
              <a:solidFill>
                <a:schemeClr val="accent2"/>
              </a:solidFill>
            </a:endParaRPr>
          </a:p>
          <a:p>
            <a:r>
              <a:rPr lang="ja-JP" altLang="en-US" sz="3600" dirty="0">
                <a:solidFill>
                  <a:schemeClr val="accent2"/>
                </a:solidFill>
              </a:rPr>
              <a:t>　　止が認められるか</a:t>
            </a:r>
          </a:p>
          <a:p>
            <a:r>
              <a:rPr lang="ja-JP" altLang="en-US" sz="3600" dirty="0">
                <a:solidFill>
                  <a:schemeClr val="accent2"/>
                </a:solidFill>
              </a:rPr>
              <a:t>　　</a:t>
            </a:r>
            <a:r>
              <a:rPr lang="ja-JP" altLang="en-US" sz="3600" dirty="0">
                <a:solidFill>
                  <a:srgbClr val="FF0000"/>
                </a:solidFill>
              </a:rPr>
              <a:t>→実質的には「ホームレス」状態にある人に</a:t>
            </a:r>
            <a:r>
              <a:rPr lang="ja-JP" altLang="en-US" sz="3600" dirty="0" err="1">
                <a:solidFill>
                  <a:srgbClr val="FF0000"/>
                </a:solidFill>
              </a:rPr>
              <a:t>つ</a:t>
            </a:r>
            <a:endParaRPr lang="en-US" altLang="ja-JP" sz="3600" dirty="0">
              <a:solidFill>
                <a:srgbClr val="FF0000"/>
              </a:solidFill>
            </a:endParaRPr>
          </a:p>
          <a:p>
            <a:r>
              <a:rPr lang="ja-JP" altLang="en-US" sz="3600" dirty="0">
                <a:solidFill>
                  <a:srgbClr val="FF0000"/>
                </a:solidFill>
              </a:rPr>
              <a:t>　　いての保護廃止処分の初めての争い</a:t>
            </a:r>
          </a:p>
          <a:p>
            <a:endParaRPr lang="ja-JP" altLang="en-US" sz="3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25488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298173" y="327990"/>
            <a:ext cx="9700591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ja-JP" altLang="en-US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algn="just"/>
            <a:r>
              <a:rPr lang="ja-JP" altLang="en-US" sz="3200" dirty="0">
                <a:solidFill>
                  <a:srgbClr val="000000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en-US" altLang="ja-JP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200" dirty="0">
                <a:solidFill>
                  <a:srgbClr val="000000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　</a:t>
            </a:r>
            <a:endParaRPr lang="en-US" altLang="ja-JP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600" dirty="0">
                <a:solidFill>
                  <a:prstClr val="black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en-US" altLang="ja-JP" sz="3200" dirty="0">
              <a:solidFill>
                <a:prstClr val="black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200" dirty="0">
                <a:solidFill>
                  <a:prstClr val="black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ja-JP" altLang="en-US" sz="2400" dirty="0">
              <a:solidFill>
                <a:srgbClr val="FF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2710127" y="1374430"/>
            <a:ext cx="100355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dirty="0"/>
              <a:t>　　　　</a:t>
            </a:r>
            <a:endParaRPr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-397565" y="-978010"/>
            <a:ext cx="1286639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000" dirty="0">
                <a:solidFill>
                  <a:schemeClr val="accent2"/>
                </a:solidFill>
              </a:rPr>
              <a:t>　</a:t>
            </a:r>
            <a:endParaRPr lang="en-US" altLang="ja-JP" sz="4000" dirty="0">
              <a:solidFill>
                <a:schemeClr val="accent2"/>
              </a:solidFill>
            </a:endParaRPr>
          </a:p>
          <a:p>
            <a:endParaRPr lang="en-US" altLang="ja-JP" sz="4000" dirty="0">
              <a:solidFill>
                <a:schemeClr val="accent2"/>
              </a:solidFill>
            </a:endParaRPr>
          </a:p>
          <a:p>
            <a:r>
              <a:rPr lang="ja-JP" altLang="en-US" sz="4000" dirty="0">
                <a:solidFill>
                  <a:schemeClr val="accent2"/>
                </a:solidFill>
              </a:rPr>
              <a:t>　　　</a:t>
            </a:r>
            <a:endParaRPr lang="ja-JP" altLang="en-US" sz="2800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AA470B0-419F-4A2E-9AAD-24597D5CFF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2301" y="131176"/>
            <a:ext cx="5266925" cy="6503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56390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298173" y="327990"/>
            <a:ext cx="9700591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ja-JP" altLang="en-US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algn="just"/>
            <a:r>
              <a:rPr lang="ja-JP" altLang="en-US" sz="3200" dirty="0">
                <a:solidFill>
                  <a:srgbClr val="000000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en-US" altLang="ja-JP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200" dirty="0">
                <a:solidFill>
                  <a:srgbClr val="000000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　</a:t>
            </a:r>
            <a:endParaRPr lang="en-US" altLang="ja-JP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600" dirty="0">
                <a:solidFill>
                  <a:prstClr val="black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en-US" altLang="ja-JP" sz="3200" dirty="0">
              <a:solidFill>
                <a:prstClr val="black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200" dirty="0">
                <a:solidFill>
                  <a:prstClr val="black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ja-JP" altLang="en-US" sz="2400" dirty="0">
              <a:solidFill>
                <a:srgbClr val="FF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2710127" y="1374430"/>
            <a:ext cx="100355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dirty="0"/>
              <a:t>　　　　</a:t>
            </a:r>
            <a:endParaRPr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-30480" y="-987010"/>
            <a:ext cx="12468833" cy="747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000" dirty="0">
                <a:solidFill>
                  <a:schemeClr val="accent2"/>
                </a:solidFill>
              </a:rPr>
              <a:t>　</a:t>
            </a:r>
            <a:endParaRPr lang="en-US" altLang="ja-JP" sz="4000" dirty="0">
              <a:solidFill>
                <a:schemeClr val="accent2"/>
              </a:solidFill>
            </a:endParaRPr>
          </a:p>
          <a:p>
            <a:r>
              <a:rPr lang="ja-JP" altLang="en-US" sz="4000" dirty="0">
                <a:solidFill>
                  <a:schemeClr val="accent2"/>
                </a:solidFill>
              </a:rPr>
              <a:t>　　</a:t>
            </a:r>
          </a:p>
          <a:p>
            <a:r>
              <a:rPr lang="ja-JP" altLang="en-US" sz="4000" dirty="0">
                <a:solidFill>
                  <a:schemeClr val="accent2"/>
                </a:solidFill>
              </a:rPr>
              <a:t>　　　</a:t>
            </a:r>
            <a:r>
              <a:rPr lang="ja-JP" altLang="en-US" sz="4000" dirty="0"/>
              <a:t>知人の家に住まわせてもらっていた柳園</a:t>
            </a:r>
            <a:endParaRPr lang="en-US" altLang="ja-JP" sz="4000" dirty="0"/>
          </a:p>
          <a:p>
            <a:r>
              <a:rPr lang="ja-JP" altLang="en-US" sz="4000" dirty="0"/>
              <a:t>　　義彦さんが、白内障治療のため京都市内の</a:t>
            </a:r>
            <a:endParaRPr lang="en-US" altLang="ja-JP" sz="4000" dirty="0"/>
          </a:p>
          <a:p>
            <a:r>
              <a:rPr lang="ja-JP" altLang="en-US" sz="4000" dirty="0"/>
              <a:t>　　病院に入院し、治療を終えたところ、結核</a:t>
            </a:r>
            <a:endParaRPr lang="en-US" altLang="ja-JP" sz="4000" dirty="0"/>
          </a:p>
          <a:p>
            <a:r>
              <a:rPr lang="ja-JP" altLang="en-US" sz="4000" dirty="0"/>
              <a:t>　　で排菌状態にあるにも関わらず、「傷病治</a:t>
            </a:r>
            <a:endParaRPr lang="en-US" altLang="ja-JP" sz="4000" dirty="0"/>
          </a:p>
          <a:p>
            <a:r>
              <a:rPr lang="ja-JP" altLang="en-US" sz="4000" dirty="0"/>
              <a:t>　　癒」との理由で福祉事務が保護を廃止した</a:t>
            </a:r>
            <a:endParaRPr lang="en-US" altLang="ja-JP" sz="4000" dirty="0"/>
          </a:p>
          <a:p>
            <a:r>
              <a:rPr lang="ja-JP" altLang="en-US" sz="4000" dirty="0">
                <a:solidFill>
                  <a:schemeClr val="accent2"/>
                </a:solidFill>
              </a:rPr>
              <a:t>　　</a:t>
            </a:r>
            <a:r>
              <a:rPr lang="ja-JP" altLang="en-US" sz="4000" dirty="0"/>
              <a:t>→違法であるとして、</a:t>
            </a:r>
            <a:r>
              <a:rPr lang="ja-JP" altLang="en-US" sz="4000" dirty="0">
                <a:solidFill>
                  <a:srgbClr val="FF0000"/>
                </a:solidFill>
              </a:rPr>
              <a:t>「保護の廃止には廃</a:t>
            </a:r>
            <a:endParaRPr lang="en-US" altLang="ja-JP" sz="4000" dirty="0">
              <a:solidFill>
                <a:srgbClr val="FF0000"/>
              </a:solidFill>
            </a:endParaRPr>
          </a:p>
          <a:p>
            <a:r>
              <a:rPr lang="ja-JP" altLang="en-US" sz="4000" dirty="0">
                <a:solidFill>
                  <a:srgbClr val="FF0000"/>
                </a:solidFill>
              </a:rPr>
              <a:t>　　止の要件に合致した正当な理由が必要で</a:t>
            </a:r>
            <a:r>
              <a:rPr lang="ja-JP" altLang="en-US" sz="4000" dirty="0" err="1">
                <a:solidFill>
                  <a:srgbClr val="FF0000"/>
                </a:solidFill>
              </a:rPr>
              <a:t>あ</a:t>
            </a:r>
            <a:endParaRPr lang="en-US" altLang="ja-JP" sz="4000" dirty="0">
              <a:solidFill>
                <a:srgbClr val="FF0000"/>
              </a:solidFill>
            </a:endParaRPr>
          </a:p>
          <a:p>
            <a:r>
              <a:rPr lang="ja-JP" altLang="en-US" sz="4000" dirty="0">
                <a:solidFill>
                  <a:srgbClr val="FF0000"/>
                </a:solidFill>
              </a:rPr>
              <a:t>　　る」ことを改めて明らかにした</a:t>
            </a:r>
            <a:endParaRPr lang="en-US" altLang="ja-JP" sz="4000" dirty="0">
              <a:solidFill>
                <a:srgbClr val="FF0000"/>
              </a:solidFill>
            </a:endParaRPr>
          </a:p>
          <a:p>
            <a:r>
              <a:rPr lang="ja-JP" altLang="en-US" sz="4000" dirty="0"/>
              <a:t>　　　違法な生活保護の廃止についての</a:t>
            </a:r>
            <a:r>
              <a:rPr lang="ja-JP" altLang="en-US" sz="4000" dirty="0">
                <a:solidFill>
                  <a:srgbClr val="FF0000"/>
                </a:solidFill>
              </a:rPr>
              <a:t>損害賠</a:t>
            </a:r>
            <a:endParaRPr lang="en-US" altLang="ja-JP" sz="4000" dirty="0">
              <a:solidFill>
                <a:srgbClr val="FF0000"/>
              </a:solidFill>
            </a:endParaRPr>
          </a:p>
          <a:p>
            <a:r>
              <a:rPr lang="ja-JP" altLang="en-US" sz="4000" dirty="0">
                <a:solidFill>
                  <a:srgbClr val="FF0000"/>
                </a:solidFill>
              </a:rPr>
              <a:t>　　償請求を初めて認めた</a:t>
            </a:r>
            <a:endParaRPr lang="ja-JP" alt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03674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298173" y="327990"/>
            <a:ext cx="9700591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ja-JP" altLang="en-US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algn="just"/>
            <a:r>
              <a:rPr lang="ja-JP" altLang="en-US" sz="3200" dirty="0">
                <a:solidFill>
                  <a:srgbClr val="000000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en-US" altLang="ja-JP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200" dirty="0">
                <a:solidFill>
                  <a:srgbClr val="000000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　</a:t>
            </a:r>
            <a:endParaRPr lang="en-US" altLang="ja-JP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600" dirty="0">
                <a:solidFill>
                  <a:prstClr val="black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en-US" altLang="ja-JP" sz="3200" dirty="0">
              <a:solidFill>
                <a:prstClr val="black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200" dirty="0">
                <a:solidFill>
                  <a:prstClr val="black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ja-JP" altLang="en-US" sz="2400" dirty="0">
              <a:solidFill>
                <a:srgbClr val="FF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2710127" y="1374430"/>
            <a:ext cx="100355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dirty="0"/>
              <a:t>　　　　</a:t>
            </a:r>
            <a:endParaRPr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-644056" y="-779228"/>
            <a:ext cx="1446461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000" dirty="0">
                <a:solidFill>
                  <a:schemeClr val="accent2"/>
                </a:solidFill>
              </a:rPr>
              <a:t>　</a:t>
            </a:r>
            <a:endParaRPr lang="en-US" altLang="ja-JP" sz="4000" dirty="0">
              <a:solidFill>
                <a:schemeClr val="accent2"/>
              </a:solidFill>
            </a:endParaRPr>
          </a:p>
          <a:p>
            <a:endParaRPr lang="en-US" altLang="ja-JP" sz="4000" dirty="0">
              <a:solidFill>
                <a:schemeClr val="accent2"/>
              </a:solidFill>
            </a:endParaRPr>
          </a:p>
          <a:p>
            <a:r>
              <a:rPr lang="ja-JP" altLang="en-US" sz="4000" dirty="0">
                <a:solidFill>
                  <a:schemeClr val="accent2"/>
                </a:solidFill>
              </a:rPr>
              <a:t>　　</a:t>
            </a:r>
            <a:endParaRPr lang="ja-JP" altLang="en-US" sz="2800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2FFFF743-4B54-421C-91EB-F8CCA6E692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2964" y="59821"/>
            <a:ext cx="9460195" cy="668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00433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298173" y="327990"/>
            <a:ext cx="9700591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ja-JP" altLang="en-US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algn="just"/>
            <a:r>
              <a:rPr lang="ja-JP" altLang="en-US" sz="3200" dirty="0">
                <a:solidFill>
                  <a:srgbClr val="000000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en-US" altLang="ja-JP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200" dirty="0">
                <a:solidFill>
                  <a:srgbClr val="000000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　</a:t>
            </a:r>
            <a:endParaRPr lang="en-US" altLang="ja-JP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600" dirty="0">
                <a:solidFill>
                  <a:prstClr val="black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en-US" altLang="ja-JP" sz="3200" dirty="0">
              <a:solidFill>
                <a:prstClr val="black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200" dirty="0">
                <a:solidFill>
                  <a:prstClr val="black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ja-JP" altLang="en-US" sz="2400" dirty="0">
              <a:solidFill>
                <a:srgbClr val="FF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2710127" y="1374430"/>
            <a:ext cx="100355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dirty="0"/>
              <a:t>　　　　</a:t>
            </a:r>
            <a:endParaRPr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-397565" y="-978010"/>
            <a:ext cx="12866398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000" dirty="0">
                <a:solidFill>
                  <a:schemeClr val="accent2"/>
                </a:solidFill>
              </a:rPr>
              <a:t>　</a:t>
            </a:r>
            <a:endParaRPr lang="en-US" altLang="ja-JP" sz="4000" dirty="0">
              <a:solidFill>
                <a:schemeClr val="accent2"/>
              </a:solidFill>
            </a:endParaRPr>
          </a:p>
          <a:p>
            <a:endParaRPr lang="en-US" altLang="ja-JP" sz="4000" dirty="0">
              <a:solidFill>
                <a:schemeClr val="accent2"/>
              </a:solidFill>
            </a:endParaRPr>
          </a:p>
          <a:p>
            <a:r>
              <a:rPr lang="ja-JP" altLang="en-US" sz="4000" dirty="0">
                <a:solidFill>
                  <a:schemeClr val="accent2"/>
                </a:solidFill>
              </a:rPr>
              <a:t>　　　</a:t>
            </a:r>
            <a:endParaRPr lang="ja-JP" altLang="en-US" sz="3200" dirty="0"/>
          </a:p>
          <a:p>
            <a:endParaRPr lang="ja-JP" altLang="en-US" sz="2800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06633EB8-4E31-4C35-AF49-70FDA123B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4968" y="31458"/>
            <a:ext cx="8388991" cy="6795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13994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298173" y="327990"/>
            <a:ext cx="9700591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ja-JP" altLang="en-US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algn="just"/>
            <a:r>
              <a:rPr lang="ja-JP" altLang="en-US" sz="3200" dirty="0">
                <a:solidFill>
                  <a:srgbClr val="000000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en-US" altLang="ja-JP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200" dirty="0">
                <a:solidFill>
                  <a:srgbClr val="000000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　</a:t>
            </a:r>
            <a:endParaRPr lang="en-US" altLang="ja-JP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600" dirty="0">
                <a:solidFill>
                  <a:prstClr val="black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en-US" altLang="ja-JP" sz="3200" dirty="0">
              <a:solidFill>
                <a:prstClr val="black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200" dirty="0">
                <a:solidFill>
                  <a:prstClr val="black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ja-JP" altLang="en-US" sz="2400" dirty="0">
              <a:solidFill>
                <a:srgbClr val="FF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2710127" y="1374430"/>
            <a:ext cx="100355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dirty="0"/>
              <a:t>　　　　</a:t>
            </a:r>
            <a:endParaRPr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79513" y="-570450"/>
            <a:ext cx="1238932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000" dirty="0">
                <a:solidFill>
                  <a:schemeClr val="accent2"/>
                </a:solidFill>
              </a:rPr>
              <a:t>　</a:t>
            </a:r>
            <a:endParaRPr lang="en-US" altLang="ja-JP" sz="4000" dirty="0">
              <a:solidFill>
                <a:schemeClr val="accent2"/>
              </a:solidFill>
            </a:endParaRPr>
          </a:p>
          <a:p>
            <a:endParaRPr lang="en-US" altLang="ja-JP" sz="4000" dirty="0">
              <a:solidFill>
                <a:schemeClr val="accent2"/>
              </a:solidFill>
            </a:endParaRPr>
          </a:p>
          <a:p>
            <a:r>
              <a:rPr lang="ja-JP" altLang="en-US" sz="4000" dirty="0">
                <a:solidFill>
                  <a:schemeClr val="accent2"/>
                </a:solidFill>
              </a:rPr>
              <a:t>　　</a:t>
            </a:r>
            <a:endParaRPr lang="ja-JP" altLang="en-US" sz="2800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083A232C-658D-4A3A-817F-6B5416C6F0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6187" y="0"/>
            <a:ext cx="8867163" cy="6744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3804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298173" y="327990"/>
            <a:ext cx="9700591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ja-JP" altLang="en-US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algn="just"/>
            <a:r>
              <a:rPr lang="ja-JP" altLang="en-US" sz="3200" dirty="0">
                <a:solidFill>
                  <a:srgbClr val="000000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en-US" altLang="ja-JP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200" dirty="0">
                <a:solidFill>
                  <a:srgbClr val="000000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　</a:t>
            </a:r>
            <a:endParaRPr lang="en-US" altLang="ja-JP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600" dirty="0">
                <a:solidFill>
                  <a:prstClr val="black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en-US" altLang="ja-JP" sz="3200" dirty="0">
              <a:solidFill>
                <a:prstClr val="black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200" dirty="0">
                <a:solidFill>
                  <a:prstClr val="black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ja-JP" altLang="en-US" sz="2400" dirty="0">
              <a:solidFill>
                <a:srgbClr val="FF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2710127" y="1374430"/>
            <a:ext cx="100355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dirty="0"/>
              <a:t>　　　　</a:t>
            </a:r>
            <a:endParaRPr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-276834" y="0"/>
            <a:ext cx="1274566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000" dirty="0">
                <a:solidFill>
                  <a:schemeClr val="accent2"/>
                </a:solidFill>
              </a:rPr>
              <a:t>　</a:t>
            </a:r>
            <a:endParaRPr lang="en-US" altLang="ja-JP" sz="4000" dirty="0">
              <a:solidFill>
                <a:schemeClr val="accent2"/>
              </a:solidFill>
            </a:endParaRPr>
          </a:p>
          <a:p>
            <a:endParaRPr lang="en-US" altLang="ja-JP" sz="4000" dirty="0">
              <a:solidFill>
                <a:schemeClr val="accent2"/>
              </a:solidFill>
            </a:endParaRPr>
          </a:p>
          <a:p>
            <a:r>
              <a:rPr lang="ja-JP" altLang="en-US" sz="4000" dirty="0">
                <a:solidFill>
                  <a:schemeClr val="accent2"/>
                </a:solidFill>
              </a:rPr>
              <a:t>　　　　　　　　　　　　　　</a:t>
            </a:r>
            <a:r>
              <a:rPr lang="ja-JP" altLang="en-US" sz="2800" dirty="0"/>
              <a:t>　　</a:t>
            </a:r>
          </a:p>
        </p:txBody>
      </p:sp>
      <p:sp>
        <p:nvSpPr>
          <p:cNvPr id="5" name="正方形/長方形 4"/>
          <p:cNvSpPr/>
          <p:nvPr/>
        </p:nvSpPr>
        <p:spPr>
          <a:xfrm>
            <a:off x="1463040" y="327991"/>
            <a:ext cx="9337040" cy="5991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dirty="0"/>
              <a:t>外に、</a:t>
            </a:r>
            <a:r>
              <a:rPr lang="ja-JP" altLang="en-US" sz="3200" dirty="0">
                <a:solidFill>
                  <a:srgbClr val="FF0000"/>
                </a:solidFill>
              </a:rPr>
              <a:t>自動車の保有・使用をめぐる増永訴訟判決</a:t>
            </a:r>
            <a:r>
              <a:rPr lang="ja-JP" altLang="en-US" sz="3200" dirty="0"/>
              <a:t>（１９９８年５月２６日福岡地裁）→一審勝訴確</a:t>
            </a:r>
            <a:endParaRPr lang="en-US" altLang="ja-JP" sz="3200" dirty="0"/>
          </a:p>
          <a:p>
            <a:r>
              <a:rPr lang="ja-JP" altLang="en-US" sz="3200" dirty="0"/>
              <a:t>定、</a:t>
            </a:r>
            <a:r>
              <a:rPr lang="ja-JP" altLang="en-US" sz="3200" dirty="0">
                <a:solidFill>
                  <a:srgbClr val="FF0000"/>
                </a:solidFill>
              </a:rPr>
              <a:t>枚方自動車保有訴訟判決</a:t>
            </a:r>
            <a:r>
              <a:rPr lang="ja-JP" altLang="en-US" sz="3200" dirty="0"/>
              <a:t>（佐藤訴訟。２０１</a:t>
            </a:r>
            <a:endParaRPr lang="en-US" altLang="ja-JP" sz="3200" dirty="0"/>
          </a:p>
          <a:p>
            <a:r>
              <a:rPr lang="ja-JP" altLang="en-US" sz="3200" dirty="0"/>
              <a:t>３年４月１９日大阪地裁）→一審勝訴確定</a:t>
            </a:r>
            <a:endParaRPr lang="en-US" altLang="ja-JP" sz="3200" dirty="0"/>
          </a:p>
          <a:p>
            <a:r>
              <a:rPr lang="ja-JP" altLang="en-US" sz="3200" dirty="0"/>
              <a:t>　</a:t>
            </a:r>
            <a:r>
              <a:rPr lang="ja-JP" altLang="en-US" sz="3200" dirty="0">
                <a:solidFill>
                  <a:srgbClr val="FF0000"/>
                </a:solidFill>
              </a:rPr>
              <a:t>指導指示の限界をめぐる増収指導事件</a:t>
            </a:r>
            <a:r>
              <a:rPr lang="ja-JP" altLang="en-US" sz="3200" dirty="0"/>
              <a:t>（２０１</a:t>
            </a:r>
            <a:endParaRPr lang="en-US" altLang="ja-JP" sz="3200" dirty="0"/>
          </a:p>
          <a:p>
            <a:r>
              <a:rPr lang="ja-JP" altLang="en-US" sz="3200" dirty="0"/>
              <a:t>１年１１月３０日京都地裁、２０１２年１１月９</a:t>
            </a:r>
            <a:endParaRPr lang="en-US" altLang="ja-JP" sz="3200" dirty="0"/>
          </a:p>
          <a:p>
            <a:r>
              <a:rPr lang="ja-JP" altLang="en-US" sz="3200" dirty="0"/>
              <a:t>日大阪高裁、２０１４年１０月２３日最高裁）→</a:t>
            </a:r>
            <a:endParaRPr lang="en-US" altLang="ja-JP" sz="3200" dirty="0"/>
          </a:p>
          <a:p>
            <a:r>
              <a:rPr lang="ja-JP" altLang="en-US" sz="3200" dirty="0" err="1"/>
              <a:t>ー</a:t>
            </a:r>
            <a:r>
              <a:rPr lang="ja-JP" altLang="en-US" sz="3200" dirty="0"/>
              <a:t>審勝訴、二審逆転敗訴、最高裁破棄差戻し、差</a:t>
            </a:r>
            <a:endParaRPr lang="en-US" altLang="ja-JP" sz="3200" dirty="0"/>
          </a:p>
          <a:p>
            <a:r>
              <a:rPr lang="ja-JP" altLang="en-US" sz="3200" dirty="0"/>
              <a:t>戻し審勝訴確定</a:t>
            </a:r>
            <a:endParaRPr lang="en-US" altLang="ja-JP" sz="3200" dirty="0"/>
          </a:p>
          <a:p>
            <a:r>
              <a:rPr lang="ja-JP" altLang="en-US" sz="3200" dirty="0"/>
              <a:t>　</a:t>
            </a:r>
            <a:r>
              <a:rPr lang="ja-JP" altLang="en-US" sz="3200" dirty="0">
                <a:solidFill>
                  <a:srgbClr val="FF0000"/>
                </a:solidFill>
              </a:rPr>
              <a:t>法６３条の適用要件についての尼崎法６３条返</a:t>
            </a:r>
            <a:endParaRPr lang="en-US" altLang="ja-JP" sz="3200" dirty="0">
              <a:solidFill>
                <a:srgbClr val="FF0000"/>
              </a:solidFill>
            </a:endParaRPr>
          </a:p>
          <a:p>
            <a:r>
              <a:rPr lang="ja-JP" altLang="en-US" sz="3200" dirty="0">
                <a:solidFill>
                  <a:srgbClr val="FF0000"/>
                </a:solidFill>
              </a:rPr>
              <a:t>還請求事件</a:t>
            </a:r>
            <a:r>
              <a:rPr lang="ja-JP" altLang="en-US" sz="3200" dirty="0"/>
              <a:t>（２０１２年１０月１８日判決）→</a:t>
            </a:r>
            <a:r>
              <a:rPr lang="ja-JP" altLang="en-US" sz="3200" dirty="0" err="1"/>
              <a:t>ー</a:t>
            </a:r>
            <a:endParaRPr lang="en-US" altLang="ja-JP" sz="3200" dirty="0"/>
          </a:p>
          <a:p>
            <a:r>
              <a:rPr lang="ja-JP" altLang="en-US" sz="3200" dirty="0"/>
              <a:t>審敗訴、二審逆転勝訴確定</a:t>
            </a:r>
          </a:p>
        </p:txBody>
      </p:sp>
    </p:spTree>
    <p:extLst>
      <p:ext uri="{BB962C8B-B14F-4D97-AF65-F5344CB8AC3E}">
        <p14:creationId xmlns:p14="http://schemas.microsoft.com/office/powerpoint/2010/main" val="13218590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298173" y="327990"/>
            <a:ext cx="9700591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ja-JP" altLang="en-US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algn="just"/>
            <a:r>
              <a:rPr lang="ja-JP" altLang="en-US" sz="3200" dirty="0">
                <a:solidFill>
                  <a:srgbClr val="000000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en-US" altLang="ja-JP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200" dirty="0">
                <a:solidFill>
                  <a:srgbClr val="000000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　</a:t>
            </a:r>
            <a:endParaRPr lang="en-US" altLang="ja-JP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600" dirty="0">
                <a:solidFill>
                  <a:prstClr val="black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en-US" altLang="ja-JP" sz="3200" dirty="0">
              <a:solidFill>
                <a:prstClr val="black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200" dirty="0">
                <a:solidFill>
                  <a:prstClr val="black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ja-JP" altLang="en-US" sz="2400" dirty="0">
              <a:solidFill>
                <a:srgbClr val="FF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2710127" y="1374430"/>
            <a:ext cx="100355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dirty="0"/>
              <a:t>　　　　</a:t>
            </a:r>
            <a:endParaRPr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0" y="-856369"/>
            <a:ext cx="12581849" cy="71096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000" dirty="0">
                <a:solidFill>
                  <a:schemeClr val="accent2"/>
                </a:solidFill>
              </a:rPr>
              <a:t>　</a:t>
            </a:r>
            <a:endParaRPr lang="en-US" altLang="ja-JP" sz="4000" dirty="0">
              <a:solidFill>
                <a:schemeClr val="accent2"/>
              </a:solidFill>
            </a:endParaRPr>
          </a:p>
          <a:p>
            <a:endParaRPr lang="en-US" altLang="ja-JP" sz="4000" u="sng" dirty="0">
              <a:solidFill>
                <a:schemeClr val="accent2"/>
              </a:solidFill>
            </a:endParaRPr>
          </a:p>
          <a:p>
            <a:r>
              <a:rPr lang="ja-JP" altLang="en-US" sz="4000" dirty="0">
                <a:solidFill>
                  <a:schemeClr val="accent2"/>
                </a:solidFill>
              </a:rPr>
              <a:t>　　　</a:t>
            </a:r>
            <a:r>
              <a:rPr lang="ja-JP" altLang="en-US" sz="3600" dirty="0">
                <a:solidFill>
                  <a:srgbClr val="FF0000"/>
                </a:solidFill>
              </a:rPr>
              <a:t>朝日さんの思い</a:t>
            </a:r>
            <a:endParaRPr lang="en-US" altLang="ja-JP" sz="3600" dirty="0">
              <a:solidFill>
                <a:srgbClr val="FF0000"/>
              </a:solidFill>
            </a:endParaRPr>
          </a:p>
          <a:p>
            <a:r>
              <a:rPr lang="ja-JP" altLang="en-US" sz="4000" dirty="0">
                <a:solidFill>
                  <a:schemeClr val="accent2"/>
                </a:solidFill>
              </a:rPr>
              <a:t>　　　　</a:t>
            </a:r>
            <a:r>
              <a:rPr lang="ja-JP" altLang="en-US" sz="3200" dirty="0">
                <a:solidFill>
                  <a:srgbClr val="0070C0"/>
                </a:solidFill>
              </a:rPr>
              <a:t>実兄に月１５００円の仕送りを求め</a:t>
            </a:r>
            <a:endParaRPr lang="en-US" altLang="ja-JP" sz="3200" dirty="0">
              <a:solidFill>
                <a:srgbClr val="0070C0"/>
              </a:solidFill>
            </a:endParaRPr>
          </a:p>
          <a:p>
            <a:r>
              <a:rPr lang="ja-JP" altLang="en-US" sz="3200" dirty="0"/>
              <a:t>　　　　　日用品費の支給を打ち切り</a:t>
            </a:r>
            <a:endParaRPr lang="en-US" altLang="ja-JP" sz="3200" dirty="0"/>
          </a:p>
          <a:p>
            <a:r>
              <a:rPr lang="ja-JP" altLang="en-US" sz="3200" dirty="0"/>
              <a:t>　　　　　９００円の医療費自己負担を求める</a:t>
            </a:r>
            <a:endParaRPr lang="en-US" altLang="ja-JP" sz="3200" dirty="0"/>
          </a:p>
          <a:p>
            <a:endParaRPr lang="en-US" altLang="ja-JP" sz="3200" dirty="0"/>
          </a:p>
          <a:p>
            <a:r>
              <a:rPr lang="ja-JP" altLang="en-US" sz="3200" dirty="0"/>
              <a:t>　　　　</a:t>
            </a:r>
            <a:r>
              <a:rPr lang="ja-JP" altLang="en-US" sz="3600" dirty="0">
                <a:solidFill>
                  <a:srgbClr val="FF0000"/>
                </a:solidFill>
              </a:rPr>
              <a:t>朝日訴訟の背景</a:t>
            </a:r>
            <a:endParaRPr lang="en-US" altLang="ja-JP" sz="3600" dirty="0">
              <a:solidFill>
                <a:srgbClr val="FF0000"/>
              </a:solidFill>
            </a:endParaRPr>
          </a:p>
          <a:p>
            <a:r>
              <a:rPr lang="ja-JP" altLang="en-US" sz="3600" dirty="0">
                <a:solidFill>
                  <a:srgbClr val="FF0000"/>
                </a:solidFill>
              </a:rPr>
              <a:t>　　　　</a:t>
            </a:r>
            <a:r>
              <a:rPr lang="ja-JP" altLang="en-US" sz="3200" dirty="0">
                <a:solidFill>
                  <a:srgbClr val="FF0000"/>
                </a:solidFill>
              </a:rPr>
              <a:t>　</a:t>
            </a:r>
            <a:r>
              <a:rPr lang="ja-JP" altLang="en-US" sz="3200" dirty="0">
                <a:solidFill>
                  <a:srgbClr val="0070C0"/>
                </a:solidFill>
              </a:rPr>
              <a:t>医療費の抑制、保護の引き締め政策</a:t>
            </a:r>
            <a:endParaRPr lang="en-US" altLang="ja-JP" sz="3200" dirty="0">
              <a:solidFill>
                <a:srgbClr val="0070C0"/>
              </a:solidFill>
            </a:endParaRPr>
          </a:p>
          <a:p>
            <a:r>
              <a:rPr lang="ja-JP" altLang="en-US" sz="3200" dirty="0"/>
              <a:t>　　　　　　患者給食の実態</a:t>
            </a:r>
            <a:endParaRPr lang="en-US" altLang="ja-JP" sz="3200" dirty="0"/>
          </a:p>
          <a:p>
            <a:r>
              <a:rPr lang="ja-JP" altLang="en-US" sz="3200" dirty="0"/>
              <a:t>　　　　　　入退院基準反対闘争（日比谷公園・岡山県庁前行動）</a:t>
            </a:r>
            <a:endParaRPr lang="en-US" altLang="ja-JP" sz="3200" dirty="0"/>
          </a:p>
          <a:p>
            <a:r>
              <a:rPr lang="ja-JP" altLang="en-US" sz="3200" dirty="0"/>
              <a:t>　　　　　　朝鮮戦争後の経済不況の立て直しと日米安保条約の</a:t>
            </a:r>
            <a:endParaRPr lang="en-US" altLang="ja-JP" sz="3200" dirty="0"/>
          </a:p>
          <a:p>
            <a:r>
              <a:rPr lang="ja-JP" altLang="en-US" sz="3200" dirty="0"/>
              <a:t>　　　　　準備が財政に影響→生活保護の第１次適正化</a:t>
            </a:r>
          </a:p>
        </p:txBody>
      </p:sp>
    </p:spTree>
    <p:extLst>
      <p:ext uri="{BB962C8B-B14F-4D97-AF65-F5344CB8AC3E}">
        <p14:creationId xmlns:p14="http://schemas.microsoft.com/office/powerpoint/2010/main" val="60683273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298173" y="327990"/>
            <a:ext cx="9700591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ja-JP" altLang="en-US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algn="just"/>
            <a:r>
              <a:rPr lang="ja-JP" altLang="en-US" sz="3200" dirty="0">
                <a:solidFill>
                  <a:srgbClr val="000000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en-US" altLang="ja-JP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200" dirty="0">
                <a:solidFill>
                  <a:srgbClr val="000000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　</a:t>
            </a:r>
            <a:endParaRPr lang="en-US" altLang="ja-JP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600" dirty="0">
                <a:solidFill>
                  <a:prstClr val="black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en-US" altLang="ja-JP" sz="3200" dirty="0">
              <a:solidFill>
                <a:prstClr val="black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200" dirty="0">
                <a:solidFill>
                  <a:prstClr val="black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ja-JP" altLang="en-US" sz="2400" dirty="0">
              <a:solidFill>
                <a:srgbClr val="FF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2710127" y="1374430"/>
            <a:ext cx="100355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dirty="0"/>
              <a:t>　　　　</a:t>
            </a:r>
            <a:endParaRPr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-276834" y="0"/>
            <a:ext cx="1274566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000" dirty="0">
                <a:solidFill>
                  <a:schemeClr val="accent2"/>
                </a:solidFill>
              </a:rPr>
              <a:t>　</a:t>
            </a:r>
            <a:endParaRPr lang="en-US" altLang="ja-JP" sz="4000" dirty="0">
              <a:solidFill>
                <a:schemeClr val="accent2"/>
              </a:solidFill>
            </a:endParaRPr>
          </a:p>
          <a:p>
            <a:endParaRPr lang="en-US" altLang="ja-JP" sz="4000" dirty="0">
              <a:solidFill>
                <a:schemeClr val="accent2"/>
              </a:solidFill>
            </a:endParaRPr>
          </a:p>
          <a:p>
            <a:r>
              <a:rPr lang="ja-JP" altLang="en-US" sz="4000" dirty="0">
                <a:solidFill>
                  <a:schemeClr val="accent2"/>
                </a:solidFill>
              </a:rPr>
              <a:t>　　　　　　　　　　　　　　</a:t>
            </a:r>
            <a:r>
              <a:rPr lang="ja-JP" altLang="en-US" sz="2800" dirty="0"/>
              <a:t>　　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1D3E570-03E0-4E57-864A-58EA53E1D9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2928" y="171887"/>
            <a:ext cx="4482790" cy="6474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55932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298173" y="327990"/>
            <a:ext cx="9700591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ja-JP" altLang="en-US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algn="just"/>
            <a:r>
              <a:rPr lang="ja-JP" altLang="en-US" sz="3200" dirty="0">
                <a:solidFill>
                  <a:srgbClr val="000000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en-US" altLang="ja-JP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200" dirty="0">
                <a:solidFill>
                  <a:srgbClr val="000000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　</a:t>
            </a:r>
            <a:endParaRPr lang="en-US" altLang="ja-JP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600" dirty="0">
                <a:solidFill>
                  <a:prstClr val="black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en-US" altLang="ja-JP" sz="3200" dirty="0">
              <a:solidFill>
                <a:prstClr val="black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200" dirty="0">
                <a:solidFill>
                  <a:prstClr val="black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ja-JP" altLang="en-US" sz="2400" dirty="0">
              <a:solidFill>
                <a:srgbClr val="FF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2710127" y="1374430"/>
            <a:ext cx="100355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dirty="0"/>
              <a:t>　　　　</a:t>
            </a:r>
            <a:endParaRPr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-276834" y="0"/>
            <a:ext cx="1274566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000" dirty="0">
                <a:solidFill>
                  <a:schemeClr val="accent2"/>
                </a:solidFill>
              </a:rPr>
              <a:t>　</a:t>
            </a:r>
            <a:endParaRPr lang="en-US" altLang="ja-JP" sz="4000" dirty="0">
              <a:solidFill>
                <a:schemeClr val="accent2"/>
              </a:solidFill>
            </a:endParaRPr>
          </a:p>
          <a:p>
            <a:endParaRPr lang="en-US" altLang="ja-JP" sz="4000" dirty="0">
              <a:solidFill>
                <a:schemeClr val="accent2"/>
              </a:solidFill>
            </a:endParaRPr>
          </a:p>
          <a:p>
            <a:r>
              <a:rPr lang="ja-JP" altLang="en-US" sz="4000" dirty="0">
                <a:solidFill>
                  <a:schemeClr val="accent2"/>
                </a:solidFill>
              </a:rPr>
              <a:t>　　　　　　　　　　　　　　</a:t>
            </a:r>
            <a:r>
              <a:rPr lang="ja-JP" altLang="en-US" sz="2800" dirty="0"/>
              <a:t>　　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B060BCD-73D9-4010-8F53-81C8346D97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5761" y="200722"/>
            <a:ext cx="9303945" cy="6657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41706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298173" y="327990"/>
            <a:ext cx="9700591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ja-JP" altLang="en-US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algn="just"/>
            <a:r>
              <a:rPr lang="ja-JP" altLang="en-US" sz="3200" dirty="0">
                <a:solidFill>
                  <a:srgbClr val="000000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en-US" altLang="ja-JP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200" dirty="0">
                <a:solidFill>
                  <a:srgbClr val="000000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　</a:t>
            </a:r>
            <a:endParaRPr lang="en-US" altLang="ja-JP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600" dirty="0">
                <a:solidFill>
                  <a:prstClr val="black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en-US" altLang="ja-JP" sz="3200" dirty="0">
              <a:solidFill>
                <a:prstClr val="black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200" dirty="0">
                <a:solidFill>
                  <a:prstClr val="black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ja-JP" altLang="en-US" sz="2400" dirty="0">
              <a:solidFill>
                <a:srgbClr val="FF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2710127" y="1374430"/>
            <a:ext cx="100355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dirty="0"/>
              <a:t>　　　　</a:t>
            </a:r>
            <a:endParaRPr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-276834" y="0"/>
            <a:ext cx="1274566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000" dirty="0">
                <a:solidFill>
                  <a:schemeClr val="accent2"/>
                </a:solidFill>
              </a:rPr>
              <a:t>　</a:t>
            </a:r>
            <a:endParaRPr lang="en-US" altLang="ja-JP" sz="4000" dirty="0">
              <a:solidFill>
                <a:schemeClr val="accent2"/>
              </a:solidFill>
            </a:endParaRPr>
          </a:p>
          <a:p>
            <a:endParaRPr lang="en-US" altLang="ja-JP" sz="4000" dirty="0">
              <a:solidFill>
                <a:schemeClr val="accent2"/>
              </a:solidFill>
            </a:endParaRPr>
          </a:p>
          <a:p>
            <a:r>
              <a:rPr lang="ja-JP" altLang="en-US" sz="4000" dirty="0">
                <a:solidFill>
                  <a:schemeClr val="accent2"/>
                </a:solidFill>
              </a:rPr>
              <a:t>　　　　　　　　　　　　　　</a:t>
            </a:r>
            <a:r>
              <a:rPr lang="ja-JP" altLang="en-US" sz="2800" dirty="0"/>
              <a:t>　　</a:t>
            </a: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4FF7BCEA-0BA8-4875-ABA3-A2AB9F5BEDCF}"/>
              </a:ext>
            </a:extLst>
          </p:cNvPr>
          <p:cNvSpPr/>
          <p:nvPr/>
        </p:nvSpPr>
        <p:spPr>
          <a:xfrm>
            <a:off x="1628078" y="446049"/>
            <a:ext cx="9578898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</a:rPr>
              <a:t>申請権侵害に関する小倉北自殺事件判決</a:t>
            </a:r>
            <a:r>
              <a:rPr lang="ja-JP" altLang="en-US" sz="2800" dirty="0"/>
              <a:t>（２０１１年３月２９日福岡地裁小倉支部）→損害賠償請求について一審勝訴確定、</a:t>
            </a:r>
            <a:r>
              <a:rPr lang="ja-JP" altLang="en-US" sz="2800" dirty="0">
                <a:solidFill>
                  <a:srgbClr val="FF0000"/>
                </a:solidFill>
              </a:rPr>
              <a:t>三郷申請権侵害訴訟判決</a:t>
            </a:r>
            <a:r>
              <a:rPr lang="ja-JP" altLang="en-US" sz="2800" dirty="0"/>
              <a:t>（２０１３年２月２０日さいたま地裁）→一審勝訴確定訟。また、岸和田訴訟判決（２０１３年１０月３１日大阪地裁）も申請権侵害を認めている</a:t>
            </a:r>
            <a:endParaRPr lang="en-US" altLang="ja-JP" sz="2800" dirty="0"/>
          </a:p>
          <a:p>
            <a:r>
              <a:rPr lang="ja-JP" altLang="en-US" sz="2800" dirty="0">
                <a:solidFill>
                  <a:srgbClr val="FF0000"/>
                </a:solidFill>
              </a:rPr>
              <a:t>　</a:t>
            </a:r>
            <a:r>
              <a:rPr lang="ja-JP" altLang="en-US" sz="2800" dirty="0"/>
              <a:t>また、</a:t>
            </a:r>
            <a:r>
              <a:rPr lang="ja-JP" altLang="en-US" sz="2800" dirty="0">
                <a:solidFill>
                  <a:srgbClr val="FF0000"/>
                </a:solidFill>
              </a:rPr>
              <a:t>外国人の生活保護利用についてのゴドウィン訴訟判決</a:t>
            </a:r>
            <a:r>
              <a:rPr lang="ja-JP" altLang="en-US" sz="2800" dirty="0"/>
              <a:t>（１９９５年６月１９日神戸地裁、１９９６年７月１２日大阪高裁、１９９７年６月１３日最高裁）→一審却下、二審控訴棄却、最高裁上告棄却、</a:t>
            </a:r>
            <a:r>
              <a:rPr lang="ja-JP" altLang="en-US" sz="2800" dirty="0">
                <a:solidFill>
                  <a:srgbClr val="FF0000"/>
                </a:solidFill>
              </a:rPr>
              <a:t>永住外国人申請却下事件</a:t>
            </a:r>
            <a:r>
              <a:rPr lang="ja-JP" altLang="en-US" sz="2800" dirty="0"/>
              <a:t>（２０１０年１０月１８日大分地裁、２０１１年１１月１５日福岡高裁、２０１４年７月１８日最高裁）→一審却下・請求棄却、二審原判決取消し・保護申請却下処分取消し（勝訴）、最高裁逆転敗訴がある</a:t>
            </a:r>
          </a:p>
          <a:p>
            <a:endParaRPr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9735130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298173" y="327990"/>
            <a:ext cx="9700591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ja-JP" altLang="en-US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algn="just"/>
            <a:r>
              <a:rPr lang="ja-JP" altLang="en-US" sz="3200" dirty="0">
                <a:solidFill>
                  <a:srgbClr val="000000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en-US" altLang="ja-JP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200" dirty="0">
                <a:solidFill>
                  <a:srgbClr val="000000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　</a:t>
            </a:r>
            <a:endParaRPr lang="en-US" altLang="ja-JP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600" dirty="0">
                <a:solidFill>
                  <a:prstClr val="black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en-US" altLang="ja-JP" sz="3200" dirty="0">
              <a:solidFill>
                <a:prstClr val="black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200" dirty="0">
                <a:solidFill>
                  <a:prstClr val="black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ja-JP" altLang="en-US" sz="2400" dirty="0">
              <a:solidFill>
                <a:srgbClr val="FF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2710127" y="1374430"/>
            <a:ext cx="100355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dirty="0"/>
              <a:t>　　　　</a:t>
            </a:r>
            <a:endParaRPr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-276834" y="0"/>
            <a:ext cx="1274566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000" dirty="0">
                <a:solidFill>
                  <a:schemeClr val="accent2"/>
                </a:solidFill>
              </a:rPr>
              <a:t>　</a:t>
            </a:r>
            <a:endParaRPr lang="en-US" altLang="ja-JP" sz="4000" dirty="0">
              <a:solidFill>
                <a:schemeClr val="accent2"/>
              </a:solidFill>
            </a:endParaRPr>
          </a:p>
          <a:p>
            <a:endParaRPr lang="en-US" altLang="ja-JP" sz="4000" dirty="0">
              <a:solidFill>
                <a:schemeClr val="accent2"/>
              </a:solidFill>
            </a:endParaRPr>
          </a:p>
          <a:p>
            <a:r>
              <a:rPr lang="ja-JP" altLang="en-US" sz="4000" dirty="0">
                <a:solidFill>
                  <a:schemeClr val="accent2"/>
                </a:solidFill>
              </a:rPr>
              <a:t>　　　　　　　　　　　　　　</a:t>
            </a:r>
            <a:r>
              <a:rPr lang="ja-JP" altLang="en-US" sz="2800" dirty="0"/>
              <a:t>　　</a:t>
            </a: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38D0945-7D46-4CC1-921B-A341F900487E}"/>
              </a:ext>
            </a:extLst>
          </p:cNvPr>
          <p:cNvSpPr/>
          <p:nvPr/>
        </p:nvSpPr>
        <p:spPr>
          <a:xfrm>
            <a:off x="1204332" y="327991"/>
            <a:ext cx="10470995" cy="652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000" dirty="0">
                <a:solidFill>
                  <a:srgbClr val="0070C0"/>
                </a:solidFill>
              </a:rPr>
              <a:t>社会保障裁判「第３の波」の意義と問題点</a:t>
            </a:r>
          </a:p>
          <a:p>
            <a:r>
              <a:rPr lang="ja-JP" altLang="en-US" sz="4000" dirty="0"/>
              <a:t>　</a:t>
            </a:r>
            <a:r>
              <a:rPr lang="ja-JP" altLang="en-US" sz="3200" dirty="0"/>
              <a:t>１　社会保障とりわけ、生活保護についての</a:t>
            </a:r>
            <a:r>
              <a:rPr lang="ja-JP" altLang="en-US" sz="3200" dirty="0">
                <a:solidFill>
                  <a:srgbClr val="FF0000"/>
                </a:solidFill>
              </a:rPr>
              <a:t>相談</a:t>
            </a:r>
            <a:endParaRPr lang="en-US" altLang="ja-JP" sz="3200" dirty="0">
              <a:solidFill>
                <a:srgbClr val="FF0000"/>
              </a:solidFill>
            </a:endParaRPr>
          </a:p>
          <a:p>
            <a:r>
              <a:rPr lang="ja-JP" altLang="en-US" sz="3200" dirty="0">
                <a:solidFill>
                  <a:srgbClr val="FF0000"/>
                </a:solidFill>
              </a:rPr>
              <a:t>　　　窓口が充実</a:t>
            </a:r>
            <a:r>
              <a:rPr lang="ja-JP" altLang="en-US" sz="3200" dirty="0"/>
              <a:t>してきた</a:t>
            </a:r>
            <a:endParaRPr lang="en-US" altLang="ja-JP" sz="3200" dirty="0"/>
          </a:p>
          <a:p>
            <a:endParaRPr lang="en-US" altLang="ja-JP" sz="3200" dirty="0"/>
          </a:p>
          <a:p>
            <a:r>
              <a:rPr lang="ja-JP" altLang="en-US" sz="3200" dirty="0"/>
              <a:t>　２　社会保障制度の</a:t>
            </a:r>
            <a:r>
              <a:rPr lang="ja-JP" altLang="en-US" sz="3200" dirty="0">
                <a:solidFill>
                  <a:srgbClr val="FF0000"/>
                </a:solidFill>
              </a:rPr>
              <a:t>あらゆる問題点について、審査請</a:t>
            </a:r>
            <a:endParaRPr lang="en-US" altLang="ja-JP" sz="3200" dirty="0">
              <a:solidFill>
                <a:srgbClr val="FF0000"/>
              </a:solidFill>
            </a:endParaRPr>
          </a:p>
          <a:p>
            <a:r>
              <a:rPr lang="ja-JP" altLang="en-US" sz="3200" dirty="0">
                <a:solidFill>
                  <a:srgbClr val="FF0000"/>
                </a:solidFill>
              </a:rPr>
              <a:t>　　求、訴訟が提起</a:t>
            </a:r>
            <a:r>
              <a:rPr lang="ja-JP" altLang="en-US" sz="3200" dirty="0"/>
              <a:t>され、生活保護については、</a:t>
            </a:r>
            <a:r>
              <a:rPr lang="ja-JP" altLang="en-US" sz="3200" dirty="0">
                <a:solidFill>
                  <a:srgbClr val="FF0000"/>
                </a:solidFill>
              </a:rPr>
              <a:t>極めて　　</a:t>
            </a:r>
            <a:endParaRPr lang="en-US" altLang="ja-JP" sz="3200" dirty="0">
              <a:solidFill>
                <a:srgbClr val="FF0000"/>
              </a:solidFill>
            </a:endParaRPr>
          </a:p>
          <a:p>
            <a:r>
              <a:rPr lang="ja-JP" altLang="en-US" sz="3200" dirty="0">
                <a:solidFill>
                  <a:srgbClr val="FF0000"/>
                </a:solidFill>
              </a:rPr>
              <a:t>　　高い確率で勝訴している</a:t>
            </a:r>
            <a:r>
              <a:rPr lang="ja-JP" altLang="en-US" sz="3200" dirty="0"/>
              <a:t>→当事者の個別救済・被害</a:t>
            </a:r>
            <a:endParaRPr lang="en-US" altLang="ja-JP" sz="3200" dirty="0"/>
          </a:p>
          <a:p>
            <a:r>
              <a:rPr lang="ja-JP" altLang="en-US" sz="3200" dirty="0"/>
              <a:t>　　の回復、違法な行政行為の是正が図れている</a:t>
            </a:r>
          </a:p>
          <a:p>
            <a:r>
              <a:rPr lang="ja-JP" altLang="en-US" sz="3200" dirty="0"/>
              <a:t>　</a:t>
            </a:r>
            <a:endParaRPr lang="en-US" altLang="ja-JP" sz="3200" dirty="0"/>
          </a:p>
          <a:p>
            <a:r>
              <a:rPr lang="ja-JP" altLang="en-US" sz="3200" dirty="0"/>
              <a:t>　３　そのための弁護士・研究者の数の</a:t>
            </a:r>
            <a:r>
              <a:rPr lang="ja-JP" altLang="en-US" sz="3200" dirty="0">
                <a:solidFill>
                  <a:srgbClr val="FF0000"/>
                </a:solidFill>
              </a:rPr>
              <a:t>飛躍的増加と全</a:t>
            </a:r>
            <a:endParaRPr lang="en-US" altLang="ja-JP" sz="3200" dirty="0">
              <a:solidFill>
                <a:srgbClr val="FF0000"/>
              </a:solidFill>
            </a:endParaRPr>
          </a:p>
          <a:p>
            <a:r>
              <a:rPr lang="ja-JP" altLang="en-US" sz="3200" dirty="0">
                <a:solidFill>
                  <a:srgbClr val="FF0000"/>
                </a:solidFill>
              </a:rPr>
              <a:t>　　国組織化</a:t>
            </a:r>
            <a:r>
              <a:rPr lang="ja-JP" altLang="en-US" sz="3200" dirty="0"/>
              <a:t>（全国生活保護裁判連絡会、稼働能力オー</a:t>
            </a:r>
            <a:endParaRPr lang="en-US" altLang="ja-JP" sz="3200" dirty="0"/>
          </a:p>
          <a:p>
            <a:r>
              <a:rPr lang="ja-JP" altLang="en-US" sz="3200" dirty="0"/>
              <a:t>　　ルスターズなど）がなされた</a:t>
            </a:r>
          </a:p>
          <a:p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7452901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298173" y="327990"/>
            <a:ext cx="9700591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ja-JP" altLang="en-US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algn="just"/>
            <a:r>
              <a:rPr lang="ja-JP" altLang="en-US" sz="3200" dirty="0">
                <a:solidFill>
                  <a:srgbClr val="000000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en-US" altLang="ja-JP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200" dirty="0">
                <a:solidFill>
                  <a:srgbClr val="000000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　</a:t>
            </a:r>
            <a:endParaRPr lang="en-US" altLang="ja-JP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600" dirty="0">
                <a:solidFill>
                  <a:prstClr val="black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en-US" altLang="ja-JP" sz="3200" dirty="0">
              <a:solidFill>
                <a:prstClr val="black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200" dirty="0">
                <a:solidFill>
                  <a:prstClr val="black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ja-JP" altLang="en-US" sz="2400" dirty="0">
              <a:solidFill>
                <a:srgbClr val="FF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2710127" y="1374430"/>
            <a:ext cx="100355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dirty="0"/>
              <a:t>　　　　</a:t>
            </a:r>
            <a:endParaRPr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-276834" y="0"/>
            <a:ext cx="1274566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000" dirty="0">
                <a:solidFill>
                  <a:schemeClr val="accent2"/>
                </a:solidFill>
              </a:rPr>
              <a:t>　</a:t>
            </a:r>
            <a:endParaRPr lang="en-US" altLang="ja-JP" sz="4000" dirty="0">
              <a:solidFill>
                <a:schemeClr val="accent2"/>
              </a:solidFill>
            </a:endParaRPr>
          </a:p>
          <a:p>
            <a:endParaRPr lang="en-US" altLang="ja-JP" sz="4000" dirty="0">
              <a:solidFill>
                <a:schemeClr val="accent2"/>
              </a:solidFill>
            </a:endParaRPr>
          </a:p>
          <a:p>
            <a:r>
              <a:rPr lang="ja-JP" altLang="en-US" sz="4000" dirty="0">
                <a:solidFill>
                  <a:schemeClr val="accent2"/>
                </a:solidFill>
              </a:rPr>
              <a:t>　　　　　　　　　　　　　　</a:t>
            </a:r>
            <a:r>
              <a:rPr lang="ja-JP" altLang="en-US" sz="2800" dirty="0"/>
              <a:t>　　</a:t>
            </a: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38D0945-7D46-4CC1-921B-A341F900487E}"/>
              </a:ext>
            </a:extLst>
          </p:cNvPr>
          <p:cNvSpPr/>
          <p:nvPr/>
        </p:nvSpPr>
        <p:spPr>
          <a:xfrm>
            <a:off x="1204332" y="327991"/>
            <a:ext cx="10470995" cy="7017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dirty="0"/>
              <a:t>　４　</a:t>
            </a:r>
            <a:r>
              <a:rPr lang="ja-JP" altLang="en-US" sz="3200" dirty="0">
                <a:solidFill>
                  <a:srgbClr val="FF0000"/>
                </a:solidFill>
              </a:rPr>
              <a:t>裁判費用の負担軽減</a:t>
            </a:r>
            <a:r>
              <a:rPr lang="ja-JP" altLang="en-US" sz="3200" dirty="0"/>
              <a:t>について不十分ながら「社会　　</a:t>
            </a:r>
            <a:endParaRPr lang="en-US" altLang="ja-JP" sz="3200" dirty="0"/>
          </a:p>
          <a:p>
            <a:r>
              <a:rPr lang="ja-JP" altLang="en-US" sz="3200" dirty="0"/>
              <a:t>　　的費用負担」が実施されてきている→法テラスの　　</a:t>
            </a:r>
            <a:endParaRPr lang="en-US" altLang="ja-JP" sz="3200" dirty="0"/>
          </a:p>
          <a:p>
            <a:r>
              <a:rPr lang="ja-JP" altLang="en-US" sz="3200" dirty="0"/>
              <a:t>　　活用、各地の人権擁護基金など</a:t>
            </a:r>
            <a:endParaRPr lang="en-US" altLang="ja-JP" sz="3200" dirty="0"/>
          </a:p>
          <a:p>
            <a:r>
              <a:rPr lang="ja-JP" altLang="en-US" sz="3200" dirty="0"/>
              <a:t>　</a:t>
            </a:r>
            <a:endParaRPr lang="en-US" altLang="ja-JP" sz="3200" dirty="0"/>
          </a:p>
          <a:p>
            <a:r>
              <a:rPr lang="ja-JP" altLang="en-US" sz="3200" dirty="0"/>
              <a:t>　５　裁判の結果を、</a:t>
            </a:r>
            <a:r>
              <a:rPr lang="ja-JP" altLang="en-US" sz="3200" dirty="0">
                <a:solidFill>
                  <a:srgbClr val="FF0000"/>
                </a:solidFill>
              </a:rPr>
              <a:t>制度の改革、政策の変更に結びつ</a:t>
            </a:r>
            <a:endParaRPr lang="en-US" altLang="ja-JP" sz="3200" dirty="0">
              <a:solidFill>
                <a:srgbClr val="FF0000"/>
              </a:solidFill>
            </a:endParaRPr>
          </a:p>
          <a:p>
            <a:r>
              <a:rPr lang="ja-JP" altLang="en-US" sz="3200" dirty="0">
                <a:solidFill>
                  <a:srgbClr val="FF0000"/>
                </a:solidFill>
              </a:rPr>
              <a:t>　　ける努力をし、それなりの成果</a:t>
            </a:r>
            <a:r>
              <a:rPr lang="ja-JP" altLang="en-US" sz="3200" dirty="0"/>
              <a:t>をあげている</a:t>
            </a:r>
          </a:p>
          <a:p>
            <a:r>
              <a:rPr lang="ja-JP" altLang="en-US" sz="3200" dirty="0"/>
              <a:t>　</a:t>
            </a:r>
            <a:endParaRPr lang="en-US" altLang="ja-JP" sz="3200" dirty="0"/>
          </a:p>
          <a:p>
            <a:r>
              <a:rPr lang="ja-JP" altLang="en-US" sz="3200" dirty="0"/>
              <a:t>　６　反面、「生活保護基準のあり方」や「外国人に対　</a:t>
            </a:r>
            <a:endParaRPr lang="en-US" altLang="ja-JP" sz="3200" dirty="0"/>
          </a:p>
          <a:p>
            <a:r>
              <a:rPr lang="ja-JP" altLang="en-US" sz="3200" dirty="0"/>
              <a:t>　　する生活保護の適用」など、</a:t>
            </a:r>
            <a:r>
              <a:rPr lang="ja-JP" altLang="en-US" sz="3200" dirty="0">
                <a:solidFill>
                  <a:srgbClr val="FF0000"/>
                </a:solidFill>
              </a:rPr>
              <a:t>制度の根幹・設計に関　　　</a:t>
            </a:r>
            <a:endParaRPr lang="en-US" altLang="ja-JP" sz="3200" dirty="0">
              <a:solidFill>
                <a:srgbClr val="FF0000"/>
              </a:solidFill>
            </a:endParaRPr>
          </a:p>
          <a:p>
            <a:r>
              <a:rPr lang="ja-JP" altLang="en-US" sz="3200" dirty="0">
                <a:solidFill>
                  <a:srgbClr val="FF0000"/>
                </a:solidFill>
              </a:rPr>
              <a:t>　　する問題点については、切り込みが不足している</a:t>
            </a:r>
            <a:r>
              <a:rPr lang="ja-JP" altLang="en-US" sz="3200" dirty="0"/>
              <a:t>　</a:t>
            </a:r>
            <a:endParaRPr lang="en-US" altLang="ja-JP" sz="3200" dirty="0"/>
          </a:p>
          <a:p>
            <a:r>
              <a:rPr lang="ja-JP" altLang="en-US" sz="3200" dirty="0"/>
              <a:t>　　</a:t>
            </a:r>
            <a:endParaRPr lang="en-US" altLang="ja-JP" sz="3200" dirty="0"/>
          </a:p>
          <a:p>
            <a:r>
              <a:rPr lang="ja-JP" altLang="en-US" sz="3200" dirty="0"/>
              <a:t>　　</a:t>
            </a:r>
            <a:r>
              <a:rPr lang="ja-JP" altLang="en-US" sz="4000" dirty="0">
                <a:solidFill>
                  <a:srgbClr val="0070C0"/>
                </a:solidFill>
              </a:rPr>
              <a:t>　</a:t>
            </a:r>
            <a:r>
              <a:rPr lang="ja-JP" altLang="en-US" sz="3200" dirty="0">
                <a:solidFill>
                  <a:srgbClr val="0070C0"/>
                </a:solidFill>
              </a:rPr>
              <a:t>→生活保護裁判第４の波の課題</a:t>
            </a:r>
          </a:p>
          <a:p>
            <a:r>
              <a:rPr lang="ja-JP" altLang="en-US" sz="4000" dirty="0"/>
              <a:t>　</a:t>
            </a:r>
          </a:p>
          <a:p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3883583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298173" y="327990"/>
            <a:ext cx="9700591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ja-JP" altLang="en-US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algn="just"/>
            <a:r>
              <a:rPr lang="ja-JP" altLang="en-US" sz="3200" dirty="0">
                <a:solidFill>
                  <a:srgbClr val="000000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en-US" altLang="ja-JP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200" dirty="0">
                <a:solidFill>
                  <a:srgbClr val="000000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　</a:t>
            </a:r>
            <a:endParaRPr lang="en-US" altLang="ja-JP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600" dirty="0">
                <a:solidFill>
                  <a:prstClr val="black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en-US" altLang="ja-JP" sz="3200" dirty="0">
              <a:solidFill>
                <a:prstClr val="black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200" dirty="0">
                <a:solidFill>
                  <a:prstClr val="black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ja-JP" altLang="en-US" sz="2400" dirty="0">
              <a:solidFill>
                <a:srgbClr val="FF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2710127" y="1374430"/>
            <a:ext cx="100355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dirty="0"/>
              <a:t>　　　　</a:t>
            </a:r>
            <a:endParaRPr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-276834" y="0"/>
            <a:ext cx="1274566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000" dirty="0">
                <a:solidFill>
                  <a:schemeClr val="accent2"/>
                </a:solidFill>
              </a:rPr>
              <a:t>　</a:t>
            </a:r>
            <a:endParaRPr lang="en-US" altLang="ja-JP" sz="4000" dirty="0">
              <a:solidFill>
                <a:schemeClr val="accent2"/>
              </a:solidFill>
            </a:endParaRPr>
          </a:p>
          <a:p>
            <a:endParaRPr lang="en-US" altLang="ja-JP" sz="4000" dirty="0">
              <a:solidFill>
                <a:schemeClr val="accent2"/>
              </a:solidFill>
            </a:endParaRPr>
          </a:p>
          <a:p>
            <a:r>
              <a:rPr lang="ja-JP" altLang="en-US" sz="4000" dirty="0">
                <a:solidFill>
                  <a:schemeClr val="accent2"/>
                </a:solidFill>
              </a:rPr>
              <a:t>　　　　　　　　　　　　　　</a:t>
            </a:r>
            <a:r>
              <a:rPr lang="ja-JP" altLang="en-US" sz="2800" dirty="0"/>
              <a:t>　　</a:t>
            </a: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38D0945-7D46-4CC1-921B-A341F900487E}"/>
              </a:ext>
            </a:extLst>
          </p:cNvPr>
          <p:cNvSpPr/>
          <p:nvPr/>
        </p:nvSpPr>
        <p:spPr>
          <a:xfrm>
            <a:off x="1159728" y="825189"/>
            <a:ext cx="10515600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dirty="0">
                <a:solidFill>
                  <a:srgbClr val="0070C0"/>
                </a:solidFill>
              </a:rPr>
              <a:t>　</a:t>
            </a:r>
            <a:r>
              <a:rPr lang="ja-JP" altLang="en-US" sz="3200" dirty="0"/>
              <a:t>７　</a:t>
            </a:r>
            <a:r>
              <a:rPr lang="ja-JP" altLang="en-US" sz="3200" dirty="0">
                <a:solidFill>
                  <a:srgbClr val="FF0000"/>
                </a:solidFill>
              </a:rPr>
              <a:t>制度自体の「改悪」に反対する力が弱い</a:t>
            </a:r>
            <a:r>
              <a:rPr lang="ja-JP" altLang="en-US" sz="3200" dirty="0"/>
              <a:t>→</a:t>
            </a:r>
            <a:endParaRPr lang="en-US" altLang="ja-JP" sz="3200" dirty="0"/>
          </a:p>
          <a:p>
            <a:r>
              <a:rPr lang="ja-JP" altLang="en-US" sz="3200" dirty="0"/>
              <a:t>　　「生活保護問題対策全国会議」「反貧困ネット</a:t>
            </a:r>
            <a:endParaRPr lang="en-US" altLang="ja-JP" sz="3200" dirty="0"/>
          </a:p>
          <a:p>
            <a:r>
              <a:rPr lang="ja-JP" altLang="en-US" sz="3200" dirty="0"/>
              <a:t>　　ワーク」「２５条集会」など運動団体との連携</a:t>
            </a:r>
            <a:endParaRPr lang="en-US" altLang="ja-JP" sz="3200" dirty="0"/>
          </a:p>
          <a:p>
            <a:r>
              <a:rPr lang="ja-JP" altLang="en-US" sz="3200" dirty="0"/>
              <a:t>　　の重要性</a:t>
            </a:r>
          </a:p>
          <a:p>
            <a:r>
              <a:rPr lang="ja-JP" altLang="en-US" sz="3200" dirty="0"/>
              <a:t>　８　</a:t>
            </a:r>
            <a:r>
              <a:rPr lang="ja-JP" altLang="en-US" sz="3200" dirty="0">
                <a:solidFill>
                  <a:srgbClr val="FF0000"/>
                </a:solidFill>
              </a:rPr>
              <a:t>生活保護分野以外の他の社会保障裁判</a:t>
            </a:r>
            <a:r>
              <a:rPr lang="ja-JP" altLang="en-US" sz="3200" dirty="0"/>
              <a:t>の取組み</a:t>
            </a:r>
            <a:endParaRPr lang="en-US" altLang="ja-JP" sz="3200" dirty="0"/>
          </a:p>
          <a:p>
            <a:r>
              <a:rPr lang="ja-JP" altLang="en-US" sz="3200" dirty="0"/>
              <a:t>　　が、未だ不十分</a:t>
            </a:r>
            <a:endParaRPr lang="en-US" altLang="ja-JP" sz="3200" dirty="0"/>
          </a:p>
          <a:p>
            <a:endParaRPr lang="en-US" altLang="ja-JP" sz="3200" dirty="0">
              <a:solidFill>
                <a:srgbClr val="0070C0"/>
              </a:solidFill>
            </a:endParaRPr>
          </a:p>
          <a:p>
            <a:r>
              <a:rPr lang="ja-JP" altLang="en-US" sz="4400" dirty="0">
                <a:solidFill>
                  <a:srgbClr val="0070C0"/>
                </a:solidFill>
              </a:rPr>
              <a:t>　社会保障裁判「第４の波」はいかに</a:t>
            </a:r>
            <a:endParaRPr lang="en-US" altLang="ja-JP" sz="4400" dirty="0">
              <a:solidFill>
                <a:srgbClr val="0070C0"/>
              </a:solidFill>
            </a:endParaRPr>
          </a:p>
          <a:p>
            <a:endParaRPr lang="en-US" altLang="ja-JP" sz="3200" dirty="0">
              <a:solidFill>
                <a:srgbClr val="0070C0"/>
              </a:solidFill>
            </a:endParaRPr>
          </a:p>
          <a:p>
            <a:r>
              <a:rPr lang="ja-JP" altLang="en-US" sz="3200" dirty="0">
                <a:solidFill>
                  <a:srgbClr val="0070C0"/>
                </a:solidFill>
              </a:rPr>
              <a:t>　　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9014819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298173" y="327990"/>
            <a:ext cx="9700591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ja-JP" altLang="en-US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algn="just"/>
            <a:r>
              <a:rPr lang="ja-JP" altLang="en-US" sz="3200" dirty="0">
                <a:solidFill>
                  <a:srgbClr val="000000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en-US" altLang="ja-JP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200" dirty="0">
                <a:solidFill>
                  <a:srgbClr val="000000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　</a:t>
            </a:r>
            <a:endParaRPr lang="en-US" altLang="ja-JP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600" dirty="0">
                <a:solidFill>
                  <a:prstClr val="black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en-US" altLang="ja-JP" sz="3200" dirty="0">
              <a:solidFill>
                <a:prstClr val="black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200" dirty="0">
                <a:solidFill>
                  <a:prstClr val="black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ja-JP" altLang="en-US" sz="2400" dirty="0">
              <a:solidFill>
                <a:srgbClr val="FF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2710127" y="1374430"/>
            <a:ext cx="100355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dirty="0"/>
              <a:t>　　　　</a:t>
            </a:r>
            <a:endParaRPr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-276834" y="0"/>
            <a:ext cx="12745667" cy="71096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000" dirty="0">
                <a:solidFill>
                  <a:schemeClr val="accent2"/>
                </a:solidFill>
              </a:rPr>
              <a:t>　</a:t>
            </a:r>
            <a:endParaRPr lang="en-US" altLang="ja-JP" sz="4000" dirty="0">
              <a:solidFill>
                <a:schemeClr val="accent2"/>
              </a:solidFill>
            </a:endParaRPr>
          </a:p>
          <a:p>
            <a:r>
              <a:rPr lang="ja-JP" altLang="en-US" sz="4000" dirty="0">
                <a:solidFill>
                  <a:schemeClr val="accent2"/>
                </a:solidFill>
              </a:rPr>
              <a:t>　　</a:t>
            </a:r>
            <a:r>
              <a:rPr lang="ja-JP" altLang="en-US" sz="4000" dirty="0">
                <a:solidFill>
                  <a:srgbClr val="FF0000"/>
                </a:solidFill>
              </a:rPr>
              <a:t>生活保護裁判第４の波の始まり</a:t>
            </a:r>
            <a:endParaRPr lang="en-US" altLang="ja-JP" sz="4000" dirty="0">
              <a:solidFill>
                <a:srgbClr val="FF0000"/>
              </a:solidFill>
            </a:endParaRPr>
          </a:p>
          <a:p>
            <a:r>
              <a:rPr lang="ja-JP" altLang="en-US" sz="4000" dirty="0">
                <a:solidFill>
                  <a:schemeClr val="accent2"/>
                </a:solidFill>
              </a:rPr>
              <a:t>　　　</a:t>
            </a:r>
            <a:r>
              <a:rPr lang="ja-JP" altLang="en-US" sz="2800" dirty="0">
                <a:solidFill>
                  <a:schemeClr val="accent2"/>
                </a:solidFill>
              </a:rPr>
              <a:t>老齢加算、母子加算の削減・廃止</a:t>
            </a:r>
            <a:endParaRPr lang="en-US" altLang="ja-JP" sz="2800" dirty="0">
              <a:solidFill>
                <a:schemeClr val="accent2"/>
              </a:solidFill>
            </a:endParaRPr>
          </a:p>
          <a:p>
            <a:endParaRPr lang="en-US" altLang="ja-JP" sz="2800" dirty="0">
              <a:solidFill>
                <a:schemeClr val="accent2"/>
              </a:solidFill>
            </a:endParaRPr>
          </a:p>
          <a:p>
            <a:r>
              <a:rPr lang="ja-JP" altLang="en-US" sz="2800" dirty="0">
                <a:solidFill>
                  <a:schemeClr val="accent2"/>
                </a:solidFill>
              </a:rPr>
              <a:t>　　　　　　　</a:t>
            </a:r>
            <a:r>
              <a:rPr lang="ja-JP" altLang="en-US" sz="2800" dirty="0">
                <a:latin typeface="+mn-ea"/>
              </a:rPr>
              <a:t>老齢加算　</a:t>
            </a:r>
            <a:r>
              <a:rPr lang="en-US" altLang="ja-JP" sz="2800" dirty="0">
                <a:latin typeface="+mn-ea"/>
              </a:rPr>
              <a:t>1960</a:t>
            </a:r>
            <a:r>
              <a:rPr lang="ja-JP" altLang="en-US" sz="2800" dirty="0">
                <a:latin typeface="+mn-ea"/>
              </a:rPr>
              <a:t>年度から開始　原則</a:t>
            </a:r>
            <a:r>
              <a:rPr lang="en-US" altLang="ja-JP" sz="2800" dirty="0">
                <a:latin typeface="+mn-ea"/>
              </a:rPr>
              <a:t>70</a:t>
            </a:r>
            <a:r>
              <a:rPr lang="ja-JP" altLang="en-US" sz="2800" dirty="0">
                <a:latin typeface="+mn-ea"/>
              </a:rPr>
              <a:t>歳以上の高齢者</a:t>
            </a:r>
            <a:endParaRPr lang="en-US" altLang="ja-JP" sz="2800" dirty="0">
              <a:latin typeface="+mn-ea"/>
            </a:endParaRPr>
          </a:p>
          <a:p>
            <a:r>
              <a:rPr lang="ja-JP" altLang="en-US" sz="2800" dirty="0">
                <a:latin typeface="+mn-ea"/>
              </a:rPr>
              <a:t>　　　　　　　 　　　　 の生活保護費に加算（当初は月額</a:t>
            </a:r>
            <a:r>
              <a:rPr lang="en-US" altLang="ja-JP" sz="2800" dirty="0">
                <a:latin typeface="+mn-ea"/>
              </a:rPr>
              <a:t>1000</a:t>
            </a:r>
            <a:r>
              <a:rPr lang="ja-JP" altLang="en-US" sz="2800" dirty="0">
                <a:latin typeface="+mn-ea"/>
              </a:rPr>
              <a:t>円）</a:t>
            </a:r>
            <a:endParaRPr lang="en-US" altLang="ja-JP" sz="2800" dirty="0">
              <a:latin typeface="+mn-ea"/>
            </a:endParaRPr>
          </a:p>
          <a:p>
            <a:r>
              <a:rPr lang="ja-JP" altLang="en-US" sz="2800" dirty="0">
                <a:latin typeface="+mn-ea"/>
              </a:rPr>
              <a:t>　　　　　　　 　　　　 高齢者特有の需要に合わせた加算</a:t>
            </a:r>
            <a:endParaRPr lang="en-US" altLang="ja-JP" sz="2800" dirty="0">
              <a:latin typeface="+mn-ea"/>
            </a:endParaRPr>
          </a:p>
          <a:p>
            <a:r>
              <a:rPr lang="ja-JP" altLang="en-US" sz="2800" dirty="0">
                <a:latin typeface="+mn-ea"/>
              </a:rPr>
              <a:t>　　　　　　                 </a:t>
            </a:r>
            <a:r>
              <a:rPr lang="en-US" altLang="ja-JP" sz="2800" dirty="0">
                <a:latin typeface="+mn-ea"/>
              </a:rPr>
              <a:t>2004</a:t>
            </a:r>
            <a:r>
              <a:rPr lang="ja-JP" altLang="en-US" sz="2800" dirty="0">
                <a:latin typeface="+mn-ea"/>
              </a:rPr>
              <a:t>年から削減</a:t>
            </a:r>
            <a:r>
              <a:rPr lang="en-US" altLang="ja-JP" sz="2800" dirty="0">
                <a:latin typeface="+mn-ea"/>
              </a:rPr>
              <a:t>2006</a:t>
            </a:r>
            <a:r>
              <a:rPr lang="ja-JP" altLang="en-US" sz="2800" dirty="0">
                <a:latin typeface="+mn-ea"/>
              </a:rPr>
              <a:t>年に廃止</a:t>
            </a:r>
            <a:endParaRPr lang="en-US" altLang="ja-JP" sz="2800" dirty="0">
              <a:latin typeface="+mn-ea"/>
            </a:endParaRPr>
          </a:p>
          <a:p>
            <a:r>
              <a:rPr lang="ja-JP" altLang="en-US" sz="2800" dirty="0">
                <a:latin typeface="+mn-ea"/>
              </a:rPr>
              <a:t>　　　　　　   母子加算   ひとり親の子育てに伴う特別な需要に合わせた加算</a:t>
            </a:r>
            <a:endParaRPr lang="en-US" altLang="ja-JP" sz="2800" dirty="0">
              <a:latin typeface="+mn-ea"/>
            </a:endParaRPr>
          </a:p>
          <a:p>
            <a:r>
              <a:rPr lang="ja-JP" altLang="en-US" sz="2800" dirty="0">
                <a:latin typeface="+mn-ea"/>
              </a:rPr>
              <a:t>　　　　　　　　　　　　</a:t>
            </a:r>
            <a:r>
              <a:rPr lang="en-US" altLang="ja-JP" sz="2800" dirty="0">
                <a:latin typeface="+mn-ea"/>
              </a:rPr>
              <a:t>2007</a:t>
            </a:r>
            <a:r>
              <a:rPr lang="ja-JP" altLang="en-US" sz="2800" dirty="0">
                <a:latin typeface="+mn-ea"/>
              </a:rPr>
              <a:t>年から削減</a:t>
            </a:r>
            <a:r>
              <a:rPr lang="en-US" altLang="ja-JP" sz="2800" dirty="0">
                <a:latin typeface="+mn-ea"/>
              </a:rPr>
              <a:t>2009</a:t>
            </a:r>
            <a:r>
              <a:rPr lang="ja-JP" altLang="en-US" sz="2800" dirty="0">
                <a:latin typeface="+mn-ea"/>
              </a:rPr>
              <a:t>年</a:t>
            </a:r>
            <a:r>
              <a:rPr lang="en-US" altLang="ja-JP" sz="2800" dirty="0">
                <a:latin typeface="+mn-ea"/>
              </a:rPr>
              <a:t>3</a:t>
            </a:r>
            <a:r>
              <a:rPr lang="ja-JP" altLang="en-US" sz="2800" dirty="0">
                <a:latin typeface="+mn-ea"/>
              </a:rPr>
              <a:t>月廃止</a:t>
            </a:r>
            <a:endParaRPr lang="en-US" altLang="ja-JP" sz="2800" dirty="0">
              <a:latin typeface="+mn-ea"/>
            </a:endParaRPr>
          </a:p>
          <a:p>
            <a:r>
              <a:rPr lang="ja-JP" altLang="en-US" sz="2800" dirty="0">
                <a:latin typeface="+mn-ea"/>
              </a:rPr>
              <a:t>　　　　　　　　　　　　</a:t>
            </a:r>
            <a:r>
              <a:rPr lang="en-US" altLang="ja-JP" sz="2800" dirty="0">
                <a:latin typeface="+mn-ea"/>
              </a:rPr>
              <a:t>2009</a:t>
            </a:r>
            <a:r>
              <a:rPr lang="ja-JP" altLang="en-US" sz="2800" dirty="0">
                <a:latin typeface="+mn-ea"/>
              </a:rPr>
              <a:t>年</a:t>
            </a:r>
            <a:r>
              <a:rPr lang="en-US" altLang="ja-JP" sz="2800" dirty="0">
                <a:latin typeface="+mn-ea"/>
              </a:rPr>
              <a:t>12</a:t>
            </a:r>
            <a:r>
              <a:rPr lang="ja-JP" altLang="en-US" sz="2800" dirty="0">
                <a:latin typeface="+mn-ea"/>
              </a:rPr>
              <a:t>月復活</a:t>
            </a:r>
            <a:endParaRPr lang="en-US" altLang="ja-JP" sz="2800" dirty="0">
              <a:latin typeface="+mn-ea"/>
            </a:endParaRPr>
          </a:p>
          <a:p>
            <a:r>
              <a:rPr lang="ja-JP" altLang="en-US" sz="2800" dirty="0">
                <a:latin typeface="+mn-ea"/>
              </a:rPr>
              <a:t>　　　</a:t>
            </a:r>
            <a:endParaRPr lang="en-US" altLang="ja-JP" sz="2800" dirty="0">
              <a:latin typeface="+mn-ea"/>
            </a:endParaRPr>
          </a:p>
          <a:p>
            <a:r>
              <a:rPr lang="ja-JP" altLang="en-US" sz="2800" dirty="0">
                <a:latin typeface="+mn-ea"/>
              </a:rPr>
              <a:t>　　　　</a:t>
            </a:r>
            <a:r>
              <a:rPr lang="ja-JP" altLang="en-US" sz="2800" dirty="0">
                <a:solidFill>
                  <a:srgbClr val="0070C0"/>
                </a:solidFill>
                <a:latin typeface="+mn-ea"/>
              </a:rPr>
              <a:t>両加算の削減・廃止を争ったのが、生存権裁判</a:t>
            </a:r>
            <a:endParaRPr lang="en-US" altLang="ja-JP" sz="2800" dirty="0">
              <a:solidFill>
                <a:srgbClr val="0070C0"/>
              </a:solidFill>
              <a:latin typeface="+mn-ea"/>
            </a:endParaRPr>
          </a:p>
          <a:p>
            <a:endParaRPr lang="en-US" altLang="ja-JP" sz="2800" dirty="0">
              <a:solidFill>
                <a:srgbClr val="0070C0"/>
              </a:solidFill>
              <a:latin typeface="+mn-ea"/>
            </a:endParaRPr>
          </a:p>
          <a:p>
            <a:endParaRPr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31485174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298173" y="327990"/>
            <a:ext cx="9700591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ja-JP" altLang="en-US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algn="just"/>
            <a:r>
              <a:rPr lang="ja-JP" altLang="en-US" sz="3200" dirty="0">
                <a:solidFill>
                  <a:srgbClr val="000000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en-US" altLang="ja-JP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200" dirty="0">
                <a:solidFill>
                  <a:srgbClr val="000000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　</a:t>
            </a:r>
            <a:endParaRPr lang="en-US" altLang="ja-JP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600" dirty="0">
                <a:solidFill>
                  <a:prstClr val="black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en-US" altLang="ja-JP" sz="3200" dirty="0">
              <a:solidFill>
                <a:prstClr val="black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200" dirty="0">
                <a:solidFill>
                  <a:prstClr val="black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ja-JP" altLang="en-US" sz="2400" dirty="0">
              <a:solidFill>
                <a:srgbClr val="FF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2710127" y="1374430"/>
            <a:ext cx="100355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dirty="0"/>
              <a:t>　　　　</a:t>
            </a:r>
            <a:endParaRPr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298173" y="327990"/>
            <a:ext cx="11541320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000" dirty="0">
                <a:solidFill>
                  <a:schemeClr val="accent2"/>
                </a:solidFill>
              </a:rPr>
              <a:t>　　　</a:t>
            </a:r>
            <a:r>
              <a:rPr lang="ja-JP" altLang="en-US" sz="4000" dirty="0">
                <a:solidFill>
                  <a:srgbClr val="FF0000"/>
                </a:solidFill>
              </a:rPr>
              <a:t>生存権裁判の提訴</a:t>
            </a:r>
            <a:r>
              <a:rPr lang="ja-JP" altLang="en-US" sz="4000" dirty="0">
                <a:solidFill>
                  <a:schemeClr val="accent2"/>
                </a:solidFill>
              </a:rPr>
              <a:t>　　　　</a:t>
            </a:r>
            <a:endParaRPr lang="en-US" altLang="ja-JP" sz="4000" dirty="0">
              <a:solidFill>
                <a:schemeClr val="accent2"/>
              </a:solidFill>
            </a:endParaRPr>
          </a:p>
          <a:p>
            <a:r>
              <a:rPr lang="ja-JP" altLang="en-US" sz="3200" dirty="0">
                <a:solidFill>
                  <a:srgbClr val="FF0000"/>
                </a:solidFill>
              </a:rPr>
              <a:t>　　　　　</a:t>
            </a:r>
            <a:r>
              <a:rPr lang="ja-JP" altLang="en-US" sz="3200" dirty="0">
                <a:solidFill>
                  <a:srgbClr val="0070C0"/>
                </a:solidFill>
              </a:rPr>
              <a:t>老齢加算分</a:t>
            </a:r>
            <a:endParaRPr lang="en-US" altLang="ja-JP" sz="3200" dirty="0">
              <a:solidFill>
                <a:srgbClr val="0070C0"/>
              </a:solidFill>
            </a:endParaRPr>
          </a:p>
          <a:p>
            <a:r>
              <a:rPr lang="ja-JP" altLang="en-US" sz="3200" dirty="0"/>
              <a:t>　　　　　　　</a:t>
            </a:r>
            <a:r>
              <a:rPr lang="en-US" altLang="ja-JP" sz="3200" dirty="0"/>
              <a:t>2005</a:t>
            </a:r>
            <a:r>
              <a:rPr lang="ja-JP" altLang="en-US" sz="3200" dirty="0"/>
              <a:t>年から全国９都府県で提訴</a:t>
            </a:r>
            <a:endParaRPr lang="en-US" altLang="ja-JP" sz="3200" dirty="0"/>
          </a:p>
          <a:p>
            <a:r>
              <a:rPr lang="ja-JP" altLang="en-US" sz="3200" dirty="0"/>
              <a:t>　　　　　　　　　青森、秋田、新潟、東京、京都、</a:t>
            </a:r>
            <a:endParaRPr lang="en-US" altLang="ja-JP" sz="3200" dirty="0"/>
          </a:p>
          <a:p>
            <a:r>
              <a:rPr lang="ja-JP" altLang="en-US" sz="3200" dirty="0"/>
              <a:t>　　　　　　　　　兵庫、広島、福岡、熊本</a:t>
            </a:r>
            <a:endParaRPr lang="en-US" altLang="ja-JP" sz="3200" dirty="0"/>
          </a:p>
          <a:p>
            <a:r>
              <a:rPr lang="ja-JP" altLang="en-US" sz="3200" dirty="0"/>
              <a:t>　　　　　　　　　約</a:t>
            </a:r>
            <a:r>
              <a:rPr lang="en-US" altLang="ja-JP" sz="3200" dirty="0"/>
              <a:t>110</a:t>
            </a:r>
            <a:r>
              <a:rPr lang="ja-JP" altLang="en-US" sz="3200" dirty="0"/>
              <a:t>名が原告</a:t>
            </a:r>
            <a:endParaRPr lang="en-US" altLang="ja-JP" sz="3200" dirty="0"/>
          </a:p>
          <a:p>
            <a:endParaRPr lang="en-US" altLang="ja-JP" sz="3200" dirty="0"/>
          </a:p>
          <a:p>
            <a:r>
              <a:rPr lang="ja-JP" altLang="en-US" sz="3200" dirty="0"/>
              <a:t>　　　　　</a:t>
            </a:r>
            <a:r>
              <a:rPr lang="ja-JP" altLang="en-US" sz="3200" dirty="0">
                <a:solidFill>
                  <a:srgbClr val="0070C0"/>
                </a:solidFill>
              </a:rPr>
              <a:t>母子加算分</a:t>
            </a:r>
            <a:endParaRPr lang="en-US" altLang="ja-JP" sz="3200" dirty="0">
              <a:solidFill>
                <a:srgbClr val="0070C0"/>
              </a:solidFill>
            </a:endParaRPr>
          </a:p>
          <a:p>
            <a:r>
              <a:rPr lang="ja-JP" altLang="en-US" sz="3200" dirty="0"/>
              <a:t>　　　　　　　</a:t>
            </a:r>
            <a:r>
              <a:rPr lang="en-US" altLang="ja-JP" sz="3200" dirty="0"/>
              <a:t>2007</a:t>
            </a:r>
            <a:r>
              <a:rPr lang="ja-JP" altLang="en-US" sz="3200" dirty="0"/>
              <a:t>年から全国</a:t>
            </a:r>
            <a:r>
              <a:rPr lang="en-US" altLang="ja-JP" sz="3200" dirty="0"/>
              <a:t>3</a:t>
            </a:r>
            <a:r>
              <a:rPr lang="ja-JP" altLang="en-US" sz="3200" dirty="0"/>
              <a:t>道府県で提訴</a:t>
            </a:r>
            <a:endParaRPr lang="en-US" altLang="ja-JP" sz="3200" dirty="0"/>
          </a:p>
          <a:p>
            <a:r>
              <a:rPr lang="ja-JP" altLang="en-US" sz="3200" dirty="0"/>
              <a:t>　　　　　　　　　札幌、釧路、京都、広島</a:t>
            </a:r>
            <a:endParaRPr lang="en-US" altLang="ja-JP" sz="3200" dirty="0"/>
          </a:p>
          <a:p>
            <a:r>
              <a:rPr lang="ja-JP" altLang="en-US" sz="3200" dirty="0"/>
              <a:t>　　　　　　　　　約</a:t>
            </a:r>
            <a:r>
              <a:rPr lang="en-US" altLang="ja-JP" sz="3200" dirty="0"/>
              <a:t>30</a:t>
            </a:r>
            <a:r>
              <a:rPr lang="ja-JP" altLang="en-US" sz="3200" dirty="0"/>
              <a:t>名が原告</a:t>
            </a:r>
            <a:endParaRPr lang="en-US" altLang="ja-JP" sz="3200" dirty="0"/>
          </a:p>
          <a:p>
            <a:endParaRPr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20926819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298173" y="327990"/>
            <a:ext cx="9700591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ja-JP" altLang="en-US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algn="just"/>
            <a:r>
              <a:rPr lang="ja-JP" altLang="en-US" sz="3200" dirty="0">
                <a:solidFill>
                  <a:srgbClr val="000000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en-US" altLang="ja-JP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200" dirty="0">
                <a:solidFill>
                  <a:srgbClr val="000000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　</a:t>
            </a:r>
            <a:endParaRPr lang="en-US" altLang="ja-JP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600" dirty="0">
                <a:solidFill>
                  <a:prstClr val="black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en-US" altLang="ja-JP" sz="3200" dirty="0">
              <a:solidFill>
                <a:prstClr val="black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200" dirty="0">
                <a:solidFill>
                  <a:prstClr val="black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ja-JP" altLang="en-US" sz="2400" dirty="0">
              <a:solidFill>
                <a:srgbClr val="FF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2710127" y="1374430"/>
            <a:ext cx="100355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dirty="0"/>
              <a:t>　　　　</a:t>
            </a:r>
            <a:endParaRPr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135467" y="152400"/>
            <a:ext cx="1148934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000" dirty="0">
                <a:solidFill>
                  <a:schemeClr val="accent2"/>
                </a:solidFill>
              </a:rPr>
              <a:t>　</a:t>
            </a:r>
            <a:endParaRPr lang="en-US" altLang="ja-JP" sz="4000" dirty="0">
              <a:solidFill>
                <a:schemeClr val="accent2"/>
              </a:solidFill>
            </a:endParaRPr>
          </a:p>
          <a:p>
            <a:r>
              <a:rPr lang="ja-JP" altLang="en-US" sz="4000" dirty="0">
                <a:solidFill>
                  <a:schemeClr val="accent2"/>
                </a:solidFill>
              </a:rPr>
              <a:t>　　　</a:t>
            </a:r>
            <a:r>
              <a:rPr lang="ja-JP" altLang="en-US" sz="4000" dirty="0">
                <a:solidFill>
                  <a:srgbClr val="FF0000"/>
                </a:solidFill>
              </a:rPr>
              <a:t>生存権裁判の経過（１）</a:t>
            </a:r>
            <a:endParaRPr lang="en-US" altLang="ja-JP" sz="4000" dirty="0">
              <a:solidFill>
                <a:srgbClr val="FF0000"/>
              </a:solidFill>
            </a:endParaRPr>
          </a:p>
          <a:p>
            <a:r>
              <a:rPr lang="ja-JP" altLang="en-US" sz="4000" dirty="0">
                <a:solidFill>
                  <a:schemeClr val="accent2"/>
                </a:solidFill>
              </a:rPr>
              <a:t>　　　　</a:t>
            </a:r>
            <a:r>
              <a:rPr lang="en-US" altLang="ja-JP" sz="4000" dirty="0"/>
              <a:t>2008</a:t>
            </a:r>
            <a:r>
              <a:rPr lang="ja-JP" altLang="en-US" sz="4000" dirty="0"/>
              <a:t>年</a:t>
            </a:r>
            <a:r>
              <a:rPr lang="en-US" altLang="ja-JP" sz="4000" dirty="0"/>
              <a:t>6</a:t>
            </a:r>
            <a:r>
              <a:rPr lang="ja-JP" altLang="en-US" sz="4000" dirty="0"/>
              <a:t>月</a:t>
            </a:r>
            <a:r>
              <a:rPr lang="en-US" altLang="ja-JP" sz="4000" dirty="0"/>
              <a:t>26</a:t>
            </a:r>
            <a:r>
              <a:rPr lang="ja-JP" altLang="en-US" sz="4000" dirty="0"/>
              <a:t>日　東京地裁判決（敗訴）</a:t>
            </a:r>
            <a:endParaRPr lang="en-US" altLang="ja-JP" sz="4000" dirty="0"/>
          </a:p>
          <a:p>
            <a:r>
              <a:rPr lang="ja-JP" altLang="en-US" sz="4000" dirty="0"/>
              <a:t>　　　　その後、敗訴判決が続いたが、</a:t>
            </a:r>
            <a:endParaRPr lang="en-US" altLang="ja-JP" sz="4000" dirty="0"/>
          </a:p>
          <a:p>
            <a:r>
              <a:rPr lang="ja-JP" altLang="en-US" sz="4000" dirty="0"/>
              <a:t>　　　　</a:t>
            </a:r>
            <a:r>
              <a:rPr lang="en-US" altLang="ja-JP" sz="4000" dirty="0">
                <a:solidFill>
                  <a:srgbClr val="0070C0"/>
                </a:solidFill>
              </a:rPr>
              <a:t>2010</a:t>
            </a:r>
            <a:r>
              <a:rPr lang="ja-JP" altLang="en-US" sz="4000" dirty="0">
                <a:solidFill>
                  <a:srgbClr val="0070C0"/>
                </a:solidFill>
              </a:rPr>
              <a:t>年</a:t>
            </a:r>
            <a:r>
              <a:rPr lang="en-US" altLang="ja-JP" sz="4000" dirty="0">
                <a:solidFill>
                  <a:srgbClr val="0070C0"/>
                </a:solidFill>
              </a:rPr>
              <a:t>6</a:t>
            </a:r>
            <a:r>
              <a:rPr lang="ja-JP" altLang="en-US" sz="4000" dirty="0">
                <a:solidFill>
                  <a:srgbClr val="0070C0"/>
                </a:solidFill>
              </a:rPr>
              <a:t>月</a:t>
            </a:r>
            <a:r>
              <a:rPr lang="en-US" altLang="ja-JP" sz="4000" dirty="0">
                <a:solidFill>
                  <a:srgbClr val="0070C0"/>
                </a:solidFill>
              </a:rPr>
              <a:t>14</a:t>
            </a:r>
            <a:r>
              <a:rPr lang="ja-JP" altLang="en-US" sz="4000" dirty="0">
                <a:solidFill>
                  <a:srgbClr val="0070C0"/>
                </a:solidFill>
              </a:rPr>
              <a:t>日　福岡高裁判決（勝訴）</a:t>
            </a:r>
            <a:endParaRPr lang="en-US" altLang="ja-JP" sz="4000" dirty="0">
              <a:solidFill>
                <a:srgbClr val="0070C0"/>
              </a:solidFill>
            </a:endParaRPr>
          </a:p>
          <a:p>
            <a:r>
              <a:rPr lang="ja-JP" altLang="en-US" sz="4000" dirty="0">
                <a:solidFill>
                  <a:schemeClr val="accent2"/>
                </a:solidFill>
              </a:rPr>
              <a:t>　　　　</a:t>
            </a:r>
            <a:r>
              <a:rPr lang="en-US" altLang="ja-JP" sz="4000" dirty="0"/>
              <a:t>2012</a:t>
            </a:r>
            <a:r>
              <a:rPr lang="ja-JP" altLang="en-US" sz="4000" dirty="0"/>
              <a:t>年</a:t>
            </a:r>
            <a:r>
              <a:rPr lang="en-US" altLang="ja-JP" sz="4000" dirty="0"/>
              <a:t>2</a:t>
            </a:r>
            <a:r>
              <a:rPr lang="ja-JP" altLang="en-US" sz="4000" dirty="0"/>
              <a:t>月</a:t>
            </a:r>
            <a:r>
              <a:rPr lang="en-US" altLang="ja-JP" sz="4000" dirty="0"/>
              <a:t>28</a:t>
            </a:r>
            <a:r>
              <a:rPr lang="ja-JP" altLang="en-US" sz="4000" dirty="0"/>
              <a:t>日　最高裁判決（東京地裁</a:t>
            </a:r>
            <a:endParaRPr lang="en-US" altLang="ja-JP" sz="4000" dirty="0"/>
          </a:p>
          <a:p>
            <a:r>
              <a:rPr lang="ja-JP" altLang="en-US" sz="4000" dirty="0"/>
              <a:t>　　　　　　　　　　　分敗訴）</a:t>
            </a:r>
            <a:endParaRPr lang="en-US" altLang="ja-JP" sz="4000" dirty="0"/>
          </a:p>
          <a:p>
            <a:r>
              <a:rPr lang="ja-JP" altLang="en-US" sz="4000" dirty="0"/>
              <a:t>　　　　</a:t>
            </a:r>
            <a:r>
              <a:rPr lang="en-US" altLang="ja-JP" sz="4000" dirty="0"/>
              <a:t>2012</a:t>
            </a:r>
            <a:r>
              <a:rPr lang="ja-JP" altLang="en-US" sz="4000" dirty="0"/>
              <a:t>年</a:t>
            </a:r>
            <a:r>
              <a:rPr lang="en-US" altLang="ja-JP" sz="4000" dirty="0"/>
              <a:t>4</a:t>
            </a:r>
            <a:r>
              <a:rPr lang="ja-JP" altLang="en-US" sz="4000" dirty="0"/>
              <a:t>月</a:t>
            </a:r>
            <a:r>
              <a:rPr lang="en-US" altLang="ja-JP" sz="4000" dirty="0"/>
              <a:t>2</a:t>
            </a:r>
            <a:r>
              <a:rPr lang="ja-JP" altLang="en-US" sz="4000" dirty="0"/>
              <a:t>日　最高裁差戻判決（福岡</a:t>
            </a:r>
            <a:endParaRPr lang="en-US" altLang="ja-JP" sz="4000" dirty="0"/>
          </a:p>
          <a:p>
            <a:r>
              <a:rPr lang="ja-JP" altLang="en-US" sz="4000" dirty="0"/>
              <a:t>　　　　　　　　　　　地裁分）</a:t>
            </a:r>
            <a:endParaRPr lang="en-US" altLang="ja-JP" sz="4000" dirty="0"/>
          </a:p>
          <a:p>
            <a:r>
              <a:rPr lang="ja-JP" altLang="en-US" sz="4000" dirty="0"/>
              <a:t>　　　　</a:t>
            </a:r>
            <a:r>
              <a:rPr lang="en-US" altLang="ja-JP" sz="4000" dirty="0"/>
              <a:t>2013</a:t>
            </a:r>
            <a:r>
              <a:rPr lang="ja-JP" altLang="en-US" sz="4000" dirty="0"/>
              <a:t>年</a:t>
            </a:r>
            <a:r>
              <a:rPr lang="en-US" altLang="ja-JP" sz="4000" dirty="0"/>
              <a:t>12</a:t>
            </a:r>
            <a:r>
              <a:rPr lang="ja-JP" altLang="en-US" sz="4000" dirty="0"/>
              <a:t>月</a:t>
            </a:r>
            <a:r>
              <a:rPr lang="en-US" altLang="ja-JP" sz="4000" dirty="0"/>
              <a:t>16</a:t>
            </a:r>
            <a:r>
              <a:rPr lang="ja-JP" altLang="en-US" sz="4000" dirty="0"/>
              <a:t>日福岡高裁差戻審（敗訴）</a:t>
            </a:r>
            <a:endParaRPr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99582055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298173" y="327990"/>
            <a:ext cx="9700591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ja-JP" altLang="en-US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algn="just"/>
            <a:r>
              <a:rPr lang="ja-JP" altLang="en-US" sz="3200" dirty="0">
                <a:solidFill>
                  <a:srgbClr val="000000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en-US" altLang="ja-JP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200" dirty="0">
                <a:solidFill>
                  <a:srgbClr val="000000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　</a:t>
            </a:r>
            <a:endParaRPr lang="en-US" altLang="ja-JP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600" dirty="0">
                <a:solidFill>
                  <a:prstClr val="black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en-US" altLang="ja-JP" sz="3200" dirty="0">
              <a:solidFill>
                <a:prstClr val="black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200" dirty="0">
                <a:solidFill>
                  <a:prstClr val="black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ja-JP" altLang="en-US" sz="2400" dirty="0">
              <a:solidFill>
                <a:srgbClr val="FF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2710127" y="1374430"/>
            <a:ext cx="100355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dirty="0"/>
              <a:t>　　　　</a:t>
            </a:r>
            <a:endParaRPr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-71918" y="-924674"/>
            <a:ext cx="12540752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000" dirty="0">
                <a:solidFill>
                  <a:schemeClr val="accent2"/>
                </a:solidFill>
              </a:rPr>
              <a:t>　</a:t>
            </a:r>
            <a:endParaRPr lang="en-US" altLang="ja-JP" sz="4000" dirty="0">
              <a:solidFill>
                <a:schemeClr val="accent2"/>
              </a:solidFill>
            </a:endParaRPr>
          </a:p>
          <a:p>
            <a:endParaRPr lang="en-US" altLang="ja-JP" sz="4000" dirty="0">
              <a:solidFill>
                <a:schemeClr val="accent2"/>
              </a:solidFill>
            </a:endParaRPr>
          </a:p>
          <a:p>
            <a:r>
              <a:rPr lang="ja-JP" altLang="en-US" sz="4000" dirty="0">
                <a:solidFill>
                  <a:schemeClr val="accent2"/>
                </a:solidFill>
              </a:rPr>
              <a:t>　　</a:t>
            </a:r>
            <a:r>
              <a:rPr lang="ja-JP" altLang="en-US" sz="4000" dirty="0">
                <a:solidFill>
                  <a:srgbClr val="FF0000"/>
                </a:solidFill>
              </a:rPr>
              <a:t>生存権裁判の経過（２）</a:t>
            </a:r>
            <a:endParaRPr lang="en-US" altLang="ja-JP" sz="4000" dirty="0">
              <a:solidFill>
                <a:srgbClr val="FF0000"/>
              </a:solidFill>
            </a:endParaRPr>
          </a:p>
          <a:p>
            <a:r>
              <a:rPr lang="ja-JP" altLang="en-US" sz="4000" dirty="0">
                <a:solidFill>
                  <a:srgbClr val="FF0000"/>
                </a:solidFill>
              </a:rPr>
              <a:t>　</a:t>
            </a:r>
            <a:endParaRPr lang="en-US" altLang="ja-JP" sz="4000" dirty="0">
              <a:solidFill>
                <a:srgbClr val="FF0000"/>
              </a:solidFill>
            </a:endParaRPr>
          </a:p>
          <a:p>
            <a:r>
              <a:rPr lang="ja-JP" altLang="en-US" sz="4000" dirty="0">
                <a:solidFill>
                  <a:srgbClr val="FF0000"/>
                </a:solidFill>
              </a:rPr>
              <a:t>　　　</a:t>
            </a:r>
            <a:r>
              <a:rPr lang="ja-JP" altLang="en-US" sz="3600" dirty="0"/>
              <a:t>母子加算については、</a:t>
            </a:r>
            <a:r>
              <a:rPr lang="ja-JP" altLang="en-US" sz="3600" dirty="0">
                <a:solidFill>
                  <a:srgbClr val="0070C0"/>
                </a:solidFill>
              </a:rPr>
              <a:t>民主党政権の成立の後、</a:t>
            </a:r>
            <a:endParaRPr lang="en-US" altLang="ja-JP" sz="3600" dirty="0">
              <a:solidFill>
                <a:srgbClr val="0070C0"/>
              </a:solidFill>
            </a:endParaRPr>
          </a:p>
          <a:p>
            <a:r>
              <a:rPr lang="ja-JP" altLang="en-US" sz="3600" dirty="0">
                <a:solidFill>
                  <a:srgbClr val="0070C0"/>
                </a:solidFill>
              </a:rPr>
              <a:t>　　　</a:t>
            </a:r>
            <a:r>
              <a:rPr lang="en-US" altLang="ja-JP" sz="3600" dirty="0">
                <a:solidFill>
                  <a:srgbClr val="0070C0"/>
                </a:solidFill>
              </a:rPr>
              <a:t>2009</a:t>
            </a:r>
            <a:r>
              <a:rPr lang="ja-JP" altLang="en-US" sz="3600" dirty="0">
                <a:solidFill>
                  <a:srgbClr val="0070C0"/>
                </a:solidFill>
              </a:rPr>
              <a:t>年</a:t>
            </a:r>
            <a:r>
              <a:rPr lang="en-US" altLang="ja-JP" sz="3600" dirty="0">
                <a:solidFill>
                  <a:srgbClr val="0070C0"/>
                </a:solidFill>
              </a:rPr>
              <a:t>12</a:t>
            </a:r>
            <a:r>
              <a:rPr lang="ja-JP" altLang="en-US" sz="3600" dirty="0">
                <a:solidFill>
                  <a:srgbClr val="0070C0"/>
                </a:solidFill>
              </a:rPr>
              <a:t>月に復活</a:t>
            </a:r>
            <a:endParaRPr lang="en-US" altLang="ja-JP" sz="3600" dirty="0">
              <a:solidFill>
                <a:srgbClr val="0070C0"/>
              </a:solidFill>
            </a:endParaRPr>
          </a:p>
          <a:p>
            <a:endParaRPr lang="en-US" altLang="ja-JP" sz="3600" dirty="0">
              <a:solidFill>
                <a:srgbClr val="FF0000"/>
              </a:solidFill>
            </a:endParaRPr>
          </a:p>
          <a:p>
            <a:r>
              <a:rPr lang="ja-JP" altLang="en-US" sz="3600" dirty="0">
                <a:solidFill>
                  <a:srgbClr val="FF0000"/>
                </a:solidFill>
              </a:rPr>
              <a:t>　　　</a:t>
            </a:r>
            <a:r>
              <a:rPr lang="ja-JP" altLang="en-US" sz="3600" dirty="0"/>
              <a:t>老齢加算については、</a:t>
            </a:r>
            <a:r>
              <a:rPr lang="ja-JP" altLang="en-US" sz="3600" dirty="0">
                <a:solidFill>
                  <a:srgbClr val="0070C0"/>
                </a:solidFill>
              </a:rPr>
              <a:t>　</a:t>
            </a:r>
            <a:r>
              <a:rPr lang="en-US" altLang="ja-JP" sz="3600" dirty="0">
                <a:solidFill>
                  <a:srgbClr val="0070C0"/>
                </a:solidFill>
              </a:rPr>
              <a:t>2016</a:t>
            </a:r>
            <a:r>
              <a:rPr lang="ja-JP" altLang="en-US" sz="3600" dirty="0">
                <a:solidFill>
                  <a:srgbClr val="0070C0"/>
                </a:solidFill>
              </a:rPr>
              <a:t>年</a:t>
            </a:r>
            <a:r>
              <a:rPr lang="en-US" altLang="ja-JP" sz="3600" dirty="0">
                <a:solidFill>
                  <a:srgbClr val="0070C0"/>
                </a:solidFill>
              </a:rPr>
              <a:t>11</a:t>
            </a:r>
            <a:r>
              <a:rPr lang="ja-JP" altLang="en-US" sz="3600" dirty="0">
                <a:solidFill>
                  <a:srgbClr val="0070C0"/>
                </a:solidFill>
              </a:rPr>
              <a:t>月</a:t>
            </a:r>
            <a:r>
              <a:rPr lang="en-US" altLang="ja-JP" sz="3600" dirty="0">
                <a:solidFill>
                  <a:srgbClr val="0070C0"/>
                </a:solidFill>
              </a:rPr>
              <a:t>1</a:t>
            </a:r>
            <a:r>
              <a:rPr lang="ja-JP" altLang="en-US" sz="3600" dirty="0">
                <a:solidFill>
                  <a:srgbClr val="0070C0"/>
                </a:solidFill>
              </a:rPr>
              <a:t>日の最高</a:t>
            </a:r>
            <a:endParaRPr lang="en-US" altLang="ja-JP" sz="3600" dirty="0">
              <a:solidFill>
                <a:srgbClr val="0070C0"/>
              </a:solidFill>
            </a:endParaRPr>
          </a:p>
          <a:p>
            <a:r>
              <a:rPr lang="ja-JP" altLang="en-US" sz="3600" dirty="0">
                <a:solidFill>
                  <a:srgbClr val="0070C0"/>
                </a:solidFill>
              </a:rPr>
              <a:t>　　　裁判決（敗訴・神戸地裁分）により終結。　</a:t>
            </a:r>
            <a:endParaRPr lang="ja-JP" altLang="en-US" sz="4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504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298173" y="327990"/>
            <a:ext cx="9700591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ja-JP" altLang="en-US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algn="just"/>
            <a:r>
              <a:rPr lang="ja-JP" altLang="en-US" sz="3200" dirty="0">
                <a:solidFill>
                  <a:srgbClr val="000000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en-US" altLang="ja-JP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200" dirty="0">
                <a:solidFill>
                  <a:srgbClr val="000000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　</a:t>
            </a:r>
            <a:endParaRPr lang="en-US" altLang="ja-JP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600" dirty="0">
                <a:solidFill>
                  <a:prstClr val="black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en-US" altLang="ja-JP" sz="3200" dirty="0">
              <a:solidFill>
                <a:prstClr val="black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200" dirty="0">
                <a:solidFill>
                  <a:prstClr val="black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ja-JP" altLang="en-US" sz="2400" dirty="0">
              <a:solidFill>
                <a:srgbClr val="FF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2710127" y="1374430"/>
            <a:ext cx="100355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dirty="0"/>
              <a:t>　　　　</a:t>
            </a:r>
            <a:endParaRPr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182880" y="-970059"/>
            <a:ext cx="1228595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000" dirty="0">
                <a:solidFill>
                  <a:schemeClr val="accent2"/>
                </a:solidFill>
              </a:rPr>
              <a:t>　</a:t>
            </a:r>
            <a:endParaRPr lang="en-US" altLang="ja-JP" sz="4000" dirty="0">
              <a:solidFill>
                <a:schemeClr val="accent2"/>
              </a:solidFill>
            </a:endParaRPr>
          </a:p>
          <a:p>
            <a:endParaRPr lang="en-US" altLang="ja-JP" sz="4000" dirty="0">
              <a:solidFill>
                <a:schemeClr val="accent2"/>
              </a:solidFill>
            </a:endParaRPr>
          </a:p>
          <a:p>
            <a:r>
              <a:rPr lang="ja-JP" altLang="en-US" sz="4000" dirty="0">
                <a:solidFill>
                  <a:schemeClr val="accent2"/>
                </a:solidFill>
              </a:rPr>
              <a:t>　　</a:t>
            </a:r>
            <a:endParaRPr lang="ja-JP" altLang="en-US" sz="2800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525DB6ED-EB39-4072-A0FB-BCFAFECECA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2613" y="0"/>
            <a:ext cx="5097293" cy="685800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02B6DA74-C95B-4700-AE20-60FA5CE08E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3371" y="1395638"/>
            <a:ext cx="4485126" cy="408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02923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298173" y="327990"/>
            <a:ext cx="9700591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ja-JP" altLang="en-US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algn="just"/>
            <a:r>
              <a:rPr lang="ja-JP" altLang="en-US" sz="3200" dirty="0">
                <a:solidFill>
                  <a:srgbClr val="000000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en-US" altLang="ja-JP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200" dirty="0">
                <a:solidFill>
                  <a:srgbClr val="000000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　</a:t>
            </a:r>
            <a:endParaRPr lang="en-US" altLang="ja-JP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600" dirty="0">
                <a:solidFill>
                  <a:prstClr val="black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en-US" altLang="ja-JP" sz="3200" dirty="0">
              <a:solidFill>
                <a:prstClr val="black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200" dirty="0">
                <a:solidFill>
                  <a:prstClr val="black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ja-JP" altLang="en-US" sz="2400" dirty="0">
              <a:solidFill>
                <a:srgbClr val="FF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2710127" y="1374430"/>
            <a:ext cx="100355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dirty="0"/>
              <a:t>　　　　</a:t>
            </a:r>
            <a:endParaRPr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0" y="-856369"/>
            <a:ext cx="12581849" cy="69249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000" dirty="0">
                <a:solidFill>
                  <a:schemeClr val="accent2"/>
                </a:solidFill>
              </a:rPr>
              <a:t>　</a:t>
            </a:r>
            <a:endParaRPr lang="en-US" altLang="ja-JP" sz="4000" dirty="0">
              <a:solidFill>
                <a:schemeClr val="accent2"/>
              </a:solidFill>
            </a:endParaRPr>
          </a:p>
          <a:p>
            <a:endParaRPr lang="en-US" altLang="ja-JP" sz="4000" u="sng" dirty="0">
              <a:solidFill>
                <a:schemeClr val="accent2"/>
              </a:solidFill>
            </a:endParaRPr>
          </a:p>
          <a:p>
            <a:r>
              <a:rPr lang="ja-JP" altLang="en-US" sz="4000" dirty="0">
                <a:solidFill>
                  <a:schemeClr val="accent2"/>
                </a:solidFill>
              </a:rPr>
              <a:t>　　　</a:t>
            </a:r>
            <a:r>
              <a:rPr lang="ja-JP" altLang="en-US" sz="3600" dirty="0">
                <a:solidFill>
                  <a:srgbClr val="FF0000"/>
                </a:solidFill>
              </a:rPr>
              <a:t>生存権裁判の意義と成果</a:t>
            </a:r>
            <a:endParaRPr lang="en-US" altLang="ja-JP" sz="3600" dirty="0">
              <a:solidFill>
                <a:srgbClr val="FF0000"/>
              </a:solidFill>
            </a:endParaRPr>
          </a:p>
          <a:p>
            <a:r>
              <a:rPr lang="ja-JP" altLang="en-US" sz="3600" dirty="0">
                <a:solidFill>
                  <a:srgbClr val="FF0000"/>
                </a:solidFill>
              </a:rPr>
              <a:t>　　　　</a:t>
            </a:r>
            <a:r>
              <a:rPr lang="ja-JP" altLang="en-US" sz="3600" dirty="0"/>
              <a:t>１　</a:t>
            </a:r>
            <a:r>
              <a:rPr lang="ja-JP" altLang="en-US" sz="3600" dirty="0">
                <a:solidFill>
                  <a:srgbClr val="0070C0"/>
                </a:solidFill>
              </a:rPr>
              <a:t>「生存権」保障の重要性</a:t>
            </a:r>
            <a:r>
              <a:rPr lang="ja-JP" altLang="en-US" sz="3600" dirty="0"/>
              <a:t>を全国で訴えたこと</a:t>
            </a:r>
            <a:endParaRPr lang="en-US" altLang="ja-JP" sz="3600" dirty="0"/>
          </a:p>
          <a:p>
            <a:r>
              <a:rPr lang="ja-JP" altLang="en-US" sz="3600" dirty="0"/>
              <a:t>　　　　２　</a:t>
            </a:r>
            <a:r>
              <a:rPr lang="ja-JP" altLang="en-US" sz="3600" dirty="0">
                <a:solidFill>
                  <a:srgbClr val="0070C0"/>
                </a:solidFill>
              </a:rPr>
              <a:t>大量原告による提訴</a:t>
            </a:r>
            <a:r>
              <a:rPr lang="ja-JP" altLang="en-US" sz="3600" dirty="0"/>
              <a:t>が行われたこと</a:t>
            </a:r>
            <a:endParaRPr lang="en-US" altLang="ja-JP" sz="3600" dirty="0"/>
          </a:p>
          <a:p>
            <a:r>
              <a:rPr lang="ja-JP" altLang="en-US" sz="3600" dirty="0">
                <a:solidFill>
                  <a:srgbClr val="FF0000"/>
                </a:solidFill>
              </a:rPr>
              <a:t>　　　　</a:t>
            </a:r>
            <a:r>
              <a:rPr lang="ja-JP" altLang="en-US" sz="3600" dirty="0"/>
              <a:t>３　裁判・支援の</a:t>
            </a:r>
            <a:r>
              <a:rPr lang="ja-JP" altLang="en-US" sz="3600" dirty="0">
                <a:solidFill>
                  <a:srgbClr val="0070C0"/>
                </a:solidFill>
              </a:rPr>
              <a:t>全国的な広がり</a:t>
            </a:r>
            <a:r>
              <a:rPr lang="ja-JP" altLang="en-US" sz="3600" dirty="0"/>
              <a:t>の意味</a:t>
            </a:r>
            <a:endParaRPr lang="en-US" altLang="ja-JP" sz="3600" dirty="0"/>
          </a:p>
          <a:p>
            <a:r>
              <a:rPr lang="ja-JP" altLang="en-US" sz="3600" dirty="0"/>
              <a:t>　　　　４　福岡</a:t>
            </a:r>
            <a:r>
              <a:rPr lang="ja-JP" altLang="en-US" sz="3600" dirty="0">
                <a:solidFill>
                  <a:srgbClr val="0070C0"/>
                </a:solidFill>
              </a:rPr>
              <a:t>高裁での勝訴判決</a:t>
            </a:r>
            <a:r>
              <a:rPr lang="ja-JP" altLang="en-US" sz="3600" dirty="0"/>
              <a:t>の重要性</a:t>
            </a:r>
            <a:endParaRPr lang="en-US" altLang="ja-JP" sz="3600" dirty="0"/>
          </a:p>
          <a:p>
            <a:r>
              <a:rPr lang="ja-JP" altLang="en-US" sz="3600" dirty="0"/>
              <a:t>　　　　５　</a:t>
            </a:r>
            <a:r>
              <a:rPr lang="ja-JP" altLang="en-US" sz="3600" dirty="0">
                <a:solidFill>
                  <a:srgbClr val="0070C0"/>
                </a:solidFill>
              </a:rPr>
              <a:t>母子加算の復活</a:t>
            </a:r>
            <a:r>
              <a:rPr lang="ja-JP" altLang="en-US" sz="3600" dirty="0"/>
              <a:t>という成果</a:t>
            </a:r>
            <a:endParaRPr lang="en-US" altLang="ja-JP" sz="3600" dirty="0"/>
          </a:p>
          <a:p>
            <a:r>
              <a:rPr lang="ja-JP" altLang="en-US" sz="3200" dirty="0"/>
              <a:t>　　　　  </a:t>
            </a:r>
            <a:r>
              <a:rPr lang="ja-JP" altLang="en-US" sz="3600" dirty="0"/>
              <a:t>６　最高裁判決での「裁量論の統制」</a:t>
            </a:r>
            <a:endParaRPr lang="en-US" altLang="ja-JP" sz="3600" dirty="0"/>
          </a:p>
          <a:p>
            <a:r>
              <a:rPr lang="ja-JP" altLang="en-US" sz="3600" dirty="0"/>
              <a:t>　　　　　　　　</a:t>
            </a:r>
            <a:r>
              <a:rPr lang="ja-JP" altLang="en-US" sz="3600" dirty="0">
                <a:solidFill>
                  <a:srgbClr val="FF0000"/>
                </a:solidFill>
              </a:rPr>
              <a:t>統計等の客観的数値との合理的関連性</a:t>
            </a:r>
            <a:endParaRPr lang="en-US" altLang="ja-JP" sz="3600" dirty="0">
              <a:solidFill>
                <a:srgbClr val="FF0000"/>
              </a:solidFill>
            </a:endParaRPr>
          </a:p>
          <a:p>
            <a:r>
              <a:rPr lang="ja-JP" altLang="en-US" sz="3600" dirty="0">
                <a:solidFill>
                  <a:srgbClr val="FF0000"/>
                </a:solidFill>
              </a:rPr>
              <a:t>　　　　　　　</a:t>
            </a:r>
            <a:r>
              <a:rPr lang="ja-JP" altLang="en-US" sz="3600" dirty="0"/>
              <a:t>や</a:t>
            </a:r>
            <a:r>
              <a:rPr lang="ja-JP" altLang="en-US" sz="3600" dirty="0">
                <a:solidFill>
                  <a:srgbClr val="FF0000"/>
                </a:solidFill>
              </a:rPr>
              <a:t>専門的知見との整合性</a:t>
            </a:r>
            <a:r>
              <a:rPr lang="ja-JP" altLang="en-US" sz="3600" dirty="0"/>
              <a:t>の有無について</a:t>
            </a:r>
            <a:endParaRPr lang="en-US" altLang="ja-JP" sz="3600" dirty="0"/>
          </a:p>
          <a:p>
            <a:r>
              <a:rPr lang="ja-JP" altLang="en-US" sz="3600" dirty="0"/>
              <a:t>　　　　　　　審査されるべき（</a:t>
            </a:r>
            <a:r>
              <a:rPr lang="ja-JP" altLang="en-US" sz="3200" dirty="0"/>
              <a:t>平成</a:t>
            </a:r>
            <a:r>
              <a:rPr lang="en-US" altLang="ja-JP" sz="3200" dirty="0"/>
              <a:t>24</a:t>
            </a:r>
            <a:r>
              <a:rPr lang="ja-JP" altLang="en-US" sz="3200" dirty="0"/>
              <a:t>年</a:t>
            </a:r>
            <a:r>
              <a:rPr lang="en-US" altLang="ja-JP" sz="3200" dirty="0"/>
              <a:t>4</a:t>
            </a:r>
            <a:r>
              <a:rPr lang="ja-JP" altLang="en-US" sz="3200" dirty="0"/>
              <a:t>月</a:t>
            </a:r>
            <a:r>
              <a:rPr lang="en-US" altLang="ja-JP" sz="3200" dirty="0"/>
              <a:t>2</a:t>
            </a:r>
            <a:r>
              <a:rPr lang="ja-JP" altLang="en-US" sz="3200" dirty="0"/>
              <a:t>日判決</a:t>
            </a:r>
            <a:r>
              <a:rPr lang="ja-JP" altLang="en-US" sz="3600" dirty="0"/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93272277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275665" y="-1768288"/>
            <a:ext cx="972309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ja-JP" altLang="en-US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algn="just"/>
            <a:r>
              <a:rPr lang="ja-JP" altLang="en-US" sz="3200" dirty="0">
                <a:solidFill>
                  <a:srgbClr val="000000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en-US" altLang="ja-JP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200" dirty="0">
                <a:solidFill>
                  <a:srgbClr val="000000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　</a:t>
            </a:r>
            <a:endParaRPr lang="en-US" altLang="ja-JP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600" dirty="0">
                <a:solidFill>
                  <a:prstClr val="black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en-US" altLang="ja-JP" sz="3200" dirty="0">
              <a:solidFill>
                <a:prstClr val="black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200" dirty="0">
                <a:solidFill>
                  <a:prstClr val="black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r>
              <a:rPr lang="ja-JP" altLang="en-US" sz="3600" dirty="0">
                <a:solidFill>
                  <a:srgbClr val="FF0000"/>
                </a:solidFill>
                <a:latin typeface="+mj-ea"/>
                <a:ea typeface="+mj-ea"/>
              </a:rPr>
              <a:t>いのちのとりで裁判</a:t>
            </a:r>
            <a:endParaRPr lang="ja-JP" altLang="en-US" sz="3600" dirty="0">
              <a:solidFill>
                <a:srgbClr val="FF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2710127" y="1374430"/>
            <a:ext cx="100355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dirty="0"/>
              <a:t>　　　　</a:t>
            </a:r>
            <a:endParaRPr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0" y="-856369"/>
            <a:ext cx="125818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600" dirty="0">
                <a:solidFill>
                  <a:srgbClr val="FF0000"/>
                </a:solidFill>
              </a:rPr>
              <a:t>　　　</a:t>
            </a:r>
            <a:endParaRPr lang="ja-JP" altLang="en-US" sz="3600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7983" y="1149264"/>
            <a:ext cx="9796798" cy="5114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26528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298173" y="327990"/>
            <a:ext cx="9700591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ja-JP" altLang="en-US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algn="just"/>
            <a:r>
              <a:rPr lang="ja-JP" altLang="en-US" sz="3200" dirty="0">
                <a:solidFill>
                  <a:srgbClr val="000000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en-US" altLang="ja-JP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200" dirty="0">
                <a:solidFill>
                  <a:srgbClr val="000000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　</a:t>
            </a:r>
            <a:endParaRPr lang="en-US" altLang="ja-JP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600" dirty="0">
                <a:solidFill>
                  <a:prstClr val="black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en-US" altLang="ja-JP" sz="3200" dirty="0">
              <a:solidFill>
                <a:prstClr val="black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200" dirty="0">
                <a:solidFill>
                  <a:prstClr val="black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ja-JP" altLang="en-US" sz="2400" dirty="0">
              <a:solidFill>
                <a:srgbClr val="FF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2710127" y="1374430"/>
            <a:ext cx="100355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dirty="0"/>
              <a:t>　　　　</a:t>
            </a:r>
            <a:endParaRPr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0" y="-856369"/>
            <a:ext cx="12581849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000" dirty="0">
                <a:solidFill>
                  <a:schemeClr val="accent2"/>
                </a:solidFill>
              </a:rPr>
              <a:t>　</a:t>
            </a:r>
            <a:endParaRPr lang="en-US" altLang="ja-JP" sz="4000" dirty="0">
              <a:solidFill>
                <a:schemeClr val="accent2"/>
              </a:solidFill>
            </a:endParaRPr>
          </a:p>
          <a:p>
            <a:endParaRPr lang="en-US" altLang="ja-JP" sz="4000" u="sng" dirty="0">
              <a:solidFill>
                <a:schemeClr val="accent2"/>
              </a:solidFill>
            </a:endParaRPr>
          </a:p>
          <a:p>
            <a:r>
              <a:rPr lang="ja-JP" altLang="en-US" sz="4000" dirty="0">
                <a:solidFill>
                  <a:schemeClr val="accent2"/>
                </a:solidFill>
              </a:rPr>
              <a:t>　　　</a:t>
            </a:r>
            <a:r>
              <a:rPr lang="en-US" altLang="ja-JP" sz="4000" dirty="0">
                <a:solidFill>
                  <a:srgbClr val="FF0000"/>
                </a:solidFill>
              </a:rPr>
              <a:t>2013</a:t>
            </a:r>
            <a:r>
              <a:rPr lang="ja-JP" altLang="en-US" sz="4000" dirty="0">
                <a:solidFill>
                  <a:srgbClr val="FF0000"/>
                </a:solidFill>
              </a:rPr>
              <a:t>年から</a:t>
            </a:r>
            <a:r>
              <a:rPr lang="en-US" altLang="ja-JP" sz="4000" dirty="0">
                <a:solidFill>
                  <a:srgbClr val="FF0000"/>
                </a:solidFill>
              </a:rPr>
              <a:t>2015</a:t>
            </a:r>
            <a:r>
              <a:rPr lang="ja-JP" altLang="en-US" sz="4000" dirty="0">
                <a:solidFill>
                  <a:srgbClr val="FF0000"/>
                </a:solidFill>
              </a:rPr>
              <a:t>年まで</a:t>
            </a:r>
            <a:br>
              <a:rPr lang="ja-JP" altLang="en-US" sz="4000" dirty="0">
                <a:solidFill>
                  <a:srgbClr val="FF0000"/>
                </a:solidFill>
              </a:rPr>
            </a:br>
            <a:r>
              <a:rPr lang="ja-JP" altLang="en-US" sz="4000" dirty="0">
                <a:solidFill>
                  <a:srgbClr val="FF0000"/>
                </a:solidFill>
              </a:rPr>
              <a:t>　　　生活扶助費を平均</a:t>
            </a:r>
            <a:r>
              <a:rPr lang="en-US" altLang="ja-JP" sz="4000" dirty="0">
                <a:solidFill>
                  <a:srgbClr val="FF0000"/>
                </a:solidFill>
              </a:rPr>
              <a:t>6.5%</a:t>
            </a:r>
            <a:r>
              <a:rPr lang="ja-JP" altLang="en-US" sz="4000" dirty="0" err="1">
                <a:solidFill>
                  <a:srgbClr val="FF0000"/>
                </a:solidFill>
              </a:rPr>
              <a:t>、</a:t>
            </a:r>
            <a:r>
              <a:rPr lang="ja-JP" altLang="en-US" sz="4000" dirty="0">
                <a:solidFill>
                  <a:srgbClr val="FF0000"/>
                </a:solidFill>
              </a:rPr>
              <a:t>最大</a:t>
            </a:r>
            <a:r>
              <a:rPr lang="en-US" altLang="ja-JP" sz="4000" dirty="0">
                <a:solidFill>
                  <a:srgbClr val="FF0000"/>
                </a:solidFill>
              </a:rPr>
              <a:t>10%</a:t>
            </a:r>
            <a:r>
              <a:rPr lang="ja-JP" altLang="en-US" sz="4000" dirty="0">
                <a:solidFill>
                  <a:srgbClr val="FF0000"/>
                </a:solidFill>
              </a:rPr>
              <a:t>引き下げ</a:t>
            </a:r>
            <a:br>
              <a:rPr lang="ja-JP" altLang="en-US" sz="3600" dirty="0">
                <a:solidFill>
                  <a:srgbClr val="FF0000"/>
                </a:solidFill>
              </a:rPr>
            </a:br>
            <a:endParaRPr lang="ja-JP" altLang="en-US" sz="3600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0507" y="1608607"/>
            <a:ext cx="2279276" cy="368840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2032" y="1608607"/>
            <a:ext cx="2004511" cy="1028763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2978" y="2529183"/>
            <a:ext cx="1993565" cy="2767824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1728" y="1590318"/>
            <a:ext cx="1999661" cy="1047052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1728" y="2545846"/>
            <a:ext cx="1956986" cy="2767824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89076" y="1590318"/>
            <a:ext cx="2121592" cy="1554614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76883" y="3144932"/>
            <a:ext cx="2133785" cy="2152075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01755" y="2435955"/>
            <a:ext cx="1932599" cy="172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65593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298173" y="327990"/>
            <a:ext cx="9700591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ja-JP" altLang="en-US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algn="just"/>
            <a:r>
              <a:rPr lang="ja-JP" altLang="en-US" sz="3200" dirty="0">
                <a:solidFill>
                  <a:srgbClr val="000000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en-US" altLang="ja-JP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200" dirty="0">
                <a:solidFill>
                  <a:srgbClr val="000000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　</a:t>
            </a:r>
            <a:endParaRPr lang="en-US" altLang="ja-JP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600" dirty="0">
                <a:solidFill>
                  <a:prstClr val="black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en-US" altLang="ja-JP" sz="3200" dirty="0">
              <a:solidFill>
                <a:prstClr val="black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200" dirty="0">
                <a:solidFill>
                  <a:prstClr val="black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ja-JP" altLang="en-US" sz="2400" dirty="0">
              <a:solidFill>
                <a:srgbClr val="FF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2710127" y="1374430"/>
            <a:ext cx="100355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dirty="0"/>
              <a:t>　　　　</a:t>
            </a:r>
            <a:endParaRPr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0" y="-856369"/>
            <a:ext cx="12581849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000" dirty="0">
                <a:solidFill>
                  <a:schemeClr val="accent2"/>
                </a:solidFill>
              </a:rPr>
              <a:t>　</a:t>
            </a:r>
            <a:endParaRPr lang="en-US" altLang="ja-JP" sz="4000" dirty="0">
              <a:solidFill>
                <a:schemeClr val="accent2"/>
              </a:solidFill>
            </a:endParaRPr>
          </a:p>
          <a:p>
            <a:endParaRPr lang="en-US" altLang="ja-JP" sz="4000" u="sng" dirty="0">
              <a:solidFill>
                <a:schemeClr val="accent2"/>
              </a:solidFill>
            </a:endParaRPr>
          </a:p>
          <a:p>
            <a:r>
              <a:rPr lang="ja-JP" altLang="en-US" sz="4000" dirty="0">
                <a:solidFill>
                  <a:schemeClr val="accent2"/>
                </a:solidFill>
              </a:rPr>
              <a:t>　　</a:t>
            </a:r>
            <a:r>
              <a:rPr lang="ja-JP" altLang="en-US" sz="4800" dirty="0">
                <a:solidFill>
                  <a:srgbClr val="FF0000"/>
                </a:solidFill>
              </a:rPr>
              <a:t>裁判の状況</a:t>
            </a:r>
            <a:r>
              <a:rPr lang="ja-JP" altLang="en-US" sz="4000" dirty="0">
                <a:solidFill>
                  <a:schemeClr val="accent2"/>
                </a:solidFill>
              </a:rPr>
              <a:t>　</a:t>
            </a:r>
          </a:p>
          <a:p>
            <a:r>
              <a:rPr lang="ja-JP" altLang="en-US" sz="4000" dirty="0">
                <a:solidFill>
                  <a:schemeClr val="accent2"/>
                </a:solidFill>
              </a:rPr>
              <a:t>　　　</a:t>
            </a:r>
            <a:r>
              <a:rPr lang="ja-JP" altLang="en-US" sz="3600" dirty="0"/>
              <a:t>札幌、青森、仙台、東京、名古屋、京都、大阪　</a:t>
            </a:r>
          </a:p>
          <a:p>
            <a:r>
              <a:rPr lang="ja-JP" altLang="en-US" sz="3600" dirty="0"/>
              <a:t>　　広島、福岡、大分、鹿児島をはじめ</a:t>
            </a:r>
            <a:r>
              <a:rPr lang="ja-JP" altLang="en-US" sz="3600" dirty="0">
                <a:solidFill>
                  <a:srgbClr val="0070C0"/>
                </a:solidFill>
              </a:rPr>
              <a:t>全国</a:t>
            </a:r>
            <a:r>
              <a:rPr lang="en-US" altLang="ja-JP" sz="3600" dirty="0">
                <a:solidFill>
                  <a:srgbClr val="0070C0"/>
                </a:solidFill>
              </a:rPr>
              <a:t>29</a:t>
            </a:r>
            <a:r>
              <a:rPr lang="ja-JP" altLang="en-US" sz="3600" dirty="0">
                <a:solidFill>
                  <a:srgbClr val="0070C0"/>
                </a:solidFill>
              </a:rPr>
              <a:t>の地方</a:t>
            </a:r>
          </a:p>
          <a:p>
            <a:r>
              <a:rPr lang="ja-JP" altLang="en-US" sz="3600" dirty="0">
                <a:solidFill>
                  <a:srgbClr val="0070C0"/>
                </a:solidFill>
              </a:rPr>
              <a:t>　　裁判所で、</a:t>
            </a:r>
            <a:r>
              <a:rPr lang="en-US" altLang="ja-JP" sz="3600" dirty="0">
                <a:solidFill>
                  <a:srgbClr val="0070C0"/>
                </a:solidFill>
              </a:rPr>
              <a:t>1000</a:t>
            </a:r>
            <a:r>
              <a:rPr lang="ja-JP" altLang="en-US" sz="3600" dirty="0">
                <a:solidFill>
                  <a:srgbClr val="0070C0"/>
                </a:solidFill>
              </a:rPr>
              <a:t>名を超える原告</a:t>
            </a:r>
            <a:r>
              <a:rPr lang="ja-JP" altLang="en-US" sz="3600" dirty="0"/>
              <a:t>が、生活保護引き</a:t>
            </a:r>
            <a:endParaRPr lang="en-US" altLang="ja-JP" sz="3600" dirty="0"/>
          </a:p>
          <a:p>
            <a:r>
              <a:rPr lang="ja-JP" altLang="en-US" sz="3600" dirty="0"/>
              <a:t>　　下げ違憲・違法訴訟を提訴</a:t>
            </a:r>
            <a:endParaRPr lang="en-US" altLang="ja-JP" sz="3600" dirty="0"/>
          </a:p>
          <a:p>
            <a:r>
              <a:rPr lang="ja-JP" altLang="en-US" sz="3600" dirty="0"/>
              <a:t>　　　</a:t>
            </a:r>
            <a:endParaRPr lang="en-US" altLang="ja-JP" sz="3600" dirty="0"/>
          </a:p>
          <a:p>
            <a:r>
              <a:rPr lang="ja-JP" altLang="en-US" sz="3600" dirty="0"/>
              <a:t>　　　</a:t>
            </a:r>
            <a:r>
              <a:rPr lang="en-US" altLang="ja-JP" sz="3600" dirty="0">
                <a:solidFill>
                  <a:srgbClr val="FF0000"/>
                </a:solidFill>
              </a:rPr>
              <a:t>2020</a:t>
            </a:r>
            <a:r>
              <a:rPr lang="ja-JP" altLang="en-US" sz="3600" dirty="0">
                <a:solidFill>
                  <a:srgbClr val="FF0000"/>
                </a:solidFill>
              </a:rPr>
              <a:t>年</a:t>
            </a:r>
            <a:r>
              <a:rPr lang="en-US" altLang="ja-JP" sz="3600" dirty="0">
                <a:solidFill>
                  <a:srgbClr val="FF0000"/>
                </a:solidFill>
              </a:rPr>
              <a:t>6</a:t>
            </a:r>
            <a:r>
              <a:rPr lang="ja-JP" altLang="en-US" sz="3600" dirty="0">
                <a:solidFill>
                  <a:srgbClr val="FF0000"/>
                </a:solidFill>
              </a:rPr>
              <a:t>月</a:t>
            </a:r>
            <a:r>
              <a:rPr lang="en-US" altLang="ja-JP" sz="3600" dirty="0">
                <a:solidFill>
                  <a:srgbClr val="FF0000"/>
                </a:solidFill>
              </a:rPr>
              <a:t>25</a:t>
            </a:r>
            <a:r>
              <a:rPr lang="ja-JP" altLang="en-US" sz="3600" dirty="0">
                <a:solidFill>
                  <a:srgbClr val="FF0000"/>
                </a:solidFill>
              </a:rPr>
              <a:t>日の名古屋地裁判決が初めての判決</a:t>
            </a:r>
            <a:endParaRPr lang="en-US" altLang="ja-JP" sz="3600" dirty="0">
              <a:solidFill>
                <a:srgbClr val="FF0000"/>
              </a:solidFill>
            </a:endParaRPr>
          </a:p>
          <a:p>
            <a:r>
              <a:rPr lang="ja-JP" altLang="en-US" sz="3600" dirty="0">
                <a:solidFill>
                  <a:srgbClr val="FF0000"/>
                </a:solidFill>
              </a:rPr>
              <a:t>　　　</a:t>
            </a:r>
            <a:r>
              <a:rPr lang="ja-JP" altLang="en-US" sz="3200" dirty="0"/>
              <a:t>これから、</a:t>
            </a:r>
            <a:r>
              <a:rPr lang="ja-JP" altLang="en-US" sz="3200" dirty="0">
                <a:solidFill>
                  <a:srgbClr val="0070C0"/>
                </a:solidFill>
              </a:rPr>
              <a:t>札幌、東京、大阪、福岡など</a:t>
            </a:r>
            <a:r>
              <a:rPr lang="ja-JP" altLang="en-US" sz="3200" dirty="0"/>
              <a:t>で、次々と判</a:t>
            </a:r>
            <a:endParaRPr lang="en-US" altLang="ja-JP" sz="3200" dirty="0"/>
          </a:p>
          <a:p>
            <a:r>
              <a:rPr lang="ja-JP" altLang="en-US" sz="3200" dirty="0"/>
              <a:t>　　　決が予想されている</a:t>
            </a:r>
          </a:p>
        </p:txBody>
      </p:sp>
    </p:spTree>
    <p:extLst>
      <p:ext uri="{BB962C8B-B14F-4D97-AF65-F5344CB8AC3E}">
        <p14:creationId xmlns:p14="http://schemas.microsoft.com/office/powerpoint/2010/main" val="40782679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298173" y="327990"/>
            <a:ext cx="9700591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ja-JP" altLang="en-US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algn="just"/>
            <a:r>
              <a:rPr lang="ja-JP" altLang="en-US" sz="3200" dirty="0">
                <a:solidFill>
                  <a:srgbClr val="000000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en-US" altLang="ja-JP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200" dirty="0">
                <a:solidFill>
                  <a:srgbClr val="000000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　</a:t>
            </a:r>
            <a:endParaRPr lang="en-US" altLang="ja-JP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600" dirty="0">
                <a:solidFill>
                  <a:prstClr val="black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en-US" altLang="ja-JP" sz="3200" dirty="0">
              <a:solidFill>
                <a:prstClr val="black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200" dirty="0">
                <a:solidFill>
                  <a:prstClr val="black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ja-JP" altLang="en-US" sz="2400" dirty="0">
              <a:solidFill>
                <a:srgbClr val="FF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2710127" y="1374430"/>
            <a:ext cx="100355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dirty="0"/>
              <a:t>　　　　</a:t>
            </a:r>
            <a:endParaRPr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466927" y="327990"/>
            <a:ext cx="12067855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000" dirty="0">
                <a:solidFill>
                  <a:srgbClr val="FF0000"/>
                </a:solidFill>
              </a:rPr>
              <a:t>　　　</a:t>
            </a:r>
            <a:r>
              <a:rPr lang="ja-JP" altLang="en-US" sz="4400" dirty="0">
                <a:solidFill>
                  <a:srgbClr val="FF0000"/>
                </a:solidFill>
              </a:rPr>
              <a:t>名古屋地裁判決の争点と問題点</a:t>
            </a:r>
            <a:endParaRPr lang="en-US" altLang="ja-JP" sz="4400" dirty="0">
              <a:solidFill>
                <a:srgbClr val="FF0000"/>
              </a:solidFill>
            </a:endParaRPr>
          </a:p>
          <a:p>
            <a:r>
              <a:rPr lang="ja-JP" altLang="en-US" sz="3600" dirty="0"/>
              <a:t>　　</a:t>
            </a:r>
            <a:r>
              <a:rPr lang="ja-JP" altLang="en-US" sz="3600" dirty="0">
                <a:solidFill>
                  <a:srgbClr val="0070C0"/>
                </a:solidFill>
              </a:rPr>
              <a:t>１　生活扶助基準の改訂における厚生労働大臣の</a:t>
            </a:r>
            <a:endParaRPr lang="en-US" altLang="ja-JP" sz="3600" dirty="0">
              <a:solidFill>
                <a:srgbClr val="0070C0"/>
              </a:solidFill>
            </a:endParaRPr>
          </a:p>
          <a:p>
            <a:r>
              <a:rPr lang="ja-JP" altLang="en-US" sz="3600" dirty="0">
                <a:solidFill>
                  <a:srgbClr val="0070C0"/>
                </a:solidFill>
              </a:rPr>
              <a:t>　　　裁量権について</a:t>
            </a:r>
            <a:endParaRPr lang="en-US" altLang="ja-JP" sz="3600" dirty="0">
              <a:solidFill>
                <a:srgbClr val="0070C0"/>
              </a:solidFill>
            </a:endParaRPr>
          </a:p>
          <a:p>
            <a:r>
              <a:rPr lang="ja-JP" altLang="en-US" sz="3600" dirty="0"/>
              <a:t>　　　　</a:t>
            </a:r>
            <a:r>
              <a:rPr lang="ja-JP" altLang="en-US" sz="3200" dirty="0"/>
              <a:t>専門技術的かつ政策的な見地から大幅な裁量権</a:t>
            </a:r>
            <a:endParaRPr lang="en-US" altLang="ja-JP" sz="3200" dirty="0"/>
          </a:p>
          <a:p>
            <a:r>
              <a:rPr lang="ja-JP" altLang="en-US" sz="3200" dirty="0"/>
              <a:t>　　　　を認める</a:t>
            </a:r>
            <a:endParaRPr lang="en-US" altLang="ja-JP" sz="3200" dirty="0"/>
          </a:p>
          <a:p>
            <a:r>
              <a:rPr lang="ja-JP" altLang="en-US" sz="3200" dirty="0"/>
              <a:t>　　</a:t>
            </a:r>
            <a:r>
              <a:rPr lang="ja-JP" altLang="en-US" sz="3600" dirty="0">
                <a:solidFill>
                  <a:srgbClr val="0070C0"/>
                </a:solidFill>
              </a:rPr>
              <a:t>２　法８条２項、９条との関係</a:t>
            </a:r>
            <a:endParaRPr lang="en-US" altLang="ja-JP" sz="3600" dirty="0">
              <a:solidFill>
                <a:srgbClr val="0070C0"/>
              </a:solidFill>
            </a:endParaRPr>
          </a:p>
          <a:p>
            <a:r>
              <a:rPr lang="ja-JP" altLang="en-US" sz="3200" dirty="0"/>
              <a:t>　　　　　法８条２項、９条以外の事項を考慮することが</a:t>
            </a:r>
            <a:endParaRPr lang="en-US" altLang="ja-JP" sz="3200" dirty="0"/>
          </a:p>
          <a:p>
            <a:r>
              <a:rPr lang="ja-JP" altLang="en-US" sz="3200" dirty="0"/>
              <a:t>　　　　許されないということはできない</a:t>
            </a:r>
            <a:endParaRPr lang="en-US" altLang="ja-JP" sz="3200" dirty="0"/>
          </a:p>
          <a:p>
            <a:r>
              <a:rPr lang="ja-JP" altLang="en-US" sz="3200" dirty="0"/>
              <a:t>　　</a:t>
            </a:r>
            <a:r>
              <a:rPr lang="ja-JP" altLang="en-US" sz="3600" dirty="0">
                <a:solidFill>
                  <a:srgbClr val="0070C0"/>
                </a:solidFill>
              </a:rPr>
              <a:t>３　専門家による審議会の検討を経ていないこと</a:t>
            </a:r>
            <a:endParaRPr lang="en-US" altLang="ja-JP" sz="3600" dirty="0">
              <a:solidFill>
                <a:srgbClr val="0070C0"/>
              </a:solidFill>
            </a:endParaRPr>
          </a:p>
          <a:p>
            <a:r>
              <a:rPr lang="ja-JP" altLang="en-US" sz="3600" dirty="0">
                <a:solidFill>
                  <a:srgbClr val="0070C0"/>
                </a:solidFill>
              </a:rPr>
              <a:t>　　　　</a:t>
            </a:r>
            <a:r>
              <a:rPr lang="ja-JP" altLang="en-US" sz="3200" dirty="0"/>
              <a:t>通例ではあっても、検討を経ないことは直ちに</a:t>
            </a:r>
            <a:endParaRPr lang="en-US" altLang="ja-JP" sz="3200" dirty="0"/>
          </a:p>
          <a:p>
            <a:r>
              <a:rPr lang="ja-JP" altLang="en-US" sz="3200" dirty="0"/>
              <a:t>　　　　厚生労働大臣の裁量権を制約されるということは</a:t>
            </a:r>
            <a:endParaRPr lang="en-US" altLang="ja-JP" sz="3200" dirty="0"/>
          </a:p>
          <a:p>
            <a:r>
              <a:rPr lang="ja-JP" altLang="en-US" sz="3200" dirty="0"/>
              <a:t>　　　　できない</a:t>
            </a:r>
          </a:p>
        </p:txBody>
      </p:sp>
    </p:spTree>
    <p:extLst>
      <p:ext uri="{BB962C8B-B14F-4D97-AF65-F5344CB8AC3E}">
        <p14:creationId xmlns:p14="http://schemas.microsoft.com/office/powerpoint/2010/main" val="400603982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298173" y="327990"/>
            <a:ext cx="9700591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ja-JP" altLang="en-US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algn="just"/>
            <a:r>
              <a:rPr lang="ja-JP" altLang="en-US" sz="3200" dirty="0">
                <a:solidFill>
                  <a:srgbClr val="000000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en-US" altLang="ja-JP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200" dirty="0">
                <a:solidFill>
                  <a:srgbClr val="000000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　</a:t>
            </a:r>
            <a:endParaRPr lang="en-US" altLang="ja-JP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600" dirty="0">
                <a:solidFill>
                  <a:prstClr val="black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en-US" altLang="ja-JP" sz="3200" dirty="0">
              <a:solidFill>
                <a:prstClr val="black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200" dirty="0">
                <a:solidFill>
                  <a:prstClr val="black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ja-JP" altLang="en-US" sz="2400" dirty="0">
              <a:solidFill>
                <a:srgbClr val="FF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2710127" y="1374430"/>
            <a:ext cx="100355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dirty="0"/>
              <a:t>　　　　</a:t>
            </a:r>
            <a:endParaRPr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0" y="-856369"/>
            <a:ext cx="12581849" cy="7294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000" dirty="0">
                <a:solidFill>
                  <a:schemeClr val="accent2"/>
                </a:solidFill>
              </a:rPr>
              <a:t>　</a:t>
            </a:r>
            <a:endParaRPr lang="en-US" altLang="ja-JP" sz="4000" dirty="0">
              <a:solidFill>
                <a:schemeClr val="accent2"/>
              </a:solidFill>
            </a:endParaRPr>
          </a:p>
          <a:p>
            <a:endParaRPr lang="en-US" altLang="ja-JP" sz="4000" u="sng" dirty="0">
              <a:solidFill>
                <a:schemeClr val="accent2"/>
              </a:solidFill>
            </a:endParaRPr>
          </a:p>
          <a:p>
            <a:r>
              <a:rPr lang="ja-JP" altLang="en-US" sz="4000" dirty="0">
                <a:solidFill>
                  <a:schemeClr val="accent2"/>
                </a:solidFill>
              </a:rPr>
              <a:t>　　４　デフレ調整</a:t>
            </a:r>
            <a:endParaRPr lang="en-US" altLang="ja-JP" sz="4000" dirty="0">
              <a:solidFill>
                <a:schemeClr val="accent2"/>
              </a:solidFill>
            </a:endParaRPr>
          </a:p>
          <a:p>
            <a:r>
              <a:rPr lang="ja-JP" altLang="en-US" sz="4000" dirty="0">
                <a:solidFill>
                  <a:schemeClr val="accent2"/>
                </a:solidFill>
              </a:rPr>
              <a:t>　　　　</a:t>
            </a:r>
            <a:r>
              <a:rPr lang="ja-JP" altLang="en-US" sz="3200" dirty="0">
                <a:solidFill>
                  <a:srgbClr val="FF0000"/>
                </a:solidFill>
              </a:rPr>
              <a:t>デフレ調整を行う必要性の判断は、裁量の範囲</a:t>
            </a:r>
            <a:endParaRPr lang="en-US" altLang="ja-JP" sz="3200" dirty="0">
              <a:solidFill>
                <a:srgbClr val="FF0000"/>
              </a:solidFill>
            </a:endParaRPr>
          </a:p>
          <a:p>
            <a:r>
              <a:rPr lang="ja-JP" altLang="en-US" sz="3200" dirty="0"/>
              <a:t>　　　　物価下落率算定の参照・価格地点、指定品目の選定、</a:t>
            </a:r>
            <a:endParaRPr lang="en-US" altLang="ja-JP" sz="3200" dirty="0"/>
          </a:p>
          <a:p>
            <a:r>
              <a:rPr lang="ja-JP" altLang="en-US" sz="3200" dirty="0"/>
              <a:t>　　　異なる品目数による算出した指数を比較、ゆがみ調整</a:t>
            </a:r>
            <a:endParaRPr lang="en-US" altLang="ja-JP" sz="3200" dirty="0"/>
          </a:p>
          <a:p>
            <a:r>
              <a:rPr lang="ja-JP" altLang="en-US" sz="3200" dirty="0"/>
              <a:t>　　　とデフレ調整を重複して行った、検証結果の２分の１</a:t>
            </a:r>
            <a:endParaRPr lang="en-US" altLang="ja-JP" sz="3200" dirty="0"/>
          </a:p>
          <a:p>
            <a:r>
              <a:rPr lang="ja-JP" altLang="en-US" sz="3200" dirty="0"/>
              <a:t>　　　にしたが、いずれも</a:t>
            </a:r>
            <a:r>
              <a:rPr lang="ja-JP" altLang="en-US" sz="3200" dirty="0">
                <a:solidFill>
                  <a:srgbClr val="FF0000"/>
                </a:solidFill>
              </a:rPr>
              <a:t>裁量が認められている</a:t>
            </a:r>
            <a:endParaRPr lang="en-US" altLang="ja-JP" sz="3200" dirty="0">
              <a:solidFill>
                <a:srgbClr val="FF0000"/>
              </a:solidFill>
            </a:endParaRPr>
          </a:p>
          <a:p>
            <a:r>
              <a:rPr lang="ja-JP" altLang="en-US" sz="3600" dirty="0"/>
              <a:t>　　　　自民党の政策の影響を受けていることは否定で</a:t>
            </a:r>
            <a:endParaRPr lang="en-US" altLang="ja-JP" sz="3600" dirty="0"/>
          </a:p>
          <a:p>
            <a:r>
              <a:rPr lang="ja-JP" altLang="en-US" sz="3600" dirty="0"/>
              <a:t>　　　きないが、</a:t>
            </a:r>
            <a:r>
              <a:rPr lang="ja-JP" altLang="en-US" sz="3600" dirty="0">
                <a:solidFill>
                  <a:srgbClr val="FF0000"/>
                </a:solidFill>
              </a:rPr>
              <a:t>生活保護の削減を内容とする自民党の</a:t>
            </a:r>
            <a:endParaRPr lang="en-US" altLang="ja-JP" sz="3600" dirty="0">
              <a:solidFill>
                <a:srgbClr val="FF0000"/>
              </a:solidFill>
            </a:endParaRPr>
          </a:p>
          <a:p>
            <a:r>
              <a:rPr lang="ja-JP" altLang="en-US" sz="3600" dirty="0">
                <a:solidFill>
                  <a:srgbClr val="FF0000"/>
                </a:solidFill>
              </a:rPr>
              <a:t>　　　政策は、国民感情や国の財政事情を踏まえたもの</a:t>
            </a:r>
            <a:endParaRPr lang="en-US" altLang="ja-JP" sz="3600" dirty="0">
              <a:solidFill>
                <a:srgbClr val="FF0000"/>
              </a:solidFill>
            </a:endParaRPr>
          </a:p>
          <a:p>
            <a:r>
              <a:rPr lang="ja-JP" altLang="en-US" sz="3600" dirty="0">
                <a:solidFill>
                  <a:srgbClr val="FF0000"/>
                </a:solidFill>
              </a:rPr>
              <a:t>　　　であって、厚生労働大臣がこれらの事情を考慮で</a:t>
            </a:r>
            <a:endParaRPr lang="en-US" altLang="ja-JP" sz="3600" dirty="0">
              <a:solidFill>
                <a:srgbClr val="FF0000"/>
              </a:solidFill>
            </a:endParaRPr>
          </a:p>
          <a:p>
            <a:r>
              <a:rPr lang="ja-JP" altLang="en-US" sz="3600" dirty="0">
                <a:solidFill>
                  <a:srgbClr val="FF0000"/>
                </a:solidFill>
              </a:rPr>
              <a:t>　　　きることは明らかである</a:t>
            </a:r>
            <a:endParaRPr lang="ja-JP" alt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74285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298173" y="327990"/>
            <a:ext cx="9700591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ja-JP" altLang="en-US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algn="just"/>
            <a:r>
              <a:rPr lang="ja-JP" altLang="en-US" sz="3200" dirty="0">
                <a:solidFill>
                  <a:srgbClr val="000000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en-US" altLang="ja-JP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200" dirty="0">
                <a:solidFill>
                  <a:srgbClr val="000000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　</a:t>
            </a:r>
            <a:endParaRPr lang="en-US" altLang="ja-JP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600" dirty="0">
                <a:solidFill>
                  <a:prstClr val="black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en-US" altLang="ja-JP" sz="3200" dirty="0">
              <a:solidFill>
                <a:prstClr val="black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200" dirty="0">
                <a:solidFill>
                  <a:prstClr val="black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ja-JP" altLang="en-US" sz="2400" dirty="0">
              <a:solidFill>
                <a:srgbClr val="FF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2710127" y="1374430"/>
            <a:ext cx="100355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dirty="0"/>
              <a:t>　　　　</a:t>
            </a:r>
            <a:endParaRPr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0" y="-856369"/>
            <a:ext cx="12581849" cy="747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000" dirty="0">
                <a:solidFill>
                  <a:schemeClr val="accent2"/>
                </a:solidFill>
              </a:rPr>
              <a:t>　</a:t>
            </a:r>
            <a:endParaRPr lang="en-US" altLang="ja-JP" sz="4000" dirty="0">
              <a:solidFill>
                <a:schemeClr val="accent2"/>
              </a:solidFill>
            </a:endParaRPr>
          </a:p>
          <a:p>
            <a:endParaRPr lang="en-US" altLang="ja-JP" sz="4000" u="sng" dirty="0">
              <a:solidFill>
                <a:schemeClr val="accent2"/>
              </a:solidFill>
            </a:endParaRPr>
          </a:p>
          <a:p>
            <a:r>
              <a:rPr lang="ja-JP" altLang="en-US" sz="4000" dirty="0">
                <a:solidFill>
                  <a:schemeClr val="accent2"/>
                </a:solidFill>
              </a:rPr>
              <a:t>　　５　生活保護利用者の生活実態</a:t>
            </a:r>
            <a:endParaRPr lang="en-US" altLang="ja-JP" sz="4000" dirty="0">
              <a:solidFill>
                <a:schemeClr val="accent2"/>
              </a:solidFill>
            </a:endParaRPr>
          </a:p>
          <a:p>
            <a:r>
              <a:rPr lang="ja-JP" altLang="en-US" sz="4000" dirty="0">
                <a:solidFill>
                  <a:schemeClr val="accent2"/>
                </a:solidFill>
              </a:rPr>
              <a:t>　　　　</a:t>
            </a:r>
            <a:r>
              <a:rPr lang="ja-JP" altLang="en-US" sz="4000" dirty="0">
                <a:solidFill>
                  <a:srgbClr val="FF0000"/>
                </a:solidFill>
              </a:rPr>
              <a:t>軽視</a:t>
            </a:r>
            <a:endParaRPr lang="en-US" altLang="ja-JP" sz="4000" dirty="0">
              <a:solidFill>
                <a:srgbClr val="FF0000"/>
              </a:solidFill>
            </a:endParaRPr>
          </a:p>
          <a:p>
            <a:r>
              <a:rPr lang="ja-JP" altLang="en-US" sz="4000" dirty="0"/>
              <a:t>　　　　原告の示す実態調査には</a:t>
            </a:r>
            <a:r>
              <a:rPr lang="ja-JP" altLang="en-US" sz="4000" dirty="0">
                <a:solidFill>
                  <a:srgbClr val="FF0000"/>
                </a:solidFill>
              </a:rPr>
              <a:t>偏りがあり、</a:t>
            </a:r>
            <a:endParaRPr lang="en-US" altLang="ja-JP" sz="4000" dirty="0">
              <a:solidFill>
                <a:srgbClr val="FF0000"/>
              </a:solidFill>
            </a:endParaRPr>
          </a:p>
          <a:p>
            <a:r>
              <a:rPr lang="ja-JP" altLang="en-US" sz="4000" dirty="0">
                <a:solidFill>
                  <a:srgbClr val="FF0000"/>
                </a:solidFill>
              </a:rPr>
              <a:t>　　　信用性がない</a:t>
            </a:r>
            <a:endParaRPr lang="en-US" altLang="ja-JP" sz="4000" dirty="0">
              <a:solidFill>
                <a:srgbClr val="FF0000"/>
              </a:solidFill>
            </a:endParaRPr>
          </a:p>
          <a:p>
            <a:endParaRPr lang="en-US" altLang="ja-JP" sz="4000" dirty="0">
              <a:solidFill>
                <a:schemeClr val="accent2"/>
              </a:solidFill>
            </a:endParaRPr>
          </a:p>
          <a:p>
            <a:r>
              <a:rPr lang="ja-JP" altLang="en-US" sz="4000" dirty="0">
                <a:solidFill>
                  <a:schemeClr val="accent2"/>
                </a:solidFill>
              </a:rPr>
              <a:t>　　６　理由提示義務・理由付記義務違反</a:t>
            </a:r>
            <a:endParaRPr lang="en-US" altLang="ja-JP" sz="4000" dirty="0">
              <a:solidFill>
                <a:schemeClr val="accent2"/>
              </a:solidFill>
            </a:endParaRPr>
          </a:p>
          <a:p>
            <a:r>
              <a:rPr lang="ja-JP" altLang="en-US" sz="4000" dirty="0">
                <a:solidFill>
                  <a:schemeClr val="accent2"/>
                </a:solidFill>
              </a:rPr>
              <a:t>　　　　</a:t>
            </a:r>
            <a:r>
              <a:rPr lang="ja-JP" altLang="en-US" sz="4000" dirty="0"/>
              <a:t>認めず</a:t>
            </a:r>
            <a:endParaRPr lang="en-US" altLang="ja-JP" sz="4000" dirty="0"/>
          </a:p>
          <a:p>
            <a:endParaRPr lang="en-US" altLang="ja-JP" sz="4000" dirty="0">
              <a:solidFill>
                <a:schemeClr val="accent2"/>
              </a:solidFill>
            </a:endParaRPr>
          </a:p>
          <a:p>
            <a:r>
              <a:rPr lang="ja-JP" altLang="en-US" sz="4000" dirty="0">
                <a:solidFill>
                  <a:schemeClr val="accent2"/>
                </a:solidFill>
              </a:rPr>
              <a:t>　　７　損害賠償請求</a:t>
            </a:r>
            <a:endParaRPr lang="en-US" altLang="ja-JP" sz="4000" dirty="0">
              <a:solidFill>
                <a:schemeClr val="accent2"/>
              </a:solidFill>
            </a:endParaRPr>
          </a:p>
          <a:p>
            <a:r>
              <a:rPr lang="ja-JP" altLang="en-US" sz="4000" dirty="0">
                <a:solidFill>
                  <a:schemeClr val="accent2"/>
                </a:solidFill>
              </a:rPr>
              <a:t>　　　　</a:t>
            </a:r>
            <a:r>
              <a:rPr lang="ja-JP" altLang="en-US" sz="4000" dirty="0"/>
              <a:t>認めず</a:t>
            </a:r>
            <a:endParaRPr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416893913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298173" y="327990"/>
            <a:ext cx="9700591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ja-JP" altLang="en-US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algn="just"/>
            <a:r>
              <a:rPr lang="ja-JP" altLang="en-US" sz="3200" dirty="0">
                <a:solidFill>
                  <a:srgbClr val="000000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en-US" altLang="ja-JP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200" dirty="0">
                <a:solidFill>
                  <a:srgbClr val="000000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　</a:t>
            </a:r>
            <a:endParaRPr lang="en-US" altLang="ja-JP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600" dirty="0">
                <a:solidFill>
                  <a:prstClr val="black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en-US" altLang="ja-JP" sz="3200" dirty="0">
              <a:solidFill>
                <a:prstClr val="black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200" dirty="0">
                <a:solidFill>
                  <a:prstClr val="black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ja-JP" altLang="en-US" sz="2400" dirty="0">
              <a:solidFill>
                <a:srgbClr val="FF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2710127" y="1374430"/>
            <a:ext cx="100355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dirty="0"/>
              <a:t>　　　　</a:t>
            </a:r>
            <a:endParaRPr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0" y="-856369"/>
            <a:ext cx="12581849" cy="8217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000" dirty="0">
                <a:solidFill>
                  <a:schemeClr val="accent2"/>
                </a:solidFill>
              </a:rPr>
              <a:t>　</a:t>
            </a:r>
            <a:endParaRPr lang="en-US" altLang="ja-JP" sz="4000" dirty="0">
              <a:solidFill>
                <a:schemeClr val="accent2"/>
              </a:solidFill>
            </a:endParaRPr>
          </a:p>
          <a:p>
            <a:endParaRPr lang="en-US" altLang="ja-JP" sz="4000" u="sng" dirty="0">
              <a:solidFill>
                <a:schemeClr val="accent2"/>
              </a:solidFill>
            </a:endParaRPr>
          </a:p>
          <a:p>
            <a:r>
              <a:rPr lang="ja-JP" altLang="en-US" sz="4000" dirty="0">
                <a:solidFill>
                  <a:schemeClr val="accent2"/>
                </a:solidFill>
              </a:rPr>
              <a:t>　　</a:t>
            </a:r>
            <a:r>
              <a:rPr lang="ja-JP" altLang="en-US" sz="4800" dirty="0">
                <a:solidFill>
                  <a:srgbClr val="FF0000"/>
                </a:solidFill>
              </a:rPr>
              <a:t>今後の闘いの展望</a:t>
            </a:r>
            <a:endParaRPr lang="en-US" altLang="ja-JP" sz="4800" dirty="0">
              <a:solidFill>
                <a:srgbClr val="FF0000"/>
              </a:solidFill>
            </a:endParaRPr>
          </a:p>
          <a:p>
            <a:r>
              <a:rPr lang="ja-JP" altLang="en-US" sz="4000" dirty="0">
                <a:solidFill>
                  <a:schemeClr val="accent2"/>
                </a:solidFill>
              </a:rPr>
              <a:t>　 １　原告の要求の正当性と切実性をさらに訴える</a:t>
            </a:r>
            <a:endParaRPr lang="en-US" altLang="ja-JP" sz="4000" dirty="0">
              <a:solidFill>
                <a:schemeClr val="accent2"/>
              </a:solidFill>
            </a:endParaRPr>
          </a:p>
          <a:p>
            <a:r>
              <a:rPr lang="ja-JP" altLang="en-US" sz="4000" dirty="0">
                <a:solidFill>
                  <a:schemeClr val="accent2"/>
                </a:solidFill>
              </a:rPr>
              <a:t>　　　　原告が前面に立った訴えの力</a:t>
            </a:r>
            <a:endParaRPr lang="en-US" altLang="ja-JP" sz="4000" dirty="0">
              <a:solidFill>
                <a:schemeClr val="accent2"/>
              </a:solidFill>
            </a:endParaRPr>
          </a:p>
          <a:p>
            <a:r>
              <a:rPr lang="ja-JP" altLang="en-US" sz="4000" dirty="0">
                <a:solidFill>
                  <a:schemeClr val="accent2"/>
                </a:solidFill>
              </a:rPr>
              <a:t>　　　　一人の１０００歩よりも１０００人の</a:t>
            </a:r>
            <a:endParaRPr lang="en-US" altLang="ja-JP" sz="4000" dirty="0">
              <a:solidFill>
                <a:schemeClr val="accent2"/>
              </a:solidFill>
            </a:endParaRPr>
          </a:p>
          <a:p>
            <a:r>
              <a:rPr lang="ja-JP" altLang="en-US" sz="4000" dirty="0">
                <a:solidFill>
                  <a:schemeClr val="accent2"/>
                </a:solidFill>
              </a:rPr>
              <a:t>　　　一歩を</a:t>
            </a:r>
            <a:endParaRPr lang="en-US" altLang="ja-JP" sz="4000" dirty="0">
              <a:solidFill>
                <a:schemeClr val="accent2"/>
              </a:solidFill>
            </a:endParaRPr>
          </a:p>
          <a:p>
            <a:r>
              <a:rPr lang="ja-JP" altLang="en-US" sz="4000" dirty="0">
                <a:solidFill>
                  <a:schemeClr val="accent2"/>
                </a:solidFill>
              </a:rPr>
              <a:t>　２　判決の問題点の徹底した分析と、広報・宣伝</a:t>
            </a:r>
            <a:endParaRPr lang="en-US" altLang="ja-JP" sz="4000" dirty="0">
              <a:solidFill>
                <a:schemeClr val="accent2"/>
              </a:solidFill>
            </a:endParaRPr>
          </a:p>
          <a:p>
            <a:endParaRPr lang="en-US" altLang="ja-JP" sz="4000" dirty="0">
              <a:solidFill>
                <a:schemeClr val="accent2"/>
              </a:solidFill>
            </a:endParaRPr>
          </a:p>
          <a:p>
            <a:r>
              <a:rPr lang="ja-JP" altLang="en-US" sz="4000" dirty="0">
                <a:solidFill>
                  <a:schemeClr val="accent2"/>
                </a:solidFill>
              </a:rPr>
              <a:t>　３　裁判所での訴え、立証のさらなる強化</a:t>
            </a:r>
            <a:endParaRPr lang="en-US" altLang="ja-JP" sz="4000" dirty="0">
              <a:solidFill>
                <a:schemeClr val="accent2"/>
              </a:solidFill>
            </a:endParaRPr>
          </a:p>
          <a:p>
            <a:endParaRPr lang="en-US" altLang="ja-JP" sz="4000" dirty="0">
              <a:solidFill>
                <a:schemeClr val="accent2"/>
              </a:solidFill>
            </a:endParaRPr>
          </a:p>
          <a:p>
            <a:r>
              <a:rPr lang="ja-JP" altLang="en-US" sz="4000" dirty="0">
                <a:solidFill>
                  <a:schemeClr val="accent2"/>
                </a:solidFill>
              </a:rPr>
              <a:t>　４　全国的規模での裁判支援の強化</a:t>
            </a:r>
            <a:endParaRPr lang="en-US" altLang="ja-JP" sz="4000" dirty="0">
              <a:solidFill>
                <a:schemeClr val="accent2"/>
              </a:solidFill>
            </a:endParaRPr>
          </a:p>
          <a:p>
            <a:r>
              <a:rPr lang="ja-JP" altLang="en-US" sz="4000" dirty="0">
                <a:solidFill>
                  <a:schemeClr val="accent2"/>
                </a:solidFill>
              </a:rPr>
              <a:t>　　　　</a:t>
            </a:r>
            <a:endParaRPr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57328004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298173" y="327990"/>
            <a:ext cx="9700591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ja-JP" altLang="en-US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algn="just"/>
            <a:r>
              <a:rPr lang="ja-JP" altLang="en-US" sz="3200" dirty="0">
                <a:solidFill>
                  <a:srgbClr val="000000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en-US" altLang="ja-JP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200" dirty="0">
                <a:solidFill>
                  <a:srgbClr val="000000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　</a:t>
            </a:r>
            <a:endParaRPr lang="en-US" altLang="ja-JP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600" dirty="0">
                <a:solidFill>
                  <a:prstClr val="black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en-US" altLang="ja-JP" sz="3200" dirty="0">
              <a:solidFill>
                <a:prstClr val="black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200" dirty="0">
                <a:solidFill>
                  <a:prstClr val="black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ja-JP" altLang="en-US" sz="2400" dirty="0">
              <a:solidFill>
                <a:srgbClr val="FF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2710127" y="1374430"/>
            <a:ext cx="100355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dirty="0"/>
              <a:t>　　　　</a:t>
            </a:r>
            <a:endParaRPr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0" y="-856369"/>
            <a:ext cx="12581849" cy="747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000" dirty="0">
                <a:solidFill>
                  <a:schemeClr val="accent2"/>
                </a:solidFill>
              </a:rPr>
              <a:t>　</a:t>
            </a:r>
            <a:endParaRPr lang="en-US" altLang="ja-JP" sz="4000" dirty="0">
              <a:solidFill>
                <a:schemeClr val="accent2"/>
              </a:solidFill>
            </a:endParaRPr>
          </a:p>
          <a:p>
            <a:endParaRPr lang="en-US" altLang="ja-JP" sz="4000" u="sng" dirty="0">
              <a:solidFill>
                <a:schemeClr val="accent2"/>
              </a:solidFill>
            </a:endParaRPr>
          </a:p>
          <a:p>
            <a:r>
              <a:rPr lang="ja-JP" altLang="en-US" sz="4000" dirty="0">
                <a:solidFill>
                  <a:schemeClr val="accent2"/>
                </a:solidFill>
              </a:rPr>
              <a:t>　　５　いのちのとりで裁判と国民運動の連帯を</a:t>
            </a:r>
            <a:endParaRPr lang="en-US" altLang="ja-JP" sz="4000" dirty="0">
              <a:solidFill>
                <a:schemeClr val="accent2"/>
              </a:solidFill>
            </a:endParaRPr>
          </a:p>
          <a:p>
            <a:r>
              <a:rPr lang="ja-JP" altLang="en-US" sz="4000" dirty="0">
                <a:solidFill>
                  <a:schemeClr val="accent2"/>
                </a:solidFill>
              </a:rPr>
              <a:t>　　　さらに広げる</a:t>
            </a:r>
            <a:endParaRPr lang="en-US" altLang="ja-JP" sz="4000" dirty="0">
              <a:solidFill>
                <a:schemeClr val="accent2"/>
              </a:solidFill>
            </a:endParaRPr>
          </a:p>
          <a:p>
            <a:r>
              <a:rPr lang="ja-JP" altLang="en-US" sz="4000" dirty="0">
                <a:solidFill>
                  <a:schemeClr val="accent2"/>
                </a:solidFill>
              </a:rPr>
              <a:t>　　　　</a:t>
            </a:r>
            <a:r>
              <a:rPr lang="ja-JP" altLang="en-US" sz="4000" dirty="0"/>
              <a:t>「生存権」保障の意義をさらに訴える</a:t>
            </a:r>
            <a:endParaRPr lang="en-US" altLang="ja-JP" sz="4000" dirty="0"/>
          </a:p>
          <a:p>
            <a:r>
              <a:rPr lang="ja-JP" altLang="en-US" sz="4000" dirty="0"/>
              <a:t>　　　　</a:t>
            </a:r>
            <a:r>
              <a:rPr lang="ja-JP" altLang="en-US" sz="4000" dirty="0">
                <a:solidFill>
                  <a:srgbClr val="FF0000"/>
                </a:solidFill>
              </a:rPr>
              <a:t>コロナ禍の運動との連帯</a:t>
            </a:r>
            <a:endParaRPr lang="en-US" altLang="ja-JP" sz="4000" dirty="0">
              <a:solidFill>
                <a:srgbClr val="FF0000"/>
              </a:solidFill>
            </a:endParaRPr>
          </a:p>
          <a:p>
            <a:r>
              <a:rPr lang="ja-JP" altLang="en-US" sz="4000" dirty="0">
                <a:solidFill>
                  <a:schemeClr val="accent2"/>
                </a:solidFill>
              </a:rPr>
              <a:t>　　６　生活保護改革の運動をさらに追及する</a:t>
            </a:r>
            <a:endParaRPr lang="en-US" altLang="ja-JP" sz="4000" dirty="0">
              <a:solidFill>
                <a:schemeClr val="accent2"/>
              </a:solidFill>
            </a:endParaRPr>
          </a:p>
          <a:p>
            <a:r>
              <a:rPr lang="ja-JP" altLang="en-US" sz="4000" dirty="0">
                <a:solidFill>
                  <a:schemeClr val="accent2"/>
                </a:solidFill>
              </a:rPr>
              <a:t>　　　　　</a:t>
            </a:r>
            <a:r>
              <a:rPr lang="ja-JP" altLang="en-US" sz="4000" dirty="0"/>
              <a:t>国民の意識の変革</a:t>
            </a:r>
            <a:endParaRPr lang="en-US" altLang="ja-JP" sz="4000" dirty="0"/>
          </a:p>
          <a:p>
            <a:endParaRPr lang="en-US" altLang="ja-JP" sz="4000" dirty="0">
              <a:solidFill>
                <a:schemeClr val="accent2"/>
              </a:solidFill>
            </a:endParaRPr>
          </a:p>
          <a:p>
            <a:r>
              <a:rPr lang="ja-JP" altLang="en-US" sz="4000" dirty="0">
                <a:solidFill>
                  <a:schemeClr val="accent2"/>
                </a:solidFill>
              </a:rPr>
              <a:t>　　７　生活保護基準改訂についての、透明化、</a:t>
            </a:r>
            <a:endParaRPr lang="en-US" altLang="ja-JP" sz="4000" dirty="0">
              <a:solidFill>
                <a:schemeClr val="accent2"/>
              </a:solidFill>
            </a:endParaRPr>
          </a:p>
          <a:p>
            <a:r>
              <a:rPr lang="ja-JP" altLang="en-US" sz="4000" dirty="0">
                <a:solidFill>
                  <a:schemeClr val="accent2"/>
                </a:solidFill>
              </a:rPr>
              <a:t>　　　当事者参加を求める</a:t>
            </a:r>
            <a:endParaRPr lang="en-US" altLang="ja-JP" sz="4000" dirty="0">
              <a:solidFill>
                <a:schemeClr val="accent2"/>
              </a:solidFill>
            </a:endParaRPr>
          </a:p>
          <a:p>
            <a:endParaRPr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4840543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298173" y="327990"/>
            <a:ext cx="9700591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ja-JP" altLang="en-US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algn="just"/>
            <a:r>
              <a:rPr lang="ja-JP" altLang="en-US" sz="3200" dirty="0">
                <a:solidFill>
                  <a:srgbClr val="000000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en-US" altLang="ja-JP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200" dirty="0">
                <a:solidFill>
                  <a:srgbClr val="000000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　</a:t>
            </a:r>
            <a:endParaRPr lang="en-US" altLang="ja-JP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600" dirty="0">
                <a:solidFill>
                  <a:prstClr val="black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en-US" altLang="ja-JP" sz="3200" dirty="0">
              <a:solidFill>
                <a:prstClr val="black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200" dirty="0">
                <a:solidFill>
                  <a:prstClr val="black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ja-JP" altLang="en-US" sz="2400" dirty="0">
              <a:solidFill>
                <a:srgbClr val="FF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2710127" y="1374430"/>
            <a:ext cx="100355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dirty="0"/>
              <a:t>　　　　</a:t>
            </a:r>
            <a:endParaRPr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0" y="-856369"/>
            <a:ext cx="12581849" cy="7232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000" dirty="0">
                <a:solidFill>
                  <a:schemeClr val="accent2"/>
                </a:solidFill>
              </a:rPr>
              <a:t>　</a:t>
            </a:r>
            <a:endParaRPr lang="en-US" altLang="ja-JP" sz="4000" dirty="0">
              <a:solidFill>
                <a:schemeClr val="accent2"/>
              </a:solidFill>
            </a:endParaRPr>
          </a:p>
          <a:p>
            <a:endParaRPr lang="en-US" altLang="ja-JP" sz="4000" u="sng" dirty="0">
              <a:solidFill>
                <a:schemeClr val="accent2"/>
              </a:solidFill>
            </a:endParaRPr>
          </a:p>
          <a:p>
            <a:r>
              <a:rPr lang="ja-JP" altLang="en-US" sz="4000" dirty="0">
                <a:solidFill>
                  <a:schemeClr val="accent2"/>
                </a:solidFill>
              </a:rPr>
              <a:t>　　</a:t>
            </a:r>
            <a:r>
              <a:rPr lang="ja-JP" altLang="en-US" sz="4800" dirty="0">
                <a:solidFill>
                  <a:srgbClr val="FF0000"/>
                </a:solidFill>
              </a:rPr>
              <a:t>最後に</a:t>
            </a:r>
            <a:endParaRPr lang="en-US" altLang="ja-JP" sz="4800" dirty="0">
              <a:solidFill>
                <a:srgbClr val="FF0000"/>
              </a:solidFill>
            </a:endParaRPr>
          </a:p>
          <a:p>
            <a:endParaRPr lang="en-US" altLang="ja-JP" sz="4800" dirty="0">
              <a:solidFill>
                <a:srgbClr val="FF0000"/>
              </a:solidFill>
            </a:endParaRPr>
          </a:p>
          <a:p>
            <a:r>
              <a:rPr lang="ja-JP" altLang="en-US" sz="4800" dirty="0">
                <a:solidFill>
                  <a:srgbClr val="FF0000"/>
                </a:solidFill>
              </a:rPr>
              <a:t>　　権利はたたかう者の手にある</a:t>
            </a:r>
            <a:endParaRPr lang="en-US" altLang="ja-JP" sz="4800" dirty="0">
              <a:solidFill>
                <a:srgbClr val="FF0000"/>
              </a:solidFill>
            </a:endParaRPr>
          </a:p>
          <a:p>
            <a:r>
              <a:rPr lang="ja-JP" altLang="en-US" sz="4800" dirty="0">
                <a:solidFill>
                  <a:srgbClr val="FF0000"/>
                </a:solidFill>
              </a:rPr>
              <a:t>　　（朝日健二さんのことば）</a:t>
            </a:r>
            <a:endParaRPr lang="en-US" altLang="ja-JP" sz="4800" dirty="0">
              <a:solidFill>
                <a:srgbClr val="FF0000"/>
              </a:solidFill>
            </a:endParaRPr>
          </a:p>
          <a:p>
            <a:endParaRPr lang="en-US" altLang="ja-JP" sz="4800" dirty="0">
              <a:solidFill>
                <a:srgbClr val="FF0000"/>
              </a:solidFill>
            </a:endParaRPr>
          </a:p>
          <a:p>
            <a:r>
              <a:rPr lang="ja-JP" altLang="en-US" sz="4800" dirty="0">
                <a:solidFill>
                  <a:srgbClr val="FF0000"/>
                </a:solidFill>
              </a:rPr>
              <a:t>　　私たちは決して負けない、なぜなら</a:t>
            </a:r>
            <a:endParaRPr lang="en-US" altLang="ja-JP" sz="4800" dirty="0">
              <a:solidFill>
                <a:srgbClr val="FF0000"/>
              </a:solidFill>
            </a:endParaRPr>
          </a:p>
          <a:p>
            <a:r>
              <a:rPr lang="ja-JP" altLang="en-US" sz="4800" dirty="0">
                <a:solidFill>
                  <a:srgbClr val="FF0000"/>
                </a:solidFill>
              </a:rPr>
              <a:t>　　勝つまでたたかうからだ（馬奈木昭雄</a:t>
            </a:r>
            <a:endParaRPr lang="en-US" altLang="ja-JP" sz="4800" dirty="0">
              <a:solidFill>
                <a:srgbClr val="FF0000"/>
              </a:solidFill>
            </a:endParaRPr>
          </a:p>
          <a:p>
            <a:r>
              <a:rPr lang="ja-JP" altLang="en-US" sz="4800" dirty="0">
                <a:solidFill>
                  <a:srgbClr val="FF0000"/>
                </a:solidFill>
              </a:rPr>
              <a:t>　　弁護士のことば）</a:t>
            </a:r>
            <a:endParaRPr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0053304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298173" y="327990"/>
            <a:ext cx="9700591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ja-JP" altLang="en-US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algn="just"/>
            <a:r>
              <a:rPr lang="ja-JP" altLang="en-US" sz="3200" dirty="0">
                <a:solidFill>
                  <a:srgbClr val="000000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en-US" altLang="ja-JP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200" dirty="0">
                <a:solidFill>
                  <a:srgbClr val="000000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　</a:t>
            </a:r>
            <a:endParaRPr lang="en-US" altLang="ja-JP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600" dirty="0">
                <a:solidFill>
                  <a:prstClr val="black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en-US" altLang="ja-JP" sz="3200" dirty="0">
              <a:solidFill>
                <a:prstClr val="black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200" dirty="0">
                <a:solidFill>
                  <a:prstClr val="black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ja-JP" altLang="en-US" sz="2400" dirty="0">
              <a:solidFill>
                <a:srgbClr val="FF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2710127" y="1374430"/>
            <a:ext cx="100355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dirty="0"/>
              <a:t>　　　　</a:t>
            </a:r>
            <a:endParaRPr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182880" y="-970059"/>
            <a:ext cx="1228595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000" dirty="0">
                <a:solidFill>
                  <a:schemeClr val="accent2"/>
                </a:solidFill>
              </a:rPr>
              <a:t>　</a:t>
            </a:r>
            <a:endParaRPr lang="en-US" altLang="ja-JP" sz="4000" dirty="0">
              <a:solidFill>
                <a:schemeClr val="accent2"/>
              </a:solidFill>
            </a:endParaRPr>
          </a:p>
          <a:p>
            <a:endParaRPr lang="en-US" altLang="ja-JP" sz="4000" dirty="0">
              <a:solidFill>
                <a:schemeClr val="accent2"/>
              </a:solidFill>
            </a:endParaRPr>
          </a:p>
          <a:p>
            <a:r>
              <a:rPr lang="ja-JP" altLang="en-US" sz="4000" dirty="0">
                <a:solidFill>
                  <a:schemeClr val="accent2"/>
                </a:solidFill>
              </a:rPr>
              <a:t>　　</a:t>
            </a:r>
            <a:endParaRPr lang="ja-JP" altLang="en-US" sz="2800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EE451B8A-9AA3-4C62-BA53-1A3C04AFB6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6638" y="2155054"/>
            <a:ext cx="4621316" cy="3759363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4DC1D80E-655C-456B-8359-46EBA8AF75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2069" y="0"/>
            <a:ext cx="49221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8236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298173" y="327990"/>
            <a:ext cx="9700591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ja-JP" altLang="en-US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algn="just"/>
            <a:r>
              <a:rPr lang="ja-JP" altLang="en-US" sz="3200" dirty="0">
                <a:solidFill>
                  <a:srgbClr val="000000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en-US" altLang="ja-JP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200" dirty="0">
                <a:solidFill>
                  <a:srgbClr val="000000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　</a:t>
            </a:r>
            <a:endParaRPr lang="en-US" altLang="ja-JP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600" dirty="0">
                <a:solidFill>
                  <a:prstClr val="black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en-US" altLang="ja-JP" sz="3200" dirty="0">
              <a:solidFill>
                <a:prstClr val="black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200" dirty="0">
                <a:solidFill>
                  <a:prstClr val="black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ja-JP" altLang="en-US" sz="2400" dirty="0">
              <a:solidFill>
                <a:srgbClr val="FF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2710127" y="1374430"/>
            <a:ext cx="100355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dirty="0"/>
              <a:t>　　　　</a:t>
            </a:r>
            <a:endParaRPr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182880" y="-970059"/>
            <a:ext cx="1228595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000" dirty="0">
                <a:solidFill>
                  <a:schemeClr val="accent2"/>
                </a:solidFill>
              </a:rPr>
              <a:t>　</a:t>
            </a:r>
            <a:endParaRPr lang="en-US" altLang="ja-JP" sz="4000" dirty="0">
              <a:solidFill>
                <a:schemeClr val="accent2"/>
              </a:solidFill>
            </a:endParaRPr>
          </a:p>
          <a:p>
            <a:endParaRPr lang="en-US" altLang="ja-JP" sz="4000" dirty="0">
              <a:solidFill>
                <a:schemeClr val="accent2"/>
              </a:solidFill>
            </a:endParaRPr>
          </a:p>
          <a:p>
            <a:r>
              <a:rPr lang="ja-JP" altLang="en-US" sz="4000" dirty="0">
                <a:solidFill>
                  <a:schemeClr val="accent2"/>
                </a:solidFill>
              </a:rPr>
              <a:t>　　</a:t>
            </a:r>
            <a:endParaRPr lang="ja-JP" altLang="en-US" sz="2800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0560BCC8-DC53-42F8-9555-74E480C378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231" y="0"/>
            <a:ext cx="5252936" cy="685800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47C13998-33A6-4127-8ADC-5F5CD8637D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3720" y="1072390"/>
            <a:ext cx="4941650" cy="5268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2553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298173" y="327990"/>
            <a:ext cx="9700591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ja-JP" altLang="en-US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algn="just"/>
            <a:r>
              <a:rPr lang="ja-JP" altLang="en-US" sz="3200" dirty="0">
                <a:solidFill>
                  <a:srgbClr val="000000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en-US" altLang="ja-JP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200" dirty="0">
                <a:solidFill>
                  <a:srgbClr val="000000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　</a:t>
            </a:r>
            <a:endParaRPr lang="en-US" altLang="ja-JP" sz="3200" dirty="0">
              <a:solidFill>
                <a:srgbClr val="00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600" dirty="0">
                <a:solidFill>
                  <a:prstClr val="black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en-US" altLang="ja-JP" sz="3200" dirty="0">
              <a:solidFill>
                <a:prstClr val="black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  <a:p>
            <a:pPr lvl="0" algn="just"/>
            <a:r>
              <a:rPr lang="ja-JP" altLang="en-US" sz="3200" dirty="0">
                <a:solidFill>
                  <a:prstClr val="black"/>
                </a:solidFill>
                <a:latin typeface="ＤＦ平成ゴシック体W5" panose="020B0509000000000000" pitchFamily="49" charset="-128"/>
                <a:ea typeface="ＤＦ平成ゴシック体W5" panose="020B0509000000000000" pitchFamily="49" charset="-128"/>
              </a:rPr>
              <a:t>　</a:t>
            </a:r>
            <a:endParaRPr lang="ja-JP" altLang="en-US" sz="2400" dirty="0">
              <a:solidFill>
                <a:srgbClr val="FF0000"/>
              </a:solidFill>
              <a:latin typeface="ＤＦ平成ゴシック体W5" panose="020B0509000000000000" pitchFamily="49" charset="-128"/>
              <a:ea typeface="ＤＦ平成ゴシック体W5" panose="020B0509000000000000" pitchFamily="49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2710127" y="1374430"/>
            <a:ext cx="100355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dirty="0"/>
              <a:t>　　　　</a:t>
            </a:r>
            <a:endParaRPr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0" y="-570450"/>
            <a:ext cx="12468833" cy="7602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000" dirty="0">
                <a:solidFill>
                  <a:schemeClr val="accent2"/>
                </a:solidFill>
              </a:rPr>
              <a:t>　</a:t>
            </a:r>
            <a:endParaRPr lang="en-US" altLang="ja-JP" sz="4000" dirty="0">
              <a:solidFill>
                <a:schemeClr val="accent2"/>
              </a:solidFill>
            </a:endParaRPr>
          </a:p>
          <a:p>
            <a:endParaRPr lang="en-US" altLang="ja-JP" sz="4000" dirty="0">
              <a:solidFill>
                <a:schemeClr val="accent2"/>
              </a:solidFill>
            </a:endParaRPr>
          </a:p>
          <a:p>
            <a:r>
              <a:rPr lang="ja-JP" altLang="en-US" sz="4000" dirty="0">
                <a:solidFill>
                  <a:schemeClr val="accent2"/>
                </a:solidFill>
              </a:rPr>
              <a:t>　　　</a:t>
            </a:r>
            <a:r>
              <a:rPr lang="ja-JP" altLang="en-US" sz="3600" dirty="0">
                <a:solidFill>
                  <a:srgbClr val="FF0000"/>
                </a:solidFill>
              </a:rPr>
              <a:t>訴訟提起にあたって</a:t>
            </a:r>
            <a:endParaRPr lang="en-US" altLang="ja-JP" sz="3600" dirty="0">
              <a:solidFill>
                <a:srgbClr val="FF0000"/>
              </a:solidFill>
            </a:endParaRPr>
          </a:p>
          <a:p>
            <a:r>
              <a:rPr lang="ja-JP" altLang="en-US" sz="4000" dirty="0">
                <a:solidFill>
                  <a:schemeClr val="accent2"/>
                </a:solidFill>
              </a:rPr>
              <a:t>　　　　</a:t>
            </a:r>
            <a:r>
              <a:rPr lang="ja-JP" altLang="en-US" sz="3200" dirty="0"/>
              <a:t>審査請求、再審査請求は独力で→どちらも</a:t>
            </a:r>
            <a:r>
              <a:rPr lang="ja-JP" altLang="en-US" sz="3200" dirty="0">
                <a:solidFill>
                  <a:srgbClr val="0070C0"/>
                </a:solidFill>
              </a:rPr>
              <a:t>「却下」</a:t>
            </a:r>
            <a:endParaRPr lang="en-US" altLang="ja-JP" sz="3200" dirty="0">
              <a:solidFill>
                <a:srgbClr val="0070C0"/>
              </a:solidFill>
            </a:endParaRPr>
          </a:p>
          <a:p>
            <a:r>
              <a:rPr lang="ja-JP" altLang="en-US" sz="3200" dirty="0"/>
              <a:t>　　　　　裁判を</a:t>
            </a:r>
            <a:r>
              <a:rPr lang="ja-JP" altLang="en-US" sz="3200" dirty="0">
                <a:solidFill>
                  <a:srgbClr val="0070C0"/>
                </a:solidFill>
              </a:rPr>
              <a:t>受任してくれる弁護士がいない</a:t>
            </a:r>
            <a:endParaRPr lang="en-US" altLang="ja-JP" sz="3200" dirty="0">
              <a:solidFill>
                <a:srgbClr val="0070C0"/>
              </a:solidFill>
            </a:endParaRPr>
          </a:p>
          <a:p>
            <a:r>
              <a:rPr lang="ja-JP" altLang="en-US" sz="3200" dirty="0"/>
              <a:t>　　　　　新井章弁護士らが受任した経過</a:t>
            </a:r>
            <a:endParaRPr lang="en-US" altLang="ja-JP" sz="3200" dirty="0"/>
          </a:p>
          <a:p>
            <a:r>
              <a:rPr lang="ja-JP" altLang="en-US" sz="3200" dirty="0"/>
              <a:t>　　　　</a:t>
            </a:r>
            <a:r>
              <a:rPr lang="ja-JP" altLang="en-US" sz="3600" dirty="0">
                <a:solidFill>
                  <a:srgbClr val="FF0000"/>
                </a:solidFill>
              </a:rPr>
              <a:t>一審裁判所での審理</a:t>
            </a:r>
            <a:endParaRPr lang="en-US" altLang="ja-JP" sz="3600" dirty="0">
              <a:solidFill>
                <a:srgbClr val="FF0000"/>
              </a:solidFill>
            </a:endParaRPr>
          </a:p>
          <a:p>
            <a:r>
              <a:rPr lang="ja-JP" altLang="en-US" sz="3600" dirty="0">
                <a:solidFill>
                  <a:srgbClr val="FF0000"/>
                </a:solidFill>
              </a:rPr>
              <a:t>　　　　  </a:t>
            </a:r>
            <a:r>
              <a:rPr lang="ja-JP" altLang="en-US" sz="3200" dirty="0"/>
              <a:t>原告側９人、被告側６人にも及ぶ</a:t>
            </a:r>
            <a:r>
              <a:rPr lang="ja-JP" altLang="en-US" sz="3200" dirty="0">
                <a:solidFill>
                  <a:srgbClr val="0070C0"/>
                </a:solidFill>
              </a:rPr>
              <a:t>証人尋問</a:t>
            </a:r>
            <a:r>
              <a:rPr lang="ja-JP" altLang="en-US" sz="3200" dirty="0"/>
              <a:t>と３日間</a:t>
            </a:r>
            <a:endParaRPr lang="en-US" altLang="ja-JP" sz="3200" dirty="0"/>
          </a:p>
          <a:p>
            <a:r>
              <a:rPr lang="en-US" altLang="ja-JP" sz="3200" dirty="0"/>
              <a:t>              </a:t>
            </a:r>
            <a:r>
              <a:rPr lang="ja-JP" altLang="en-US" sz="3200" dirty="0"/>
              <a:t>に亘る</a:t>
            </a:r>
            <a:r>
              <a:rPr lang="ja-JP" altLang="en-US" sz="3200" dirty="0">
                <a:solidFill>
                  <a:srgbClr val="0070C0"/>
                </a:solidFill>
              </a:rPr>
              <a:t>出張現地尋問</a:t>
            </a:r>
            <a:r>
              <a:rPr lang="ja-JP" altLang="en-US" sz="3200" dirty="0"/>
              <a:t>（原告側１０人、被告側４人）</a:t>
            </a:r>
            <a:endParaRPr lang="en-US" altLang="ja-JP" sz="3200" dirty="0"/>
          </a:p>
          <a:p>
            <a:r>
              <a:rPr lang="ja-JP" altLang="en-US" sz="3200" dirty="0"/>
              <a:t>　　 　　　証人尋問の内容</a:t>
            </a:r>
            <a:endParaRPr lang="en-US" altLang="ja-JP" sz="3200" dirty="0"/>
          </a:p>
          <a:p>
            <a:r>
              <a:rPr lang="ja-JP" altLang="en-US" sz="3200" dirty="0"/>
              <a:t>　　　　　　 国の証人と反対尋問の特徴</a:t>
            </a:r>
            <a:endParaRPr lang="en-US" altLang="ja-JP" sz="3200" dirty="0"/>
          </a:p>
          <a:p>
            <a:r>
              <a:rPr lang="ja-JP" altLang="en-US" sz="3200" dirty="0"/>
              <a:t>　　　　　 </a:t>
            </a:r>
            <a:r>
              <a:rPr lang="ja-JP" altLang="en-US" sz="3200" dirty="0">
                <a:solidFill>
                  <a:srgbClr val="0070C0"/>
                </a:solidFill>
              </a:rPr>
              <a:t>支援の組織化の苦労</a:t>
            </a:r>
            <a:endParaRPr lang="en-US" altLang="ja-JP" sz="3200" dirty="0">
              <a:solidFill>
                <a:srgbClr val="0070C0"/>
              </a:solidFill>
            </a:endParaRPr>
          </a:p>
          <a:p>
            <a:r>
              <a:rPr lang="ja-JP" altLang="en-US" sz="3200" dirty="0"/>
              <a:t>　　　　　　 日患同盟、医療関係労組の役割</a:t>
            </a:r>
            <a:endParaRPr lang="en-US" altLang="ja-JP" sz="3200" dirty="0"/>
          </a:p>
          <a:p>
            <a:r>
              <a:rPr lang="ja-JP" altLang="en-US" sz="3200" dirty="0"/>
              <a:t>　　　　　</a:t>
            </a:r>
          </a:p>
        </p:txBody>
      </p:sp>
    </p:spTree>
    <p:extLst>
      <p:ext uri="{BB962C8B-B14F-4D97-AF65-F5344CB8AC3E}">
        <p14:creationId xmlns:p14="http://schemas.microsoft.com/office/powerpoint/2010/main" val="4276947328"/>
      </p:ext>
    </p:extLst>
  </p:cSld>
  <p:clrMapOvr>
    <a:masterClrMapping/>
  </p:clrMapOvr>
</p:sld>
</file>

<file path=ppt/theme/theme1.xml><?xml version="1.0" encoding="utf-8"?>
<a:theme xmlns:a="http://schemas.openxmlformats.org/drawingml/2006/main" name="ファセット">
  <a:themeElements>
    <a:clrScheme name="ファセット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ファセット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ファセット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5636</TotalTime>
  <Words>6472</Words>
  <Application>Microsoft Office PowerPoint</Application>
  <PresentationFormat>ワイド画面</PresentationFormat>
  <Paragraphs>1033</Paragraphs>
  <Slides>69</Slides>
  <Notes>3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69</vt:i4>
      </vt:variant>
    </vt:vector>
  </HeadingPairs>
  <TitlesOfParts>
    <vt:vector size="76" baseType="lpstr">
      <vt:lpstr>ＤＦ平成ゴシック体W5</vt:lpstr>
      <vt:lpstr>メイリオ</vt:lpstr>
      <vt:lpstr>Arial</vt:lpstr>
      <vt:lpstr>Calibri</vt:lpstr>
      <vt:lpstr>Trebuchet MS</vt:lpstr>
      <vt:lpstr>Wingdings 3</vt:lpstr>
      <vt:lpstr>ファセット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２０１５年（平成２７年）２月２５日              「憲法２５条が保障する   　　　　　生存権をいまこそ…」</dc:title>
  <dc:creator>尾藤廣喜</dc:creator>
  <cp:lastModifiedBy>shahokyo-2</cp:lastModifiedBy>
  <cp:revision>569</cp:revision>
  <cp:lastPrinted>2019-12-05T10:32:35Z</cp:lastPrinted>
  <dcterms:created xsi:type="dcterms:W3CDTF">2015-02-24T03:51:15Z</dcterms:created>
  <dcterms:modified xsi:type="dcterms:W3CDTF">2020-07-07T06:38:27Z</dcterms:modified>
</cp:coreProperties>
</file>