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56" r:id="rId2"/>
    <p:sldId id="257" r:id="rId3"/>
    <p:sldId id="258" r:id="rId4"/>
    <p:sldId id="259"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D69B5F-381F-F8E0-A7B5-902825336E5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7E9E43D-FE5A-DF15-DCBD-45F8DF1AEC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3E6CA2E-E580-4378-72CE-8C595DEF9CD8}"/>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5" name="フッター プレースホルダー 4">
            <a:extLst>
              <a:ext uri="{FF2B5EF4-FFF2-40B4-BE49-F238E27FC236}">
                <a16:creationId xmlns:a16="http://schemas.microsoft.com/office/drawing/2014/main" id="{56F91D79-4AFB-22AD-2BAE-CDB5719B8F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507A69A-77F2-0723-5C69-0C363A5057E5}"/>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1796691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D8403C-5E6B-B116-EDEA-F282ECE5FAF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7D1FEBE-95CD-B388-0985-6DFDA315397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7E8280-1D3D-F26F-F428-1FD629310170}"/>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5" name="フッター プレースホルダー 4">
            <a:extLst>
              <a:ext uri="{FF2B5EF4-FFF2-40B4-BE49-F238E27FC236}">
                <a16:creationId xmlns:a16="http://schemas.microsoft.com/office/drawing/2014/main" id="{49815F13-2BD8-05FB-7EF2-51AF3165D5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B91D769-1AAF-D121-4CBF-725D07405D7E}"/>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1147793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2805D6A-6C41-FB99-64A7-D87D8662B76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B2CEFC4-DA44-1012-AC92-2DE8C13BB60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3EF8205-E263-84F0-7B5D-CCF75BE4FD44}"/>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5" name="フッター プレースホルダー 4">
            <a:extLst>
              <a:ext uri="{FF2B5EF4-FFF2-40B4-BE49-F238E27FC236}">
                <a16:creationId xmlns:a16="http://schemas.microsoft.com/office/drawing/2014/main" id="{A4B1C6C7-AB21-5714-C43F-5EC77F9E2A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1F3C8A-53E5-34C4-11A7-96988BBD83DB}"/>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4200162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A0E2338-8468-B562-CA2B-C84606775B3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5F52689-1BEF-C8D2-CAAA-FD756AE634E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B5D35C7-8C18-C4D1-2A90-8E1DC9B2E52D}"/>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5" name="フッター プレースホルダー 4">
            <a:extLst>
              <a:ext uri="{FF2B5EF4-FFF2-40B4-BE49-F238E27FC236}">
                <a16:creationId xmlns:a16="http://schemas.microsoft.com/office/drawing/2014/main" id="{DE25B3FA-6DFE-A372-3697-CC2005D8AF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A5FD8E-DF43-75D8-2F24-1AC9B36CBB50}"/>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241293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E20102-B557-783D-D367-DC8DA08C26B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93F7C89-188A-0F01-B023-B700F3CD2F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ABC7164-1E81-427E-D41C-56AE5BA5E62A}"/>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5" name="フッター プレースホルダー 4">
            <a:extLst>
              <a:ext uri="{FF2B5EF4-FFF2-40B4-BE49-F238E27FC236}">
                <a16:creationId xmlns:a16="http://schemas.microsoft.com/office/drawing/2014/main" id="{5A403DB3-470B-9532-FC1A-7A2A5B9AD3A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5393777-AE02-0221-007D-B00B0E2E64FD}"/>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2157036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A7EF6E-27E0-50FC-CFF4-4BCF8B8D747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76876E6-72F6-19F8-40C9-7999821ECD3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941F6B5-3067-C85C-FC9F-F95970DF5A8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3EEFA92-5440-4F1B-4114-0D95FFE0DF4A}"/>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6" name="フッター プレースホルダー 5">
            <a:extLst>
              <a:ext uri="{FF2B5EF4-FFF2-40B4-BE49-F238E27FC236}">
                <a16:creationId xmlns:a16="http://schemas.microsoft.com/office/drawing/2014/main" id="{3AC3DD3D-EBE0-FB8A-AF6D-428ED7B4145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4433634-84D5-C0DB-2CDC-85C4C1A26C20}"/>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47945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371312-203A-584A-482B-5223BCD56FE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719ECB4-84B8-5294-557A-0EA4D35EDE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87A4745-C76B-3903-0153-05947DA9D40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1B73119-421D-B9CD-6FA8-CAB18775EB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D377C1E-2501-E3DA-8163-3C25BEB32AD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1694674-8D20-93C2-D4C2-C9BBD34D00DA}"/>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8" name="フッター プレースホルダー 7">
            <a:extLst>
              <a:ext uri="{FF2B5EF4-FFF2-40B4-BE49-F238E27FC236}">
                <a16:creationId xmlns:a16="http://schemas.microsoft.com/office/drawing/2014/main" id="{9D1D97B9-0113-8611-B26B-B9FAFF043A3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F8796F0-0B77-0EB9-C1BD-B312CAE776AF}"/>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801286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DF6F9E-0B7A-0E2B-A948-8C13540E650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5B75278-2CED-557C-6DE9-46A48695004C}"/>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4" name="フッター プレースホルダー 3">
            <a:extLst>
              <a:ext uri="{FF2B5EF4-FFF2-40B4-BE49-F238E27FC236}">
                <a16:creationId xmlns:a16="http://schemas.microsoft.com/office/drawing/2014/main" id="{38D9F749-2A39-3CE3-4982-FBA724B6F6B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FCC63B4-33A3-BD7D-A7F9-643E57D224E1}"/>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307508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68E1DF8-C92C-8823-0467-E1497A0CCD48}"/>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3" name="フッター プレースホルダー 2">
            <a:extLst>
              <a:ext uri="{FF2B5EF4-FFF2-40B4-BE49-F238E27FC236}">
                <a16:creationId xmlns:a16="http://schemas.microsoft.com/office/drawing/2014/main" id="{E3EB258D-A67F-5883-3CB0-1AE80BEE3B0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99D1DAC-6A00-E3BC-F7EF-967FF426BF2C}"/>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4148197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26DF4A-7AF5-D040-DFD5-B9800A27A1A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2789A4C-A0B9-233B-890C-DFB448DBD0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6EF9FD7-3AEF-6701-C571-7B0B8B2A67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8EEC6BC-772B-AE40-79BD-0FDC1C21095E}"/>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6" name="フッター プレースホルダー 5">
            <a:extLst>
              <a:ext uri="{FF2B5EF4-FFF2-40B4-BE49-F238E27FC236}">
                <a16:creationId xmlns:a16="http://schemas.microsoft.com/office/drawing/2014/main" id="{0D537A61-1AEB-95F8-D745-7D0065FB443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9178530-B5FD-ED0F-66D1-1360655E7B13}"/>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311130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AC8963-C3FB-3010-B5E0-72D72F6421B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44F7D62-7D3A-6A3F-CE24-9F38BF003A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D99B396-367D-086B-27E9-A2742FF168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D37E651-0096-A0E6-FF40-83F857869ECC}"/>
              </a:ext>
            </a:extLst>
          </p:cNvPr>
          <p:cNvSpPr>
            <a:spLocks noGrp="1"/>
          </p:cNvSpPr>
          <p:nvPr>
            <p:ph type="dt" sz="half" idx="10"/>
          </p:nvPr>
        </p:nvSpPr>
        <p:spPr/>
        <p:txBody>
          <a:bodyPr/>
          <a:lstStyle/>
          <a:p>
            <a:fld id="{1E28FB89-8A41-4D93-B970-7F016221348A}" type="datetimeFigureOut">
              <a:rPr kumimoji="1" lang="ja-JP" altLang="en-US" smtClean="0"/>
              <a:t>2024/3/7</a:t>
            </a:fld>
            <a:endParaRPr kumimoji="1" lang="ja-JP" altLang="en-US"/>
          </a:p>
        </p:txBody>
      </p:sp>
      <p:sp>
        <p:nvSpPr>
          <p:cNvPr id="6" name="フッター プレースホルダー 5">
            <a:extLst>
              <a:ext uri="{FF2B5EF4-FFF2-40B4-BE49-F238E27FC236}">
                <a16:creationId xmlns:a16="http://schemas.microsoft.com/office/drawing/2014/main" id="{CD0B067D-904B-9D8D-6856-3830434739D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C3BAD3-E70B-C190-9F39-DC2C50ACBDC2}"/>
              </a:ext>
            </a:extLst>
          </p:cNvPr>
          <p:cNvSpPr>
            <a:spLocks noGrp="1"/>
          </p:cNvSpPr>
          <p:nvPr>
            <p:ph type="sldNum" sz="quarter" idx="12"/>
          </p:nvPr>
        </p:nvSpPr>
        <p:spPr/>
        <p:txBody>
          <a:body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745535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BA4A352-E9DC-ED93-497C-3F11751CCA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575AA79-0C36-5C9D-4C2D-9771912FC6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30ED46-C3E3-E8BE-5082-ACEB0D1AA3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28FB89-8A41-4D93-B970-7F016221348A}" type="datetimeFigureOut">
              <a:rPr kumimoji="1" lang="ja-JP" altLang="en-US" smtClean="0"/>
              <a:t>2024/3/7</a:t>
            </a:fld>
            <a:endParaRPr kumimoji="1" lang="ja-JP" altLang="en-US"/>
          </a:p>
        </p:txBody>
      </p:sp>
      <p:sp>
        <p:nvSpPr>
          <p:cNvPr id="5" name="フッター プレースホルダー 4">
            <a:extLst>
              <a:ext uri="{FF2B5EF4-FFF2-40B4-BE49-F238E27FC236}">
                <a16:creationId xmlns:a16="http://schemas.microsoft.com/office/drawing/2014/main" id="{C8AE2FFB-FA3C-8246-B219-7F565363FE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E7BA807-ED57-AA46-C32B-07C2C51662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C79F3A-0B2D-4FA6-8BE0-D50FFB0B1478}" type="slidenum">
              <a:rPr kumimoji="1" lang="ja-JP" altLang="en-US" smtClean="0"/>
              <a:t>‹#›</a:t>
            </a:fld>
            <a:endParaRPr kumimoji="1" lang="ja-JP" altLang="en-US"/>
          </a:p>
        </p:txBody>
      </p:sp>
    </p:spTree>
    <p:extLst>
      <p:ext uri="{BB962C8B-B14F-4D97-AF65-F5344CB8AC3E}">
        <p14:creationId xmlns:p14="http://schemas.microsoft.com/office/powerpoint/2010/main" val="3956047890"/>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066EA0-5FF1-42E8-F90D-98C645E83D5E}"/>
              </a:ext>
            </a:extLst>
          </p:cNvPr>
          <p:cNvSpPr>
            <a:spLocks noGrp="1"/>
          </p:cNvSpPr>
          <p:nvPr>
            <p:ph type="ctrTitle"/>
          </p:nvPr>
        </p:nvSpPr>
        <p:spPr/>
        <p:txBody>
          <a:bodyPr/>
          <a:lstStyle/>
          <a:p>
            <a:r>
              <a:rPr kumimoji="1" lang="ja-JP" altLang="en-US" dirty="0"/>
              <a:t>訪問介護等の基本報酬の引き下げの撤回を</a:t>
            </a:r>
          </a:p>
        </p:txBody>
      </p:sp>
      <p:sp>
        <p:nvSpPr>
          <p:cNvPr id="3" name="字幕 2">
            <a:extLst>
              <a:ext uri="{FF2B5EF4-FFF2-40B4-BE49-F238E27FC236}">
                <a16:creationId xmlns:a16="http://schemas.microsoft.com/office/drawing/2014/main" id="{CDA24CFD-B4B0-7640-F012-B9A775C7C0DD}"/>
              </a:ext>
            </a:extLst>
          </p:cNvPr>
          <p:cNvSpPr>
            <a:spLocks noGrp="1"/>
          </p:cNvSpPr>
          <p:nvPr>
            <p:ph type="subTitle" idx="1"/>
          </p:nvPr>
        </p:nvSpPr>
        <p:spPr>
          <a:xfrm>
            <a:off x="4858870" y="5624933"/>
            <a:ext cx="6759389" cy="775867"/>
          </a:xfrm>
        </p:spPr>
        <p:txBody>
          <a:bodyPr>
            <a:normAutofit fontScale="92500" lnSpcReduction="10000"/>
          </a:bodyPr>
          <a:lstStyle/>
          <a:p>
            <a:r>
              <a:rPr kumimoji="1" lang="ja-JP" altLang="en-US" dirty="0"/>
              <a:t>　　　　　　公益社団法人　認知症の人と家族の会</a:t>
            </a:r>
            <a:endParaRPr kumimoji="1" lang="en-US" altLang="ja-JP" dirty="0"/>
          </a:p>
          <a:p>
            <a:r>
              <a:rPr lang="ja-JP" altLang="en-US" dirty="0"/>
              <a:t>　　　　　　　　　　　　　代表理事　鎌田　松代</a:t>
            </a:r>
            <a:endParaRPr kumimoji="1" lang="ja-JP" altLang="en-US" dirty="0"/>
          </a:p>
        </p:txBody>
      </p:sp>
      <p:pic>
        <p:nvPicPr>
          <p:cNvPr id="4" name="図 3">
            <a:extLst>
              <a:ext uri="{FF2B5EF4-FFF2-40B4-BE49-F238E27FC236}">
                <a16:creationId xmlns:a16="http://schemas.microsoft.com/office/drawing/2014/main" id="{D3516668-AEB1-813F-F8CD-C1E809E677AC}"/>
              </a:ext>
            </a:extLst>
          </p:cNvPr>
          <p:cNvPicPr>
            <a:picLocks noChangeAspect="1"/>
          </p:cNvPicPr>
          <p:nvPr/>
        </p:nvPicPr>
        <p:blipFill>
          <a:blip r:embed="rId2"/>
          <a:stretch>
            <a:fillRect/>
          </a:stretch>
        </p:blipFill>
        <p:spPr>
          <a:xfrm>
            <a:off x="5946915" y="5735636"/>
            <a:ext cx="636807" cy="907449"/>
          </a:xfrm>
          <a:prstGeom prst="rect">
            <a:avLst/>
          </a:prstGeom>
        </p:spPr>
      </p:pic>
    </p:spTree>
    <p:extLst>
      <p:ext uri="{BB962C8B-B14F-4D97-AF65-F5344CB8AC3E}">
        <p14:creationId xmlns:p14="http://schemas.microsoft.com/office/powerpoint/2010/main" val="1770435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D185AD7-9D1F-8094-F053-0903DC48C415}"/>
              </a:ext>
            </a:extLst>
          </p:cNvPr>
          <p:cNvSpPr txBox="1"/>
          <p:nvPr/>
        </p:nvSpPr>
        <p:spPr>
          <a:xfrm>
            <a:off x="215153" y="516484"/>
            <a:ext cx="11851341" cy="6001643"/>
          </a:xfrm>
          <a:prstGeom prst="rect">
            <a:avLst/>
          </a:prstGeom>
          <a:noFill/>
        </p:spPr>
        <p:txBody>
          <a:bodyPr wrap="square" rtlCol="0">
            <a:spAutoFit/>
          </a:bodyPr>
          <a:lstStyle/>
          <a:p>
            <a:r>
              <a:rPr kumimoji="1" lang="ja-JP" altLang="en-US" sz="3200" dirty="0"/>
              <a:t>〇訪問介護は在宅介護の要です！！</a:t>
            </a:r>
            <a:endParaRPr kumimoji="1" lang="en-US" altLang="ja-JP" sz="3200" dirty="0"/>
          </a:p>
          <a:p>
            <a:endParaRPr lang="en-US" altLang="ja-JP" sz="3200" dirty="0"/>
          </a:p>
          <a:p>
            <a:r>
              <a:rPr lang="ja-JP" altLang="en-US" sz="3200" dirty="0"/>
              <a:t>〇人手不足などが原因で廃業や休業、また倒産する</a:t>
            </a:r>
            <a:endParaRPr lang="en-US" altLang="ja-JP" sz="3200" dirty="0"/>
          </a:p>
          <a:p>
            <a:r>
              <a:rPr lang="ja-JP" altLang="en-US" sz="3200" dirty="0"/>
              <a:t>　訪問介護事業所が増えています</a:t>
            </a:r>
            <a:endParaRPr lang="en-US" altLang="ja-JP" sz="3200" dirty="0"/>
          </a:p>
          <a:p>
            <a:endParaRPr lang="en-US" altLang="ja-JP" sz="3200" dirty="0"/>
          </a:p>
          <a:p>
            <a:r>
              <a:rPr kumimoji="1" lang="ja-JP" altLang="en-US" sz="3200" dirty="0"/>
              <a:t>〇希望しても、ヘルパー不足で利用できないことが増えてき</a:t>
            </a:r>
            <a:endParaRPr kumimoji="1" lang="en-US" altLang="ja-JP" sz="3200" dirty="0"/>
          </a:p>
          <a:p>
            <a:r>
              <a:rPr lang="ja-JP" altLang="en-US" sz="3200" dirty="0"/>
              <a:t>　</a:t>
            </a:r>
            <a:r>
              <a:rPr kumimoji="1" lang="ja-JP" altLang="en-US" sz="3200" dirty="0"/>
              <a:t>ました。</a:t>
            </a:r>
            <a:endParaRPr lang="en-US" altLang="ja-JP" sz="3200" dirty="0"/>
          </a:p>
          <a:p>
            <a:endParaRPr lang="en-US" altLang="ja-JP" sz="3200" dirty="0"/>
          </a:p>
          <a:p>
            <a:r>
              <a:rPr kumimoji="1" lang="ja-JP" altLang="en-US" sz="3200" dirty="0"/>
              <a:t>〇要介護</a:t>
            </a:r>
            <a:r>
              <a:rPr kumimoji="1" lang="en-US" altLang="ja-JP" sz="3200" dirty="0"/>
              <a:t>1,2</a:t>
            </a:r>
            <a:r>
              <a:rPr kumimoji="1" lang="ja-JP" altLang="en-US" sz="3200" dirty="0"/>
              <a:t>の一人暮らしの認知症の人はデイサービスや</a:t>
            </a:r>
            <a:endParaRPr kumimoji="1" lang="en-US" altLang="ja-JP" sz="3200" dirty="0"/>
          </a:p>
          <a:p>
            <a:r>
              <a:rPr lang="ja-JP" altLang="en-US" sz="3200" dirty="0"/>
              <a:t>　</a:t>
            </a:r>
            <a:r>
              <a:rPr kumimoji="1" lang="ja-JP" altLang="en-US" sz="3200" dirty="0"/>
              <a:t>ヘルパー利用で在宅生活が送れています</a:t>
            </a:r>
            <a:endParaRPr kumimoji="1" lang="en-US" altLang="ja-JP" sz="3200" dirty="0"/>
          </a:p>
          <a:p>
            <a:endParaRPr lang="en-US" altLang="ja-JP" sz="3200" dirty="0"/>
          </a:p>
          <a:p>
            <a:r>
              <a:rPr kumimoji="1" lang="ja-JP" altLang="en-US" sz="3200" dirty="0"/>
              <a:t>〇家族も見守りながらも介護と仕事の継続が出来ています</a:t>
            </a:r>
          </a:p>
        </p:txBody>
      </p:sp>
    </p:spTree>
    <p:extLst>
      <p:ext uri="{BB962C8B-B14F-4D97-AF65-F5344CB8AC3E}">
        <p14:creationId xmlns:p14="http://schemas.microsoft.com/office/powerpoint/2010/main" val="1377013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9360B02-D1C3-7368-2FCE-72D074A5038F}"/>
              </a:ext>
            </a:extLst>
          </p:cNvPr>
          <p:cNvSpPr txBox="1"/>
          <p:nvPr/>
        </p:nvSpPr>
        <p:spPr>
          <a:xfrm>
            <a:off x="457200" y="806824"/>
            <a:ext cx="11277600" cy="4401205"/>
          </a:xfrm>
          <a:prstGeom prst="rect">
            <a:avLst/>
          </a:prstGeom>
          <a:noFill/>
        </p:spPr>
        <p:txBody>
          <a:bodyPr wrap="square" rtlCol="0">
            <a:spAutoFit/>
          </a:bodyPr>
          <a:lstStyle/>
          <a:p>
            <a:r>
              <a:rPr kumimoji="1" lang="ja-JP" altLang="en-US" sz="2800" dirty="0"/>
              <a:t>〇国は、介護事業所の中でも最たる人手不足であるのは訪問介護事業所であることは認識していると答弁していました。</a:t>
            </a:r>
            <a:endParaRPr kumimoji="1" lang="en-US" altLang="ja-JP" sz="2800" dirty="0"/>
          </a:p>
          <a:p>
            <a:endParaRPr lang="en-US" altLang="ja-JP" sz="2800" dirty="0"/>
          </a:p>
          <a:p>
            <a:r>
              <a:rPr kumimoji="1" lang="ja-JP" altLang="en-US" sz="2800" dirty="0"/>
              <a:t>〇事業所運営の根幹である</a:t>
            </a:r>
            <a:r>
              <a:rPr lang="ja-JP" altLang="en-US" sz="2800" dirty="0"/>
              <a:t>基本報酬が引き下げされることは、国の人手不足に対しての認識を疑わざるを得ません。</a:t>
            </a:r>
            <a:endParaRPr lang="en-US" altLang="ja-JP" sz="2800" dirty="0"/>
          </a:p>
          <a:p>
            <a:endParaRPr kumimoji="1" lang="en-US" altLang="ja-JP" sz="2800" dirty="0"/>
          </a:p>
          <a:p>
            <a:r>
              <a:rPr lang="ja-JP" altLang="en-US" sz="2800" dirty="0"/>
              <a:t>〇人手不足問題についての対策での効果的な対応が見えない、成果を実感できない現状の中で、一番深刻な訪問介護への</a:t>
            </a:r>
            <a:endParaRPr lang="en-US" altLang="ja-JP" sz="2800" dirty="0"/>
          </a:p>
          <a:p>
            <a:r>
              <a:rPr lang="ja-JP" altLang="en-US" sz="2800" dirty="0"/>
              <a:t>この対応に愕然とし、国の介護人材確保に向けての</a:t>
            </a:r>
            <a:endParaRPr lang="en-US" altLang="ja-JP" sz="2800" dirty="0"/>
          </a:p>
          <a:p>
            <a:r>
              <a:rPr lang="ja-JP" altLang="en-US" sz="2800" dirty="0"/>
              <a:t>本気度はいかがなのかと疑念をいだきます。</a:t>
            </a:r>
            <a:endParaRPr kumimoji="1" lang="ja-JP" altLang="en-US" sz="2800" dirty="0"/>
          </a:p>
        </p:txBody>
      </p:sp>
      <p:pic>
        <p:nvPicPr>
          <p:cNvPr id="4" name="図 3">
            <a:extLst>
              <a:ext uri="{FF2B5EF4-FFF2-40B4-BE49-F238E27FC236}">
                <a16:creationId xmlns:a16="http://schemas.microsoft.com/office/drawing/2014/main" id="{5A09D7D6-FE96-7930-1D2D-8D75C188F669}"/>
              </a:ext>
            </a:extLst>
          </p:cNvPr>
          <p:cNvPicPr>
            <a:picLocks noChangeAspect="1"/>
          </p:cNvPicPr>
          <p:nvPr/>
        </p:nvPicPr>
        <p:blipFill>
          <a:blip r:embed="rId2"/>
          <a:stretch>
            <a:fillRect/>
          </a:stretch>
        </p:blipFill>
        <p:spPr>
          <a:xfrm>
            <a:off x="8749553" y="4184378"/>
            <a:ext cx="3306118" cy="2476398"/>
          </a:xfrm>
          <a:prstGeom prst="rect">
            <a:avLst/>
          </a:prstGeom>
        </p:spPr>
      </p:pic>
    </p:spTree>
    <p:extLst>
      <p:ext uri="{BB962C8B-B14F-4D97-AF65-F5344CB8AC3E}">
        <p14:creationId xmlns:p14="http://schemas.microsoft.com/office/powerpoint/2010/main" val="3443093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250B1C24-B813-F090-DF9E-FEDAAFDE5CCB}"/>
              </a:ext>
            </a:extLst>
          </p:cNvPr>
          <p:cNvSpPr txBox="1"/>
          <p:nvPr/>
        </p:nvSpPr>
        <p:spPr>
          <a:xfrm>
            <a:off x="844925" y="1117886"/>
            <a:ext cx="9412941" cy="2123658"/>
          </a:xfrm>
          <a:prstGeom prst="rect">
            <a:avLst/>
          </a:prstGeom>
          <a:solidFill>
            <a:srgbClr val="FFC000"/>
          </a:solidFill>
        </p:spPr>
        <p:txBody>
          <a:bodyPr wrap="square" rtlCol="0">
            <a:spAutoFit/>
          </a:bodyPr>
          <a:lstStyle/>
          <a:p>
            <a:r>
              <a:rPr kumimoji="1" lang="ja-JP" altLang="en-US" sz="6600" dirty="0"/>
              <a:t>訪問介護等の基本報酬の</a:t>
            </a:r>
            <a:endParaRPr kumimoji="1" lang="en-US" altLang="ja-JP" sz="6600" dirty="0"/>
          </a:p>
          <a:p>
            <a:r>
              <a:rPr lang="ja-JP" altLang="en-US" sz="6600" dirty="0"/>
              <a:t>　</a:t>
            </a:r>
            <a:r>
              <a:rPr kumimoji="1" lang="ja-JP" altLang="en-US" sz="6600" dirty="0"/>
              <a:t>引き下げの撤回を</a:t>
            </a:r>
          </a:p>
        </p:txBody>
      </p:sp>
      <p:pic>
        <p:nvPicPr>
          <p:cNvPr id="1026" name="Picture 2" descr="抗議活動 抗議デモをする人たちのイラスト素材 イラスト素材 ...">
            <a:extLst>
              <a:ext uri="{FF2B5EF4-FFF2-40B4-BE49-F238E27FC236}">
                <a16:creationId xmlns:a16="http://schemas.microsoft.com/office/drawing/2014/main" id="{C5648D5A-A8DE-D080-5213-F8B63C47EA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175" y="3241544"/>
            <a:ext cx="3390900" cy="3428198"/>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a:extLst>
              <a:ext uri="{FF2B5EF4-FFF2-40B4-BE49-F238E27FC236}">
                <a16:creationId xmlns:a16="http://schemas.microsoft.com/office/drawing/2014/main" id="{45E97997-CC5F-9200-6064-7B92BBF4CA86}"/>
              </a:ext>
            </a:extLst>
          </p:cNvPr>
          <p:cNvPicPr>
            <a:picLocks noChangeAspect="1"/>
          </p:cNvPicPr>
          <p:nvPr/>
        </p:nvPicPr>
        <p:blipFill>
          <a:blip r:embed="rId3"/>
          <a:stretch>
            <a:fillRect/>
          </a:stretch>
        </p:blipFill>
        <p:spPr>
          <a:xfrm>
            <a:off x="9488861" y="2357437"/>
            <a:ext cx="2143125" cy="2143125"/>
          </a:xfrm>
          <a:prstGeom prst="rect">
            <a:avLst/>
          </a:prstGeom>
        </p:spPr>
      </p:pic>
    </p:spTree>
    <p:extLst>
      <p:ext uri="{BB962C8B-B14F-4D97-AF65-F5344CB8AC3E}">
        <p14:creationId xmlns:p14="http://schemas.microsoft.com/office/powerpoint/2010/main" val="10363398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TotalTime>
  <Words>237</Words>
  <Application>Microsoft Office PowerPoint</Application>
  <PresentationFormat>ワイド画面</PresentationFormat>
  <Paragraphs>24</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游ゴシック</vt:lpstr>
      <vt:lpstr>游ゴシック Light</vt:lpstr>
      <vt:lpstr>Arial</vt:lpstr>
      <vt:lpstr>Office テーマ</vt:lpstr>
      <vt:lpstr>訪問介護等の基本報酬の引き下げの撤回を</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訪問介護等の基本報酬の引き下げの撤回を</dc:title>
  <dc:creator>松代 鎌田</dc:creator>
  <cp:lastModifiedBy>松代 鎌田</cp:lastModifiedBy>
  <cp:revision>1</cp:revision>
  <dcterms:created xsi:type="dcterms:W3CDTF">2024-03-07T08:23:50Z</dcterms:created>
  <dcterms:modified xsi:type="dcterms:W3CDTF">2024-03-07T09:19:47Z</dcterms:modified>
</cp:coreProperties>
</file>