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3774" r:id="rId4"/>
    <p:sldId id="4135" r:id="rId5"/>
    <p:sldId id="4251" r:id="rId6"/>
    <p:sldId id="4290" r:id="rId7"/>
    <p:sldId id="4240" r:id="rId8"/>
    <p:sldId id="4041" r:id="rId9"/>
    <p:sldId id="4287" r:id="rId10"/>
    <p:sldId id="4289" r:id="rId11"/>
    <p:sldId id="4291" r:id="rId12"/>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4" autoAdjust="0"/>
    <p:restoredTop sz="94660"/>
  </p:normalViewPr>
  <p:slideViewPr>
    <p:cSldViewPr snapToGrid="0">
      <p:cViewPr varScale="1">
        <p:scale>
          <a:sx n="67" d="100"/>
          <a:sy n="67" d="100"/>
        </p:scale>
        <p:origin x="9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r>
              <a:rPr lang="ja-JP" altLang="en-US" sz="2400" dirty="0">
                <a:latin typeface="ＭＳ ゴシック" panose="020B0609070205080204" pitchFamily="49" charset="-128"/>
                <a:ea typeface="ＭＳ ゴシック" panose="020B0609070205080204" pitchFamily="49" charset="-128"/>
              </a:rPr>
              <a:t>身体介護中心型の介護報酬の推移　（単位）</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title>
    <c:autoTitleDeleted val="0"/>
    <c:plotArea>
      <c:layout>
        <c:manualLayout>
          <c:layoutTarget val="inner"/>
          <c:xMode val="edge"/>
          <c:yMode val="edge"/>
          <c:x val="0.10187578983182657"/>
          <c:y val="0.19537031133660765"/>
          <c:w val="0.88454396325459317"/>
          <c:h val="0.6065354330708661"/>
        </c:manualLayout>
      </c:layout>
      <c:lineChart>
        <c:grouping val="standard"/>
        <c:varyColors val="0"/>
        <c:ser>
          <c:idx val="0"/>
          <c:order val="0"/>
          <c:tx>
            <c:strRef>
              <c:f>'Sheet1 (3)'!$C$3</c:f>
              <c:strCache>
                <c:ptCount val="1"/>
                <c:pt idx="0">
                  <c:v>30分～１時間</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 (3)'!$D$2:$K$2</c:f>
              <c:strCache>
                <c:ptCount val="8"/>
                <c:pt idx="0">
                  <c:v>2000年</c:v>
                </c:pt>
                <c:pt idx="1">
                  <c:v>2003年 </c:v>
                </c:pt>
                <c:pt idx="2">
                  <c:v>2006年</c:v>
                </c:pt>
                <c:pt idx="3">
                  <c:v>2009年</c:v>
                </c:pt>
                <c:pt idx="4">
                  <c:v>2012年</c:v>
                </c:pt>
                <c:pt idx="5">
                  <c:v>2015年</c:v>
                </c:pt>
                <c:pt idx="6">
                  <c:v>2018年</c:v>
                </c:pt>
                <c:pt idx="7">
                  <c:v>2021年</c:v>
                </c:pt>
              </c:strCache>
            </c:strRef>
          </c:cat>
          <c:val>
            <c:numRef>
              <c:f>'Sheet1 (3)'!$D$3:$K$3</c:f>
              <c:numCache>
                <c:formatCode>0_ </c:formatCode>
                <c:ptCount val="8"/>
                <c:pt idx="0">
                  <c:v>402</c:v>
                </c:pt>
                <c:pt idx="1">
                  <c:v>402</c:v>
                </c:pt>
                <c:pt idx="2">
                  <c:v>402</c:v>
                </c:pt>
                <c:pt idx="3">
                  <c:v>402</c:v>
                </c:pt>
                <c:pt idx="4">
                  <c:v>402</c:v>
                </c:pt>
                <c:pt idx="5">
                  <c:v>388</c:v>
                </c:pt>
                <c:pt idx="6">
                  <c:v>394</c:v>
                </c:pt>
                <c:pt idx="7">
                  <c:v>396</c:v>
                </c:pt>
              </c:numCache>
            </c:numRef>
          </c:val>
          <c:smooth val="0"/>
          <c:extLst>
            <c:ext xmlns:c16="http://schemas.microsoft.com/office/drawing/2014/chart" uri="{C3380CC4-5D6E-409C-BE32-E72D297353CC}">
              <c16:uniqueId val="{00000000-C965-4DD3-B529-17D7DF3E2EFF}"/>
            </c:ext>
          </c:extLst>
        </c:ser>
        <c:ser>
          <c:idx val="1"/>
          <c:order val="1"/>
          <c:tx>
            <c:strRef>
              <c:f>'Sheet1 (3)'!$C$4</c:f>
              <c:strCache>
                <c:ptCount val="1"/>
                <c:pt idx="0">
                  <c:v>１時間以上</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 (3)'!$D$2:$K$2</c:f>
              <c:strCache>
                <c:ptCount val="8"/>
                <c:pt idx="0">
                  <c:v>2000年</c:v>
                </c:pt>
                <c:pt idx="1">
                  <c:v>2003年 </c:v>
                </c:pt>
                <c:pt idx="2">
                  <c:v>2006年</c:v>
                </c:pt>
                <c:pt idx="3">
                  <c:v>2009年</c:v>
                </c:pt>
                <c:pt idx="4">
                  <c:v>2012年</c:v>
                </c:pt>
                <c:pt idx="5">
                  <c:v>2015年</c:v>
                </c:pt>
                <c:pt idx="6">
                  <c:v>2018年</c:v>
                </c:pt>
                <c:pt idx="7">
                  <c:v>2021年</c:v>
                </c:pt>
              </c:strCache>
            </c:strRef>
          </c:cat>
          <c:val>
            <c:numRef>
              <c:f>'Sheet1 (3)'!$D$4:$K$4</c:f>
              <c:numCache>
                <c:formatCode>0_ </c:formatCode>
                <c:ptCount val="8"/>
                <c:pt idx="0">
                  <c:v>584</c:v>
                </c:pt>
                <c:pt idx="1">
                  <c:v>584</c:v>
                </c:pt>
                <c:pt idx="2">
                  <c:v>584</c:v>
                </c:pt>
                <c:pt idx="3">
                  <c:v>584</c:v>
                </c:pt>
                <c:pt idx="4">
                  <c:v>584</c:v>
                </c:pt>
                <c:pt idx="5">
                  <c:v>564</c:v>
                </c:pt>
                <c:pt idx="6">
                  <c:v>575</c:v>
                </c:pt>
                <c:pt idx="7">
                  <c:v>579</c:v>
                </c:pt>
              </c:numCache>
            </c:numRef>
          </c:val>
          <c:smooth val="0"/>
          <c:extLst>
            <c:ext xmlns:c16="http://schemas.microsoft.com/office/drawing/2014/chart" uri="{C3380CC4-5D6E-409C-BE32-E72D297353CC}">
              <c16:uniqueId val="{00000001-C965-4DD3-B529-17D7DF3E2EFF}"/>
            </c:ext>
          </c:extLst>
        </c:ser>
        <c:ser>
          <c:idx val="2"/>
          <c:order val="2"/>
          <c:tx>
            <c:strRef>
              <c:f>'Sheet1 (3)'!$C$5</c:f>
              <c:strCache>
                <c:ptCount val="1"/>
                <c:pt idx="0">
                  <c:v>30分増すごと</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 (3)'!$D$2:$K$2</c:f>
              <c:strCache>
                <c:ptCount val="8"/>
                <c:pt idx="0">
                  <c:v>2000年</c:v>
                </c:pt>
                <c:pt idx="1">
                  <c:v>2003年 </c:v>
                </c:pt>
                <c:pt idx="2">
                  <c:v>2006年</c:v>
                </c:pt>
                <c:pt idx="3">
                  <c:v>2009年</c:v>
                </c:pt>
                <c:pt idx="4">
                  <c:v>2012年</c:v>
                </c:pt>
                <c:pt idx="5">
                  <c:v>2015年</c:v>
                </c:pt>
                <c:pt idx="6">
                  <c:v>2018年</c:v>
                </c:pt>
                <c:pt idx="7">
                  <c:v>2021年</c:v>
                </c:pt>
              </c:strCache>
            </c:strRef>
          </c:cat>
          <c:val>
            <c:numRef>
              <c:f>'Sheet1 (3)'!$D$5:$K$5</c:f>
              <c:numCache>
                <c:formatCode>0_ </c:formatCode>
                <c:ptCount val="8"/>
                <c:pt idx="0">
                  <c:v>219</c:v>
                </c:pt>
                <c:pt idx="1">
                  <c:v>83</c:v>
                </c:pt>
                <c:pt idx="2">
                  <c:v>83</c:v>
                </c:pt>
                <c:pt idx="3">
                  <c:v>83</c:v>
                </c:pt>
                <c:pt idx="4">
                  <c:v>83</c:v>
                </c:pt>
                <c:pt idx="5">
                  <c:v>80</c:v>
                </c:pt>
                <c:pt idx="6">
                  <c:v>83</c:v>
                </c:pt>
                <c:pt idx="7">
                  <c:v>84</c:v>
                </c:pt>
              </c:numCache>
            </c:numRef>
          </c:val>
          <c:smooth val="0"/>
          <c:extLst>
            <c:ext xmlns:c16="http://schemas.microsoft.com/office/drawing/2014/chart" uri="{C3380CC4-5D6E-409C-BE32-E72D297353CC}">
              <c16:uniqueId val="{00000002-C965-4DD3-B529-17D7DF3E2EFF}"/>
            </c:ext>
          </c:extLst>
        </c:ser>
        <c:dLbls>
          <c:showLegendKey val="0"/>
          <c:showVal val="0"/>
          <c:showCatName val="0"/>
          <c:showSerName val="0"/>
          <c:showPercent val="0"/>
          <c:showBubbleSize val="0"/>
        </c:dLbls>
        <c:marker val="1"/>
        <c:smooth val="0"/>
        <c:axId val="1635255936"/>
        <c:axId val="1635261344"/>
      </c:lineChart>
      <c:catAx>
        <c:axId val="163525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635261344"/>
        <c:crosses val="autoZero"/>
        <c:auto val="1"/>
        <c:lblAlgn val="ctr"/>
        <c:lblOffset val="100"/>
        <c:noMultiLvlLbl val="0"/>
      </c:catAx>
      <c:valAx>
        <c:axId val="1635261344"/>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crossAx val="163525593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legendEntry>
      <c:layout>
        <c:manualLayout>
          <c:xMode val="edge"/>
          <c:yMode val="edge"/>
          <c:x val="0.10308641975308641"/>
          <c:y val="0.93653771082976256"/>
          <c:w val="0.76296296296296295"/>
          <c:h val="6.1094724581397801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altLang="en-US" sz="2000" dirty="0"/>
              <a:t>全国加重平均の最低賃金額　</a:t>
            </a:r>
            <a:r>
              <a:rPr lang="zh-TW" altLang="en-US" sz="2000" dirty="0">
                <a:solidFill>
                  <a:schemeClr val="tx1"/>
                </a:solidFill>
              </a:rPr>
              <a:t>時間額 （円）</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0904759155413479"/>
          <c:y val="0.10005949825467809"/>
          <c:w val="0.88330299371865117"/>
          <c:h val="0.79920711033969227"/>
        </c:manualLayout>
      </c:layout>
      <c:lineChart>
        <c:grouping val="standard"/>
        <c:varyColors val="0"/>
        <c:ser>
          <c:idx val="0"/>
          <c:order val="0"/>
          <c:tx>
            <c:strRef>
              <c:f>'最低賃金 (2)'!$B$2:$B$3</c:f>
              <c:strCache>
                <c:ptCount val="2"/>
                <c:pt idx="0">
                  <c:v>時間額</c:v>
                </c:pt>
                <c:pt idx="1">
                  <c:v>（円）</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'最低賃金 (2)'!$A$4:$A$23</c:f>
              <c:numCache>
                <c:formatCode>General</c:formatCode>
                <c:ptCount val="20"/>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numCache>
            </c:numRef>
          </c:cat>
          <c:val>
            <c:numRef>
              <c:f>'最低賃金 (2)'!$B$4:$B$23</c:f>
              <c:numCache>
                <c:formatCode>#,##0_);[Red]\(#,##0\)</c:formatCode>
                <c:ptCount val="20"/>
                <c:pt idx="0">
                  <c:v>663</c:v>
                </c:pt>
                <c:pt idx="1">
                  <c:v>664</c:v>
                </c:pt>
                <c:pt idx="2">
                  <c:v>665</c:v>
                </c:pt>
                <c:pt idx="3">
                  <c:v>668</c:v>
                </c:pt>
                <c:pt idx="4">
                  <c:v>673</c:v>
                </c:pt>
                <c:pt idx="5">
                  <c:v>687</c:v>
                </c:pt>
                <c:pt idx="6">
                  <c:v>703</c:v>
                </c:pt>
                <c:pt idx="7">
                  <c:v>713</c:v>
                </c:pt>
                <c:pt idx="8">
                  <c:v>730</c:v>
                </c:pt>
                <c:pt idx="9">
                  <c:v>737</c:v>
                </c:pt>
                <c:pt idx="10">
                  <c:v>749</c:v>
                </c:pt>
                <c:pt idx="11">
                  <c:v>764</c:v>
                </c:pt>
                <c:pt idx="12">
                  <c:v>780</c:v>
                </c:pt>
                <c:pt idx="13">
                  <c:v>798</c:v>
                </c:pt>
                <c:pt idx="14">
                  <c:v>823</c:v>
                </c:pt>
                <c:pt idx="15">
                  <c:v>848</c:v>
                </c:pt>
                <c:pt idx="16">
                  <c:v>874</c:v>
                </c:pt>
                <c:pt idx="17">
                  <c:v>901</c:v>
                </c:pt>
                <c:pt idx="18">
                  <c:v>902</c:v>
                </c:pt>
                <c:pt idx="19">
                  <c:v>930</c:v>
                </c:pt>
              </c:numCache>
            </c:numRef>
          </c:val>
          <c:smooth val="0"/>
          <c:extLst>
            <c:ext xmlns:c16="http://schemas.microsoft.com/office/drawing/2014/chart" uri="{C3380CC4-5D6E-409C-BE32-E72D297353CC}">
              <c16:uniqueId val="{00000000-5636-44D0-98C3-BA1D861964AC}"/>
            </c:ext>
          </c:extLst>
        </c:ser>
        <c:dLbls>
          <c:showLegendKey val="0"/>
          <c:showVal val="0"/>
          <c:showCatName val="0"/>
          <c:showSerName val="0"/>
          <c:showPercent val="0"/>
          <c:showBubbleSize val="0"/>
        </c:dLbls>
        <c:marker val="1"/>
        <c:smooth val="0"/>
        <c:axId val="1766662112"/>
        <c:axId val="1766659200"/>
      </c:lineChart>
      <c:catAx>
        <c:axId val="1766662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766659200"/>
        <c:crosses val="autoZero"/>
        <c:auto val="1"/>
        <c:lblAlgn val="ctr"/>
        <c:lblOffset val="100"/>
        <c:noMultiLvlLbl val="0"/>
      </c:catAx>
      <c:valAx>
        <c:axId val="1766659200"/>
        <c:scaling>
          <c:orientation val="minMax"/>
          <c:min val="6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766662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1F17B0CD-A310-48F2-93C4-0157A150FE7F}" type="datetimeFigureOut">
              <a:rPr kumimoji="1" lang="ja-JP" altLang="en-US" smtClean="0"/>
              <a:t>2024/3/8</a:t>
            </a:fld>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F82F64A0-2277-4FBC-AD25-7B96BDDB67C0}" type="slidenum">
              <a:rPr kumimoji="1" lang="ja-JP" altLang="en-US" smtClean="0"/>
              <a:t>‹#›</a:t>
            </a:fld>
            <a:endParaRPr kumimoji="1" lang="ja-JP" altLang="en-US"/>
          </a:p>
        </p:txBody>
      </p:sp>
    </p:spTree>
    <p:extLst>
      <p:ext uri="{BB962C8B-B14F-4D97-AF65-F5344CB8AC3E}">
        <p14:creationId xmlns:p14="http://schemas.microsoft.com/office/powerpoint/2010/main" val="6207616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96C1ECA-9D91-45A1-B610-859F0165ABA5}" type="slidenum">
              <a:rPr kumimoji="0"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845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330539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367909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1700434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619224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3406815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3204096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3353706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3014326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2221275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1261911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1439211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405304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3391264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82622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244190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516615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85456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1014700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674569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309960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864602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BA4B99-0C7C-479F-A932-D07BF9EC103D}" type="datetimeFigureOut">
              <a:rPr kumimoji="1" lang="ja-JP" altLang="en-US" smtClean="0"/>
              <a:t>2024/3/8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206743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A4B99-0C7C-479F-A932-D07BF9EC103D}" type="datetimeFigureOut">
              <a:rPr kumimoji="1" lang="ja-JP" altLang="en-US" smtClean="0"/>
              <a:t>2024/3/8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0F82B-07E9-4D05-88EC-03F736A1867A}" type="slidenum">
              <a:rPr kumimoji="1" lang="ja-JP" altLang="en-US" smtClean="0"/>
              <a:t>‹#›</a:t>
            </a:fld>
            <a:endParaRPr kumimoji="1" lang="ja-JP" altLang="en-US"/>
          </a:p>
        </p:txBody>
      </p:sp>
    </p:spTree>
    <p:extLst>
      <p:ext uri="{BB962C8B-B14F-4D97-AF65-F5344CB8AC3E}">
        <p14:creationId xmlns:p14="http://schemas.microsoft.com/office/powerpoint/2010/main" val="464845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A448E-34A5-47E9-90C6-7663F562CA7E}" type="datetimeFigureOut">
              <a:rPr kumimoji="1" lang="ja-JP" altLang="en-US" smtClean="0"/>
              <a:pPr/>
              <a:t>2024/3/8</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7AC38-4C38-4920-82D0-49C3A3318C8E}" type="slidenum">
              <a:rPr kumimoji="1" lang="ja-JP" altLang="en-US" smtClean="0"/>
              <a:pPr/>
              <a:t>‹#›</a:t>
            </a:fld>
            <a:endParaRPr kumimoji="1" lang="ja-JP" altLang="en-US" dirty="0"/>
          </a:p>
        </p:txBody>
      </p:sp>
    </p:spTree>
    <p:extLst>
      <p:ext uri="{BB962C8B-B14F-4D97-AF65-F5344CB8AC3E}">
        <p14:creationId xmlns:p14="http://schemas.microsoft.com/office/powerpoint/2010/main" val="29365587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AADF73-F3DD-40D9-8E1D-A319D795EFE8}"/>
              </a:ext>
            </a:extLst>
          </p:cNvPr>
          <p:cNvSpPr>
            <a:spLocks noGrp="1"/>
          </p:cNvSpPr>
          <p:nvPr>
            <p:ph type="ctrTitle"/>
          </p:nvPr>
        </p:nvSpPr>
        <p:spPr>
          <a:xfrm>
            <a:off x="257175" y="2324100"/>
            <a:ext cx="9058275" cy="3254375"/>
          </a:xfrm>
        </p:spPr>
        <p:txBody>
          <a:bodyPr>
            <a:noAutofit/>
          </a:bodyPr>
          <a:lstStyle/>
          <a:p>
            <a:r>
              <a:rPr kumimoji="1" lang="ja-JP" altLang="en-US" sz="3200" dirty="0">
                <a:solidFill>
                  <a:srgbClr val="FF0000"/>
                </a:solidFill>
                <a:latin typeface="ＭＳ ゴシック" panose="020B0609070205080204" pitchFamily="49" charset="-128"/>
                <a:ea typeface="ＭＳ ゴシック" panose="020B0609070205080204" pitchFamily="49" charset="-128"/>
              </a:rPr>
              <a:t>ケアマネジャーの立場から</a:t>
            </a:r>
            <a:br>
              <a:rPr kumimoji="1" lang="en-US" altLang="ja-JP" sz="3200" dirty="0">
                <a:solidFill>
                  <a:srgbClr val="FF0000"/>
                </a:solidFill>
                <a:latin typeface="ＭＳ ゴシック" panose="020B0609070205080204" pitchFamily="49" charset="-128"/>
                <a:ea typeface="ＭＳ ゴシック" panose="020B0609070205080204" pitchFamily="49" charset="-128"/>
              </a:rPr>
            </a:br>
            <a:br>
              <a:rPr kumimoji="1" lang="en-US" altLang="ja-JP" sz="3200" dirty="0">
                <a:solidFill>
                  <a:srgbClr val="FF0000"/>
                </a:solidFill>
                <a:latin typeface="ＭＳ ゴシック" panose="020B0609070205080204" pitchFamily="49" charset="-128"/>
                <a:ea typeface="ＭＳ ゴシック" panose="020B0609070205080204" pitchFamily="49" charset="-128"/>
              </a:rPr>
            </a:br>
            <a:r>
              <a:rPr lang="ja-JP" altLang="en-US" sz="8000" dirty="0">
                <a:solidFill>
                  <a:srgbClr val="FF0000"/>
                </a:solidFill>
                <a:latin typeface="ＭＳ ゴシック" panose="020B0609070205080204" pitchFamily="49" charset="-128"/>
                <a:ea typeface="ＭＳ ゴシック" panose="020B0609070205080204" pitchFamily="49" charset="-128"/>
              </a:rPr>
              <a:t>介護現場の声で</a:t>
            </a:r>
            <a:br>
              <a:rPr lang="en-US" altLang="ja-JP" sz="8000" dirty="0">
                <a:solidFill>
                  <a:srgbClr val="FF0000"/>
                </a:solidFill>
                <a:latin typeface="ＭＳ ゴシック" panose="020B0609070205080204" pitchFamily="49" charset="-128"/>
                <a:ea typeface="ＭＳ ゴシック" panose="020B0609070205080204" pitchFamily="49" charset="-128"/>
              </a:rPr>
            </a:br>
            <a:r>
              <a:rPr lang="ja-JP" altLang="en-US" sz="11500" dirty="0">
                <a:solidFill>
                  <a:srgbClr val="FF0000"/>
                </a:solidFill>
                <a:latin typeface="ＭＳ ゴシック" panose="020B0609070205080204" pitchFamily="49" charset="-128"/>
                <a:ea typeface="ＭＳ ゴシック" panose="020B0609070205080204" pitchFamily="49" charset="-128"/>
              </a:rPr>
              <a:t>抜本改善</a:t>
            </a:r>
            <a:br>
              <a:rPr kumimoji="1" lang="en-US" altLang="ja-JP" sz="8000" dirty="0">
                <a:solidFill>
                  <a:srgbClr val="FF0000"/>
                </a:solidFill>
                <a:latin typeface="ＭＳ ゴシック" panose="020B0609070205080204" pitchFamily="49" charset="-128"/>
                <a:ea typeface="ＭＳ ゴシック" panose="020B0609070205080204" pitchFamily="49" charset="-128"/>
              </a:rPr>
            </a:br>
            <a:r>
              <a:rPr kumimoji="1" lang="ja-JP" altLang="en-US" sz="8000" dirty="0">
                <a:solidFill>
                  <a:srgbClr val="FF0000"/>
                </a:solidFill>
                <a:latin typeface="ＭＳ ゴシック" panose="020B0609070205080204" pitchFamily="49" charset="-128"/>
                <a:ea typeface="ＭＳ ゴシック" panose="020B0609070205080204" pitchFamily="49" charset="-128"/>
              </a:rPr>
              <a:t>実現させよう</a:t>
            </a:r>
            <a:endParaRPr kumimoji="1" lang="ja-JP" altLang="en-US" sz="4800" dirty="0">
              <a:solidFill>
                <a:srgbClr val="FF0000"/>
              </a:solidFill>
              <a:latin typeface="ＭＳ ゴシック" panose="020B0609070205080204" pitchFamily="49" charset="-128"/>
              <a:ea typeface="ＭＳ ゴシック" panose="020B0609070205080204" pitchFamily="49" charset="-128"/>
            </a:endParaRPr>
          </a:p>
        </p:txBody>
      </p:sp>
      <p:sp>
        <p:nvSpPr>
          <p:cNvPr id="3" name="字幕 2">
            <a:extLst>
              <a:ext uri="{FF2B5EF4-FFF2-40B4-BE49-F238E27FC236}">
                <a16:creationId xmlns:a16="http://schemas.microsoft.com/office/drawing/2014/main" id="{D41D90BB-9CD9-41C1-BB18-5D77B043755C}"/>
              </a:ext>
            </a:extLst>
          </p:cNvPr>
          <p:cNvSpPr>
            <a:spLocks noGrp="1"/>
          </p:cNvSpPr>
          <p:nvPr>
            <p:ph type="subTitle" idx="1"/>
          </p:nvPr>
        </p:nvSpPr>
        <p:spPr>
          <a:xfrm>
            <a:off x="476250" y="5286374"/>
            <a:ext cx="7962900" cy="1571625"/>
          </a:xfrm>
        </p:spPr>
        <p:txBody>
          <a:bodyPr>
            <a:normAutofit/>
          </a:bodyPr>
          <a:lstStyle/>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大阪社会保障推進協議会　介護保険対策委員会</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ケアマネジャー</a:t>
            </a:r>
            <a:r>
              <a:rPr lang="ja-JP" altLang="en-US" sz="3200" dirty="0">
                <a:latin typeface="ＭＳ ゴシック" panose="020B0609070205080204" pitchFamily="49" charset="-128"/>
                <a:ea typeface="ＭＳ ゴシック" panose="020B0609070205080204" pitchFamily="49" charset="-128"/>
              </a:rPr>
              <a:t>日下部雅喜</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76211639-5563-4266-BB79-9035DA406CA1}"/>
              </a:ext>
            </a:extLst>
          </p:cNvPr>
          <p:cNvSpPr txBox="1"/>
          <p:nvPr/>
        </p:nvSpPr>
        <p:spPr>
          <a:xfrm>
            <a:off x="85725" y="205861"/>
            <a:ext cx="9058275" cy="707886"/>
          </a:xfrm>
          <a:prstGeom prst="rect">
            <a:avLst/>
          </a:prstGeom>
          <a:solidFill>
            <a:srgbClr val="FFFF00"/>
          </a:solidFill>
        </p:spPr>
        <p:txBody>
          <a:bodyPr wrap="square">
            <a:spAutoFit/>
          </a:bodyPr>
          <a:lstStyle/>
          <a:p>
            <a:r>
              <a:rPr lang="ja-JP" altLang="en-US" sz="2000" dirty="0">
                <a:latin typeface="ＭＳ ゴシック" panose="020B0609070205080204" pitchFamily="49" charset="-128"/>
                <a:ea typeface="ＭＳ ゴシック" panose="020B0609070205080204" pitchFamily="49" charset="-128"/>
              </a:rPr>
              <a:t>「崖っぷちから突き落される介護保険～これではもたない、在宅も施設も～」　　　　　　　　　　　　　　　　　</a:t>
            </a:r>
            <a:r>
              <a:rPr lang="en-US" altLang="zh-CN" sz="2000" dirty="0">
                <a:latin typeface="ＭＳ ゴシック" panose="020B0609070205080204" pitchFamily="49" charset="-128"/>
                <a:ea typeface="ＭＳ ゴシック" panose="020B0609070205080204" pitchFamily="49" charset="-128"/>
              </a:rPr>
              <a:t>2024</a:t>
            </a:r>
            <a:r>
              <a:rPr lang="zh-CN" altLang="en-US" sz="2000" dirty="0">
                <a:latin typeface="ＭＳ ゴシック" panose="020B0609070205080204" pitchFamily="49" charset="-128"/>
                <a:ea typeface="ＭＳ ゴシック" panose="020B0609070205080204" pitchFamily="49" charset="-128"/>
              </a:rPr>
              <a:t>年</a:t>
            </a:r>
            <a:r>
              <a:rPr lang="en-US" altLang="zh-CN" sz="2000" dirty="0">
                <a:latin typeface="ＭＳ ゴシック" panose="020B0609070205080204" pitchFamily="49" charset="-128"/>
                <a:ea typeface="ＭＳ ゴシック" panose="020B0609070205080204" pitchFamily="49" charset="-128"/>
              </a:rPr>
              <a:t>3</a:t>
            </a:r>
            <a:r>
              <a:rPr lang="zh-CN" altLang="en-US" sz="2000" dirty="0">
                <a:latin typeface="ＭＳ ゴシック" panose="020B0609070205080204" pitchFamily="49" charset="-128"/>
                <a:ea typeface="ＭＳ ゴシック" panose="020B0609070205080204" pitchFamily="49" charset="-128"/>
              </a:rPr>
              <a:t>月</a:t>
            </a:r>
            <a:r>
              <a:rPr lang="en-US" altLang="zh-CN" sz="2000" dirty="0">
                <a:latin typeface="ＭＳ ゴシック" panose="020B0609070205080204" pitchFamily="49" charset="-128"/>
                <a:ea typeface="ＭＳ ゴシック" panose="020B0609070205080204" pitchFamily="49" charset="-128"/>
              </a:rPr>
              <a:t>8</a:t>
            </a:r>
            <a:r>
              <a:rPr lang="zh-CN" altLang="en-US" sz="2000" dirty="0">
                <a:latin typeface="ＭＳ ゴシック" panose="020B0609070205080204" pitchFamily="49" charset="-128"/>
                <a:ea typeface="ＭＳ ゴシック" panose="020B0609070205080204" pitchFamily="49" charset="-128"/>
              </a:rPr>
              <a:t>日　院内集会</a:t>
            </a:r>
            <a:endParaRPr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0470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1A00D7-B035-A3FF-0873-E8DE13CF76AB}"/>
              </a:ext>
            </a:extLst>
          </p:cNvPr>
          <p:cNvSpPr>
            <a:spLocks noGrp="1"/>
          </p:cNvSpPr>
          <p:nvPr>
            <p:ph type="title"/>
          </p:nvPr>
        </p:nvSpPr>
        <p:spPr>
          <a:solidFill>
            <a:schemeClr val="accent2">
              <a:lumMod val="20000"/>
              <a:lumOff val="80000"/>
            </a:schemeClr>
          </a:solidFill>
        </p:spPr>
        <p:txBody>
          <a:bodyPr>
            <a:normAutofit/>
          </a:bodyPr>
          <a:lstStyle/>
          <a:p>
            <a:r>
              <a:rPr kumimoji="1" lang="ja-JP" altLang="en-US" dirty="0">
                <a:solidFill>
                  <a:srgbClr val="FF0000"/>
                </a:solidFill>
                <a:latin typeface="ＭＳ ゴシック" panose="020B0609070205080204" pitchFamily="49" charset="-128"/>
                <a:ea typeface="ＭＳ ゴシック" panose="020B0609070205080204" pitchFamily="49" charset="-128"/>
              </a:rPr>
              <a:t>今こそ、介護現場の声で</a:t>
            </a:r>
            <a:r>
              <a:rPr kumimoji="1" lang="en-US" altLang="ja-JP" dirty="0">
                <a:solidFill>
                  <a:srgbClr val="FF0000"/>
                </a:solidFill>
                <a:latin typeface="ＭＳ ゴシック" panose="020B0609070205080204" pitchFamily="49" charset="-128"/>
                <a:ea typeface="ＭＳ ゴシック" panose="020B0609070205080204" pitchFamily="49" charset="-128"/>
              </a:rPr>
              <a:t>2024</a:t>
            </a:r>
            <a:r>
              <a:rPr kumimoji="1" lang="ja-JP" altLang="en-US" dirty="0">
                <a:solidFill>
                  <a:srgbClr val="FF0000"/>
                </a:solidFill>
                <a:latin typeface="ＭＳ ゴシック" panose="020B0609070205080204" pitchFamily="49" charset="-128"/>
                <a:ea typeface="ＭＳ ゴシック" panose="020B0609070205080204" pitchFamily="49" charset="-128"/>
              </a:rPr>
              <a:t>年度介護報酬抜本実現へ</a:t>
            </a:r>
          </a:p>
        </p:txBody>
      </p:sp>
      <p:sp>
        <p:nvSpPr>
          <p:cNvPr id="3" name="コンテンツ プレースホルダー 2">
            <a:extLst>
              <a:ext uri="{FF2B5EF4-FFF2-40B4-BE49-F238E27FC236}">
                <a16:creationId xmlns:a16="http://schemas.microsoft.com/office/drawing/2014/main" id="{50D3FA68-45DC-53FD-199B-BC988C2D7750}"/>
              </a:ext>
            </a:extLst>
          </p:cNvPr>
          <p:cNvSpPr>
            <a:spLocks noGrp="1"/>
          </p:cNvSpPr>
          <p:nvPr>
            <p:ph idx="1"/>
          </p:nvPr>
        </p:nvSpPr>
        <p:spPr/>
        <p:txBody>
          <a:bodyPr>
            <a:normAutofit fontScale="92500" lnSpcReduction="10000"/>
          </a:bodyPr>
          <a:lstStyle/>
          <a:p>
            <a:pPr marL="0" indent="0">
              <a:buNone/>
            </a:pPr>
            <a:r>
              <a:rPr kumimoji="1" lang="ja-JP" altLang="en-US" sz="5400" dirty="0">
                <a:solidFill>
                  <a:srgbClr val="FF0000"/>
                </a:solidFill>
                <a:latin typeface="ＭＳ ゴシック" panose="020B0609070205080204" pitchFamily="49" charset="-128"/>
                <a:ea typeface="ＭＳ ゴシック" panose="020B0609070205080204" pitchFamily="49" charset="-128"/>
              </a:rPr>
              <a:t>あらゆる立場を超えて</a:t>
            </a:r>
            <a:endParaRPr kumimoji="1" lang="en-US" altLang="ja-JP" sz="5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5400" dirty="0">
                <a:solidFill>
                  <a:srgbClr val="FF0000"/>
                </a:solidFill>
                <a:latin typeface="ＭＳ ゴシック" panose="020B0609070205080204" pitchFamily="49" charset="-128"/>
                <a:ea typeface="ＭＳ ゴシック" panose="020B0609070205080204" pitchFamily="49" charset="-128"/>
              </a:rPr>
              <a:t>ヘルパー報酬削減撤回</a:t>
            </a:r>
            <a:endParaRPr lang="en-US" altLang="ja-JP" sz="5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kumimoji="1" lang="ja-JP" altLang="en-US" sz="5400" dirty="0">
                <a:solidFill>
                  <a:srgbClr val="FF0000"/>
                </a:solidFill>
                <a:latin typeface="ＭＳ ゴシック" panose="020B0609070205080204" pitchFamily="49" charset="-128"/>
                <a:ea typeface="ＭＳ ゴシック" panose="020B0609070205080204" pitchFamily="49" charset="-128"/>
              </a:rPr>
              <a:t>本当に報酬改善</a:t>
            </a:r>
            <a:endParaRPr kumimoji="1" lang="en-US" altLang="ja-JP" sz="5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kumimoji="1" lang="ja-JP" altLang="en-US" sz="8000" dirty="0">
                <a:solidFill>
                  <a:srgbClr val="FF0000"/>
                </a:solidFill>
                <a:latin typeface="ＭＳ ゴシック" panose="020B0609070205080204" pitchFamily="49" charset="-128"/>
                <a:ea typeface="ＭＳ ゴシック" panose="020B0609070205080204" pitchFamily="49" charset="-128"/>
              </a:rPr>
              <a:t>厚労省・財務省</a:t>
            </a:r>
            <a:endParaRPr kumimoji="1" lang="en-US" altLang="ja-JP" sz="80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8000" dirty="0">
                <a:solidFill>
                  <a:srgbClr val="FF0000"/>
                </a:solidFill>
                <a:latin typeface="ＭＳ ゴシック" panose="020B0609070205080204" pitchFamily="49" charset="-128"/>
                <a:ea typeface="ＭＳ ゴシック" panose="020B0609070205080204" pitchFamily="49" charset="-128"/>
              </a:rPr>
              <a:t>包囲大行動を！！</a:t>
            </a:r>
            <a:endParaRPr kumimoji="1" lang="ja-JP" altLang="en-US" sz="8000"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281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4775" y="62317"/>
            <a:ext cx="8724900" cy="752778"/>
          </a:xfrm>
          <a:solidFill>
            <a:schemeClr val="accent1">
              <a:lumMod val="20000"/>
              <a:lumOff val="80000"/>
            </a:schemeClr>
          </a:solidFill>
        </p:spPr>
        <p:txBody>
          <a:bodyPr>
            <a:normAutofit/>
          </a:bodyPr>
          <a:lstStyle/>
          <a:p>
            <a:r>
              <a:rPr lang="ja-JP" altLang="en-US" dirty="0">
                <a:latin typeface="ＭＳ ゴシック" panose="020B0609070205080204" pitchFamily="49" charset="-128"/>
                <a:ea typeface="ＭＳ ゴシック" panose="020B0609070205080204" pitchFamily="49" charset="-128"/>
              </a:rPr>
              <a:t>「介護崩壊」の原因　低報酬</a:t>
            </a:r>
            <a:r>
              <a:rPr kumimoji="1" lang="ja-JP" altLang="en-US" dirty="0">
                <a:latin typeface="ＭＳ ゴシック" panose="020B0609070205080204" pitchFamily="49" charset="-128"/>
                <a:ea typeface="ＭＳ ゴシック" panose="020B0609070205080204" pitchFamily="49" charset="-128"/>
              </a:rPr>
              <a:t>政策</a:t>
            </a:r>
          </a:p>
        </p:txBody>
      </p:sp>
      <p:sp>
        <p:nvSpPr>
          <p:cNvPr id="3" name="コンテンツ プレースホルダ 2"/>
          <p:cNvSpPr>
            <a:spLocks noGrp="1"/>
          </p:cNvSpPr>
          <p:nvPr>
            <p:ph idx="1"/>
          </p:nvPr>
        </p:nvSpPr>
        <p:spPr>
          <a:xfrm>
            <a:off x="270570" y="1268760"/>
            <a:ext cx="8892480" cy="5688632"/>
          </a:xfrm>
        </p:spPr>
        <p:txBody>
          <a:bodyPr>
            <a:normAutofit lnSpcReduction="10000"/>
          </a:bodyPr>
          <a:lstStyle/>
          <a:p>
            <a:pPr>
              <a:buNone/>
            </a:pPr>
            <a:r>
              <a:rPr kumimoji="1" lang="en-US" altLang="ja-JP" dirty="0">
                <a:latin typeface="ＭＳ ゴシック" panose="020B0609070205080204" pitchFamily="49" charset="-128"/>
                <a:ea typeface="ＭＳ ゴシック" panose="020B0609070205080204" pitchFamily="49" charset="-128"/>
              </a:rPr>
              <a:t>2000</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4</a:t>
            </a:r>
            <a:r>
              <a:rPr kumimoji="1" lang="ja-JP" altLang="en-US" dirty="0">
                <a:latin typeface="ＭＳ ゴシック" panose="020B0609070205080204" pitchFamily="49" charset="-128"/>
                <a:ea typeface="ＭＳ ゴシック" panose="020B0609070205080204" pitchFamily="49" charset="-128"/>
              </a:rPr>
              <a:t>月　介護保険制度スタート</a:t>
            </a:r>
          </a:p>
          <a:p>
            <a:pPr>
              <a:buNone/>
            </a:pPr>
            <a:r>
              <a:rPr kumimoji="1" lang="en-US" altLang="ja-JP" dirty="0">
                <a:latin typeface="ＭＳ ゴシック" panose="020B0609070205080204" pitchFamily="49" charset="-128"/>
                <a:ea typeface="ＭＳ ゴシック" panose="020B0609070205080204" pitchFamily="49" charset="-128"/>
              </a:rPr>
              <a:t>2003</a:t>
            </a:r>
            <a:r>
              <a:rPr kumimoji="1" lang="ja-JP" altLang="en-US" dirty="0">
                <a:latin typeface="ＭＳ ゴシック" panose="020B0609070205080204" pitchFamily="49" charset="-128"/>
                <a:ea typeface="ＭＳ ゴシック" panose="020B0609070205080204" pitchFamily="49" charset="-128"/>
              </a:rPr>
              <a:t>年度　</a:t>
            </a:r>
            <a:r>
              <a:rPr kumimoji="1" lang="ja-JP" altLang="en-US" dirty="0">
                <a:solidFill>
                  <a:srgbClr val="FF0000"/>
                </a:solidFill>
                <a:latin typeface="ＭＳ ゴシック" panose="020B0609070205080204" pitchFamily="49" charset="-128"/>
                <a:ea typeface="ＭＳ ゴシック" panose="020B0609070205080204" pitchFamily="49" charset="-128"/>
              </a:rPr>
              <a:t>マイナス２．３％</a:t>
            </a:r>
          </a:p>
          <a:p>
            <a:pPr>
              <a:buNone/>
            </a:pPr>
            <a:r>
              <a:rPr kumimoji="1" lang="en-US" altLang="ja-JP" dirty="0">
                <a:latin typeface="ＭＳ ゴシック" panose="020B0609070205080204" pitchFamily="49" charset="-128"/>
                <a:ea typeface="ＭＳ ゴシック" panose="020B0609070205080204" pitchFamily="49" charset="-128"/>
              </a:rPr>
              <a:t>2006</a:t>
            </a:r>
            <a:r>
              <a:rPr kumimoji="1" lang="ja-JP" altLang="en-US" dirty="0">
                <a:latin typeface="ＭＳ ゴシック" panose="020B0609070205080204" pitchFamily="49" charset="-128"/>
                <a:ea typeface="ＭＳ ゴシック" panose="020B0609070205080204" pitchFamily="49" charset="-128"/>
              </a:rPr>
              <a:t>年度　</a:t>
            </a:r>
            <a:r>
              <a:rPr kumimoji="1" lang="ja-JP" altLang="en-US" dirty="0">
                <a:solidFill>
                  <a:srgbClr val="FF0000"/>
                </a:solidFill>
                <a:latin typeface="ＭＳ ゴシック" panose="020B0609070205080204" pitchFamily="49" charset="-128"/>
                <a:ea typeface="ＭＳ ゴシック" panose="020B0609070205080204" pitchFamily="49" charset="-128"/>
              </a:rPr>
              <a:t>マイナス２．４％</a:t>
            </a:r>
          </a:p>
          <a:p>
            <a:pPr>
              <a:buNone/>
            </a:pPr>
            <a:r>
              <a:rPr kumimoji="1" lang="en-US" altLang="ja-JP" dirty="0">
                <a:latin typeface="ＭＳ ゴシック" panose="020B0609070205080204" pitchFamily="49" charset="-128"/>
                <a:ea typeface="ＭＳ ゴシック" panose="020B0609070205080204" pitchFamily="49" charset="-128"/>
              </a:rPr>
              <a:t>2009</a:t>
            </a:r>
            <a:r>
              <a:rPr kumimoji="1" lang="ja-JP" altLang="en-US" dirty="0">
                <a:latin typeface="ＭＳ ゴシック" panose="020B0609070205080204" pitchFamily="49" charset="-128"/>
                <a:ea typeface="ＭＳ ゴシック" panose="020B0609070205080204" pitchFamily="49" charset="-128"/>
              </a:rPr>
              <a:t>年度　プラス３．０％</a:t>
            </a:r>
            <a:r>
              <a:rPr kumimoji="1" lang="ja-JP" altLang="en-US" sz="2400" u="sng" dirty="0">
                <a:latin typeface="ＭＳ ゴシック" panose="020B0609070205080204" pitchFamily="49" charset="-128"/>
                <a:ea typeface="ＭＳ ゴシック" panose="020B0609070205080204" pitchFamily="49" charset="-128"/>
              </a:rPr>
              <a:t>＋処遇改善交付金</a:t>
            </a:r>
            <a:r>
              <a:rPr kumimoji="1" lang="ja-JP" altLang="en-US" sz="1400" b="1" u="sng" dirty="0">
                <a:latin typeface="ＭＳ ゴシック" panose="020B0609070205080204" pitchFamily="49" charset="-128"/>
                <a:ea typeface="ＭＳ ゴシック" panose="020B0609070205080204" pitchFamily="49" charset="-128"/>
              </a:rPr>
              <a:t>（介護職員月</a:t>
            </a:r>
            <a:r>
              <a:rPr kumimoji="1" lang="en-US" altLang="ja-JP" sz="1400" b="1" u="sng" dirty="0">
                <a:latin typeface="ＭＳ ゴシック" panose="020B0609070205080204" pitchFamily="49" charset="-128"/>
                <a:ea typeface="ＭＳ ゴシック" panose="020B0609070205080204" pitchFamily="49" charset="-128"/>
              </a:rPr>
              <a:t>1.5</a:t>
            </a:r>
            <a:r>
              <a:rPr kumimoji="1" lang="ja-JP" altLang="en-US" sz="1400" b="1" u="sng" dirty="0">
                <a:latin typeface="ＭＳ ゴシック" panose="020B0609070205080204" pitchFamily="49" charset="-128"/>
                <a:ea typeface="ＭＳ ゴシック" panose="020B0609070205080204" pitchFamily="49" charset="-128"/>
              </a:rPr>
              <a:t>万円）</a:t>
            </a:r>
            <a:endParaRPr kumimoji="1" lang="ja-JP" altLang="en-US" sz="2400" b="1" u="sng" dirty="0">
              <a:latin typeface="ＭＳ ゴシック" panose="020B0609070205080204" pitchFamily="49" charset="-128"/>
              <a:ea typeface="ＭＳ ゴシック" panose="020B0609070205080204" pitchFamily="49" charset="-128"/>
            </a:endParaRPr>
          </a:p>
          <a:p>
            <a:pPr>
              <a:buNone/>
            </a:pPr>
            <a:r>
              <a:rPr kumimoji="1" lang="en-US" altLang="ja-JP" dirty="0">
                <a:latin typeface="ＭＳ ゴシック" panose="020B0609070205080204" pitchFamily="49" charset="-128"/>
                <a:ea typeface="ＭＳ ゴシック" panose="020B0609070205080204" pitchFamily="49" charset="-128"/>
              </a:rPr>
              <a:t>2012</a:t>
            </a:r>
            <a:r>
              <a:rPr kumimoji="1" lang="ja-JP" altLang="en-US" dirty="0">
                <a:latin typeface="ＭＳ ゴシック" panose="020B0609070205080204" pitchFamily="49" charset="-128"/>
                <a:ea typeface="ＭＳ ゴシック" panose="020B0609070205080204" pitchFamily="49" charset="-128"/>
              </a:rPr>
              <a:t>年度　プラス１．２％</a:t>
            </a:r>
            <a:r>
              <a:rPr kumimoji="1" lang="ja-JP" altLang="en-US" sz="2400" dirty="0">
                <a:solidFill>
                  <a:srgbClr val="FF0000"/>
                </a:solidFill>
                <a:latin typeface="ＭＳ ゴシック" panose="020B0609070205080204" pitchFamily="49" charset="-128"/>
                <a:ea typeface="ＭＳ ゴシック" panose="020B0609070205080204" pitchFamily="49"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rPr>
              <a:t>処遇改善交付金廃止⇒処遇改善加算へ</a:t>
            </a:r>
            <a:r>
              <a:rPr lang="en-US" altLang="ja-JP" sz="2400" dirty="0">
                <a:solidFill>
                  <a:srgbClr val="FF0000"/>
                </a:solidFill>
                <a:latin typeface="ＭＳ ゴシック" panose="020B0609070205080204" pitchFamily="49" charset="-128"/>
                <a:ea typeface="ＭＳ ゴシック" panose="020B0609070205080204" pitchFamily="49" charset="-128"/>
              </a:rPr>
              <a:t>2%</a:t>
            </a:r>
            <a:r>
              <a:rPr lang="ja-JP" altLang="en-US" sz="2400" dirty="0">
                <a:solidFill>
                  <a:srgbClr val="FF0000"/>
                </a:solidFill>
                <a:latin typeface="ＭＳ ゴシック" panose="020B0609070205080204" pitchFamily="49" charset="-128"/>
                <a:ea typeface="ＭＳ ゴシック" panose="020B0609070205080204" pitchFamily="49" charset="-128"/>
              </a:rPr>
              <a:t>分　</a:t>
            </a:r>
            <a:r>
              <a:rPr kumimoji="1" lang="ja-JP" altLang="en-US" sz="2400" dirty="0">
                <a:solidFill>
                  <a:srgbClr val="FF0000"/>
                </a:solidFill>
                <a:latin typeface="ＭＳ ゴシック" panose="020B0609070205080204" pitchFamily="49" charset="-128"/>
                <a:ea typeface="ＭＳ ゴシック" panose="020B0609070205080204" pitchFamily="49" charset="-128"/>
              </a:rPr>
              <a:t>実質マイナス</a:t>
            </a:r>
            <a:r>
              <a:rPr kumimoji="1" lang="en-US" altLang="ja-JP" sz="2400" dirty="0">
                <a:solidFill>
                  <a:srgbClr val="FF0000"/>
                </a:solidFill>
                <a:latin typeface="ＭＳ ゴシック" panose="020B0609070205080204" pitchFamily="49" charset="-128"/>
                <a:ea typeface="ＭＳ ゴシック" panose="020B0609070205080204" pitchFamily="49" charset="-128"/>
              </a:rPr>
              <a:t>0.8%</a:t>
            </a:r>
            <a:r>
              <a:rPr kumimoji="1" lang="ja-JP" altLang="en-US" sz="2400" dirty="0">
                <a:solidFill>
                  <a:srgbClr val="FF0000"/>
                </a:solidFill>
                <a:latin typeface="ＭＳ ゴシック" panose="020B0609070205080204" pitchFamily="49" charset="-128"/>
                <a:ea typeface="ＭＳ ゴシック" panose="020B0609070205080204" pitchFamily="49" charset="-128"/>
              </a:rPr>
              <a:t>）</a:t>
            </a:r>
          </a:p>
          <a:p>
            <a:pPr>
              <a:buNone/>
            </a:pPr>
            <a:r>
              <a:rPr kumimoji="1" lang="en-US" altLang="ja-JP" dirty="0">
                <a:latin typeface="ＭＳ ゴシック" panose="020B0609070205080204" pitchFamily="49" charset="-128"/>
                <a:ea typeface="ＭＳ ゴシック" panose="020B0609070205080204" pitchFamily="49" charset="-128"/>
              </a:rPr>
              <a:t>2015</a:t>
            </a:r>
            <a:r>
              <a:rPr kumimoji="1" lang="ja-JP" altLang="en-US" dirty="0">
                <a:latin typeface="ＭＳ ゴシック" panose="020B0609070205080204" pitchFamily="49" charset="-128"/>
                <a:ea typeface="ＭＳ ゴシック" panose="020B0609070205080204" pitchFamily="49" charset="-128"/>
              </a:rPr>
              <a:t>年度　</a:t>
            </a:r>
            <a:r>
              <a:rPr kumimoji="1" lang="ja-JP" altLang="en-US" dirty="0">
                <a:solidFill>
                  <a:srgbClr val="FF0000"/>
                </a:solidFill>
                <a:latin typeface="ＭＳ ゴシック" panose="020B0609070205080204" pitchFamily="49" charset="-128"/>
                <a:ea typeface="ＭＳ ゴシック" panose="020B0609070205080204" pitchFamily="49" charset="-128"/>
              </a:rPr>
              <a:t>マイナス２．１７％（基本報酬等実質マイナス４．４８％）</a:t>
            </a:r>
          </a:p>
          <a:p>
            <a:pPr>
              <a:buNone/>
            </a:pPr>
            <a:r>
              <a:rPr kumimoji="1" lang="en-US" altLang="ja-JP" dirty="0">
                <a:latin typeface="ＭＳ ゴシック" panose="020B0609070205080204" pitchFamily="49" charset="-128"/>
                <a:ea typeface="ＭＳ ゴシック" panose="020B0609070205080204" pitchFamily="49" charset="-128"/>
              </a:rPr>
              <a:t>2018</a:t>
            </a:r>
            <a:r>
              <a:rPr kumimoji="1" lang="ja-JP" altLang="en-US" dirty="0">
                <a:latin typeface="ＭＳ ゴシック" panose="020B0609070205080204" pitchFamily="49" charset="-128"/>
                <a:ea typeface="ＭＳ ゴシック" panose="020B0609070205080204" pitchFamily="49" charset="-128"/>
              </a:rPr>
              <a:t>年度　プラス　０．５４％</a:t>
            </a:r>
            <a:r>
              <a:rPr kumimoji="1" lang="ja-JP" altLang="en-US" dirty="0">
                <a:solidFill>
                  <a:srgbClr val="FF0000"/>
                </a:solidFill>
                <a:latin typeface="ＭＳ ゴシック" panose="020B0609070205080204" pitchFamily="49" charset="-128"/>
                <a:ea typeface="ＭＳ ゴシック" panose="020B0609070205080204" pitchFamily="49" charset="-128"/>
              </a:rPr>
              <a:t>（適正化分▲</a:t>
            </a:r>
            <a:r>
              <a:rPr kumimoji="1" lang="en-US" altLang="ja-JP" dirty="0">
                <a:solidFill>
                  <a:srgbClr val="FF0000"/>
                </a:solidFill>
                <a:latin typeface="ＭＳ ゴシック" panose="020B0609070205080204" pitchFamily="49" charset="-128"/>
                <a:ea typeface="ＭＳ ゴシック" panose="020B0609070205080204" pitchFamily="49" charset="-128"/>
              </a:rPr>
              <a:t>0.50</a:t>
            </a:r>
            <a:r>
              <a:rPr kumimoji="1" lang="ja-JP" altLang="en-US" dirty="0">
                <a:solidFill>
                  <a:srgbClr val="FF0000"/>
                </a:solidFill>
                <a:latin typeface="ＭＳ ゴシック" panose="020B0609070205080204" pitchFamily="49" charset="-128"/>
                <a:ea typeface="ＭＳ ゴシック" panose="020B0609070205080204" pitchFamily="49" charset="-128"/>
              </a:rPr>
              <a:t>％）</a:t>
            </a:r>
            <a:endParaRPr kumimoji="1" lang="en-US" altLang="ja-JP" dirty="0">
              <a:solidFill>
                <a:srgbClr val="FF0000"/>
              </a:solidFill>
              <a:latin typeface="ＭＳ ゴシック" panose="020B0609070205080204" pitchFamily="49" charset="-128"/>
              <a:ea typeface="ＭＳ ゴシック" panose="020B0609070205080204" pitchFamily="49" charset="-128"/>
            </a:endParaRPr>
          </a:p>
          <a:p>
            <a:pPr>
              <a:buNone/>
            </a:pPr>
            <a:r>
              <a:rPr lang="ja-JP" altLang="en-US" dirty="0">
                <a:latin typeface="ＭＳ ゴシック" panose="020B0609070205080204" pitchFamily="49" charset="-128"/>
                <a:ea typeface="ＭＳ ゴシック" panose="020B0609070205080204" pitchFamily="49" charset="-128"/>
              </a:rPr>
              <a:t> 　</a:t>
            </a:r>
            <a:r>
              <a:rPr lang="en-US" altLang="ja-JP" sz="2400" dirty="0">
                <a:latin typeface="ＭＳ ゴシック" panose="020B0609070205080204" pitchFamily="49" charset="-128"/>
                <a:ea typeface="ＭＳ ゴシック" panose="020B0609070205080204" pitchFamily="49" charset="-128"/>
              </a:rPr>
              <a:t>2019</a:t>
            </a:r>
            <a:r>
              <a:rPr lang="ja-JP" altLang="en-US" sz="2400" dirty="0">
                <a:latin typeface="ＭＳ ゴシック" panose="020B0609070205080204" pitchFamily="49" charset="-128"/>
                <a:ea typeface="ＭＳ ゴシック" panose="020B0609070205080204" pitchFamily="49" charset="-128"/>
              </a:rPr>
              <a:t>年</a:t>
            </a:r>
            <a:r>
              <a:rPr lang="en-US" altLang="ja-JP" sz="2400" dirty="0">
                <a:latin typeface="ＭＳ ゴシック" panose="020B0609070205080204" pitchFamily="49" charset="-128"/>
                <a:ea typeface="ＭＳ ゴシック" panose="020B0609070205080204" pitchFamily="49" charset="-128"/>
              </a:rPr>
              <a:t>10</a:t>
            </a:r>
            <a:r>
              <a:rPr lang="ja-JP" altLang="en-US" sz="2400" dirty="0">
                <a:latin typeface="ＭＳ ゴシック" panose="020B0609070205080204" pitchFamily="49" charset="-128"/>
                <a:ea typeface="ＭＳ ゴシック" panose="020B0609070205080204" pitchFamily="49" charset="-128"/>
              </a:rPr>
              <a:t>月　特定処遇改善加算（</a:t>
            </a:r>
            <a:r>
              <a:rPr lang="ja-JP" altLang="en-US" sz="1600" dirty="0">
                <a:latin typeface="ＭＳ ゴシック" panose="020B0609070205080204" pitchFamily="49" charset="-128"/>
                <a:ea typeface="ＭＳ ゴシック" panose="020B0609070205080204" pitchFamily="49" charset="-128"/>
              </a:rPr>
              <a:t>「勤続</a:t>
            </a:r>
            <a:r>
              <a:rPr lang="en-US" altLang="ja-JP" sz="1600" dirty="0">
                <a:latin typeface="ＭＳ ゴシック" panose="020B0609070205080204" pitchFamily="49" charset="-128"/>
                <a:ea typeface="ＭＳ ゴシック" panose="020B0609070205080204" pitchFamily="49" charset="-128"/>
              </a:rPr>
              <a:t>10</a:t>
            </a:r>
            <a:r>
              <a:rPr lang="ja-JP" altLang="en-US" sz="1600" dirty="0">
                <a:latin typeface="ＭＳ ゴシック" panose="020B0609070205080204" pitchFamily="49" charset="-128"/>
                <a:ea typeface="ＭＳ ゴシック" panose="020B0609070205080204" pitchFamily="49" charset="-128"/>
              </a:rPr>
              <a:t>年介護福祉士月</a:t>
            </a:r>
            <a:r>
              <a:rPr lang="en-US" altLang="ja-JP" sz="1600" dirty="0">
                <a:latin typeface="ＭＳ ゴシック" panose="020B0609070205080204" pitchFamily="49" charset="-128"/>
                <a:ea typeface="ＭＳ ゴシック" panose="020B0609070205080204" pitchFamily="49" charset="-128"/>
              </a:rPr>
              <a:t>8</a:t>
            </a:r>
            <a:r>
              <a:rPr lang="ja-JP" altLang="en-US" sz="1600" dirty="0">
                <a:latin typeface="ＭＳ ゴシック" panose="020B0609070205080204" pitchFamily="49" charset="-128"/>
                <a:ea typeface="ＭＳ ゴシック" panose="020B0609070205080204" pitchFamily="49" charset="-128"/>
              </a:rPr>
              <a:t>万円」）</a:t>
            </a:r>
            <a:endParaRPr lang="en-US" altLang="ja-JP" dirty="0">
              <a:latin typeface="ＭＳ ゴシック" panose="020B0609070205080204" pitchFamily="49" charset="-128"/>
              <a:ea typeface="ＭＳ ゴシック" panose="020B0609070205080204" pitchFamily="49" charset="-128"/>
            </a:endParaRPr>
          </a:p>
          <a:p>
            <a:pPr>
              <a:buNone/>
            </a:pPr>
            <a:r>
              <a:rPr lang="en-US" altLang="ja-JP" dirty="0">
                <a:latin typeface="ＭＳ ゴシック" panose="020B0609070205080204" pitchFamily="49" charset="-128"/>
                <a:ea typeface="ＭＳ ゴシック" panose="020B0609070205080204" pitchFamily="49" charset="-128"/>
              </a:rPr>
              <a:t>2021</a:t>
            </a:r>
            <a:r>
              <a:rPr lang="ja-JP" altLang="en-US" dirty="0">
                <a:latin typeface="ＭＳ ゴシック" panose="020B0609070205080204" pitchFamily="49" charset="-128"/>
                <a:ea typeface="ＭＳ ゴシック" panose="020B0609070205080204" pitchFamily="49" charset="-128"/>
              </a:rPr>
              <a:t>年度　プラス　０．７０％</a:t>
            </a:r>
            <a:r>
              <a:rPr lang="ja-JP" altLang="en-US" sz="2400" dirty="0">
                <a:latin typeface="ＭＳ ゴシック" panose="020B0609070205080204" pitchFamily="49" charset="-128"/>
                <a:ea typeface="ＭＳ ゴシック" panose="020B0609070205080204" pitchFamily="49" charset="-128"/>
              </a:rPr>
              <a:t>（内コロナ加算</a:t>
            </a:r>
            <a:r>
              <a:rPr lang="en-US" altLang="ja-JP" sz="2400" dirty="0">
                <a:latin typeface="ＭＳ ゴシック" panose="020B0609070205080204" pitchFamily="49" charset="-128"/>
                <a:ea typeface="ＭＳ ゴシック" panose="020B0609070205080204" pitchFamily="49" charset="-128"/>
              </a:rPr>
              <a:t>0.05%</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pPr>
              <a:buNone/>
            </a:pPr>
            <a:r>
              <a:rPr kumimoji="1" lang="en-US" altLang="ja-JP" sz="2400" dirty="0">
                <a:latin typeface="ＭＳ ゴシック" panose="020B0609070205080204" pitchFamily="49" charset="-128"/>
                <a:ea typeface="ＭＳ ゴシック" panose="020B0609070205080204" pitchFamily="49" charset="-128"/>
              </a:rPr>
              <a:t>   2022</a:t>
            </a:r>
            <a:r>
              <a:rPr kumimoji="1" lang="ja-JP" altLang="en-US" sz="2400" dirty="0">
                <a:latin typeface="ＭＳ ゴシック" panose="020B0609070205080204" pitchFamily="49" charset="-128"/>
                <a:ea typeface="ＭＳ ゴシック" panose="020B0609070205080204" pitchFamily="49" charset="-128"/>
              </a:rPr>
              <a:t>年</a:t>
            </a:r>
            <a:r>
              <a:rPr kumimoji="1" lang="en-US" altLang="ja-JP" sz="2400" dirty="0">
                <a:latin typeface="ＭＳ ゴシック" panose="020B0609070205080204" pitchFamily="49" charset="-128"/>
                <a:ea typeface="ＭＳ ゴシック" panose="020B0609070205080204" pitchFamily="49" charset="-128"/>
              </a:rPr>
              <a:t>10</a:t>
            </a:r>
            <a:r>
              <a:rPr kumimoji="1" lang="ja-JP" altLang="en-US" sz="2400" dirty="0">
                <a:latin typeface="ＭＳ ゴシック" panose="020B0609070205080204" pitchFamily="49" charset="-128"/>
                <a:ea typeface="ＭＳ ゴシック" panose="020B0609070205080204" pitchFamily="49" charset="-128"/>
              </a:rPr>
              <a:t>月　ベースアップ等支援加算</a:t>
            </a:r>
            <a:r>
              <a:rPr kumimoji="1" lang="ja-JP" altLang="en-US" sz="1800" dirty="0">
                <a:latin typeface="ＭＳ ゴシック" panose="020B0609070205080204" pitchFamily="49" charset="-128"/>
                <a:ea typeface="ＭＳ ゴシック" panose="020B0609070205080204" pitchFamily="49" charset="-128"/>
              </a:rPr>
              <a:t>（「介護職員月</a:t>
            </a:r>
            <a:r>
              <a:rPr kumimoji="1" lang="en-US" altLang="ja-JP" sz="1800" dirty="0">
                <a:latin typeface="ＭＳ ゴシック" panose="020B0609070205080204" pitchFamily="49" charset="-128"/>
                <a:ea typeface="ＭＳ ゴシック" panose="020B0609070205080204" pitchFamily="49" charset="-128"/>
              </a:rPr>
              <a:t>9</a:t>
            </a:r>
            <a:r>
              <a:rPr kumimoji="1" lang="ja-JP" altLang="en-US" sz="1800" dirty="0">
                <a:latin typeface="ＭＳ ゴシック" panose="020B0609070205080204" pitchFamily="49" charset="-128"/>
                <a:ea typeface="ＭＳ ゴシック" panose="020B0609070205080204" pitchFamily="49" charset="-128"/>
              </a:rPr>
              <a:t>千円」）</a:t>
            </a:r>
            <a:endParaRPr kumimoji="1" lang="ja-JP" altLang="en-US" sz="3200" dirty="0">
              <a:latin typeface="ＭＳ ゴシック" panose="020B0609070205080204" pitchFamily="49" charset="-128"/>
              <a:ea typeface="ＭＳ ゴシック" panose="020B0609070205080204" pitchFamily="49" charset="-128"/>
            </a:endParaRPr>
          </a:p>
          <a:p>
            <a:pPr>
              <a:buNone/>
            </a:pPr>
            <a:endParaRPr kumimoji="1" lang="en-US" altLang="ja-JP" sz="4400" dirty="0"/>
          </a:p>
          <a:p>
            <a:pPr>
              <a:buNone/>
            </a:pPr>
            <a:endParaRPr kumimoji="1" lang="en-US" altLang="ja-JP" dirty="0"/>
          </a:p>
          <a:p>
            <a:pPr>
              <a:buNone/>
            </a:pPr>
            <a:endParaRPr kumimoji="1" lang="en-US" altLang="ja-JP" dirty="0"/>
          </a:p>
          <a:p>
            <a:pPr>
              <a:buNone/>
            </a:pPr>
            <a:endParaRPr kumimoji="1" lang="ja-JP" altLang="en-US" dirty="0"/>
          </a:p>
        </p:txBody>
      </p:sp>
      <p:sp>
        <p:nvSpPr>
          <p:cNvPr id="6" name="テキスト ボックス 5">
            <a:extLst>
              <a:ext uri="{FF2B5EF4-FFF2-40B4-BE49-F238E27FC236}">
                <a16:creationId xmlns:a16="http://schemas.microsoft.com/office/drawing/2014/main" id="{09972FC0-0647-439D-A251-9F961609A83F}"/>
              </a:ext>
            </a:extLst>
          </p:cNvPr>
          <p:cNvSpPr txBox="1"/>
          <p:nvPr/>
        </p:nvSpPr>
        <p:spPr>
          <a:xfrm>
            <a:off x="251520" y="886585"/>
            <a:ext cx="457200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介護報酬改定率の推移</a:t>
            </a:r>
          </a:p>
        </p:txBody>
      </p:sp>
    </p:spTree>
    <p:extLst>
      <p:ext uri="{BB962C8B-B14F-4D97-AF65-F5344CB8AC3E}">
        <p14:creationId xmlns:p14="http://schemas.microsoft.com/office/powerpoint/2010/main" val="30430489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748C64-2237-678C-1E27-A949822A4FC9}"/>
              </a:ext>
            </a:extLst>
          </p:cNvPr>
          <p:cNvSpPr>
            <a:spLocks noGrp="1"/>
          </p:cNvSpPr>
          <p:nvPr>
            <p:ph type="title"/>
          </p:nvPr>
        </p:nvSpPr>
        <p:spPr>
          <a:xfrm>
            <a:off x="266700" y="274638"/>
            <a:ext cx="8420099" cy="611187"/>
          </a:xfrm>
        </p:spPr>
        <p:txBody>
          <a:bodyPr>
            <a:normAutofit fontScale="90000"/>
          </a:bodyPr>
          <a:lstStyle/>
          <a:p>
            <a:r>
              <a:rPr kumimoji="1" lang="ja-JP" altLang="en-US" dirty="0"/>
              <a:t>低迷するホームヘルパーの介護報酬</a:t>
            </a:r>
          </a:p>
        </p:txBody>
      </p:sp>
      <p:graphicFrame>
        <p:nvGraphicFramePr>
          <p:cNvPr id="4" name="グラフ 3">
            <a:extLst>
              <a:ext uri="{FF2B5EF4-FFF2-40B4-BE49-F238E27FC236}">
                <a16:creationId xmlns:a16="http://schemas.microsoft.com/office/drawing/2014/main" id="{89204A93-26EE-F15C-BAC1-F18A0A9B4295}"/>
              </a:ext>
            </a:extLst>
          </p:cNvPr>
          <p:cNvGraphicFramePr>
            <a:graphicFrameLocks/>
          </p:cNvGraphicFramePr>
          <p:nvPr/>
        </p:nvGraphicFramePr>
        <p:xfrm>
          <a:off x="457199" y="1389064"/>
          <a:ext cx="8229600" cy="5364162"/>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85157DBF-D277-B0E6-3BF7-0F665C8448B1}"/>
              </a:ext>
            </a:extLst>
          </p:cNvPr>
          <p:cNvSpPr txBox="1"/>
          <p:nvPr/>
        </p:nvSpPr>
        <p:spPr>
          <a:xfrm>
            <a:off x="971550" y="3774462"/>
            <a:ext cx="16002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30</a:t>
            </a:r>
            <a:r>
              <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分～１時間</a:t>
            </a:r>
          </a:p>
        </p:txBody>
      </p:sp>
      <p:sp>
        <p:nvSpPr>
          <p:cNvPr id="8" name="テキスト ボックス 7">
            <a:extLst>
              <a:ext uri="{FF2B5EF4-FFF2-40B4-BE49-F238E27FC236}">
                <a16:creationId xmlns:a16="http://schemas.microsoft.com/office/drawing/2014/main" id="{A2ABBB2F-CB12-D37D-606C-9FF8640AE593}"/>
              </a:ext>
            </a:extLst>
          </p:cNvPr>
          <p:cNvSpPr txBox="1"/>
          <p:nvPr/>
        </p:nvSpPr>
        <p:spPr>
          <a:xfrm>
            <a:off x="971550" y="2968806"/>
            <a:ext cx="1266825"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１時間以上</a:t>
            </a:r>
          </a:p>
        </p:txBody>
      </p:sp>
      <p:sp>
        <p:nvSpPr>
          <p:cNvPr id="10" name="テキスト ボックス 9">
            <a:extLst>
              <a:ext uri="{FF2B5EF4-FFF2-40B4-BE49-F238E27FC236}">
                <a16:creationId xmlns:a16="http://schemas.microsoft.com/office/drawing/2014/main" id="{8EF0BCB1-B238-03DD-CB38-4629A870D157}"/>
              </a:ext>
            </a:extLst>
          </p:cNvPr>
          <p:cNvSpPr txBox="1"/>
          <p:nvPr/>
        </p:nvSpPr>
        <p:spPr>
          <a:xfrm>
            <a:off x="971550" y="4708470"/>
            <a:ext cx="971550"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30</a:t>
            </a:r>
            <a:r>
              <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分増すごと</a:t>
            </a:r>
          </a:p>
        </p:txBody>
      </p:sp>
      <p:sp>
        <p:nvSpPr>
          <p:cNvPr id="12" name="テキスト ボックス 11">
            <a:extLst>
              <a:ext uri="{FF2B5EF4-FFF2-40B4-BE49-F238E27FC236}">
                <a16:creationId xmlns:a16="http://schemas.microsoft.com/office/drawing/2014/main" id="{1F375B4A-A23E-6D98-174E-6F9833FCEC74}"/>
              </a:ext>
            </a:extLst>
          </p:cNvPr>
          <p:cNvSpPr txBox="1"/>
          <p:nvPr/>
        </p:nvSpPr>
        <p:spPr>
          <a:xfrm>
            <a:off x="1333500" y="3473073"/>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402</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2D4DC273-CD6F-2ABD-545A-45ECFF8CBE8F}"/>
              </a:ext>
            </a:extLst>
          </p:cNvPr>
          <p:cNvSpPr txBox="1"/>
          <p:nvPr/>
        </p:nvSpPr>
        <p:spPr>
          <a:xfrm>
            <a:off x="5962650" y="3519291"/>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388</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D7B260E7-EBFE-E3D9-A874-88ECE4C05D8A}"/>
              </a:ext>
            </a:extLst>
          </p:cNvPr>
          <p:cNvSpPr txBox="1"/>
          <p:nvPr/>
        </p:nvSpPr>
        <p:spPr>
          <a:xfrm>
            <a:off x="6848475" y="3479046"/>
            <a:ext cx="5334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394</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8B2E0106-20F9-ECB5-D926-D49E95AF141A}"/>
              </a:ext>
            </a:extLst>
          </p:cNvPr>
          <p:cNvSpPr txBox="1"/>
          <p:nvPr/>
        </p:nvSpPr>
        <p:spPr>
          <a:xfrm>
            <a:off x="7820025" y="3484032"/>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396</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0" name="テキスト ボックス 19">
            <a:extLst>
              <a:ext uri="{FF2B5EF4-FFF2-40B4-BE49-F238E27FC236}">
                <a16:creationId xmlns:a16="http://schemas.microsoft.com/office/drawing/2014/main" id="{713A274B-D301-B123-CF68-937462C64C44}"/>
              </a:ext>
            </a:extLst>
          </p:cNvPr>
          <p:cNvSpPr txBox="1"/>
          <p:nvPr/>
        </p:nvSpPr>
        <p:spPr>
          <a:xfrm>
            <a:off x="1452562" y="2600071"/>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584</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AA08645B-C703-0EB9-B976-E2D1DA3A319D}"/>
              </a:ext>
            </a:extLst>
          </p:cNvPr>
          <p:cNvSpPr txBox="1"/>
          <p:nvPr/>
        </p:nvSpPr>
        <p:spPr>
          <a:xfrm>
            <a:off x="6000750" y="2679962"/>
            <a:ext cx="5334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564</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4" name="テキスト ボックス 23">
            <a:extLst>
              <a:ext uri="{FF2B5EF4-FFF2-40B4-BE49-F238E27FC236}">
                <a16:creationId xmlns:a16="http://schemas.microsoft.com/office/drawing/2014/main" id="{65704865-B7D1-FD19-EC7C-8010A2A4DD73}"/>
              </a:ext>
            </a:extLst>
          </p:cNvPr>
          <p:cNvSpPr txBox="1"/>
          <p:nvPr/>
        </p:nvSpPr>
        <p:spPr>
          <a:xfrm>
            <a:off x="7000874" y="2679962"/>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575</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6" name="テキスト ボックス 25">
            <a:extLst>
              <a:ext uri="{FF2B5EF4-FFF2-40B4-BE49-F238E27FC236}">
                <a16:creationId xmlns:a16="http://schemas.microsoft.com/office/drawing/2014/main" id="{D3F301DE-74DF-6649-E409-DE53955780E7}"/>
              </a:ext>
            </a:extLst>
          </p:cNvPr>
          <p:cNvSpPr txBox="1"/>
          <p:nvPr/>
        </p:nvSpPr>
        <p:spPr>
          <a:xfrm>
            <a:off x="7879556" y="2637574"/>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579</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8" name="テキスト ボックス 27">
            <a:extLst>
              <a:ext uri="{FF2B5EF4-FFF2-40B4-BE49-F238E27FC236}">
                <a16:creationId xmlns:a16="http://schemas.microsoft.com/office/drawing/2014/main" id="{1539FBAD-5149-7FDD-B8B6-7614E909E927}"/>
              </a:ext>
            </a:extLst>
          </p:cNvPr>
          <p:cNvSpPr txBox="1"/>
          <p:nvPr/>
        </p:nvSpPr>
        <p:spPr>
          <a:xfrm>
            <a:off x="1452562" y="4356951"/>
            <a:ext cx="6096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219</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0" name="テキスト ボックス 29">
            <a:extLst>
              <a:ext uri="{FF2B5EF4-FFF2-40B4-BE49-F238E27FC236}">
                <a16:creationId xmlns:a16="http://schemas.microsoft.com/office/drawing/2014/main" id="{5F8E4314-4B69-BAD6-6DE8-3B9777F3B23D}"/>
              </a:ext>
            </a:extLst>
          </p:cNvPr>
          <p:cNvSpPr txBox="1"/>
          <p:nvPr/>
        </p:nvSpPr>
        <p:spPr>
          <a:xfrm>
            <a:off x="2571750" y="4898900"/>
            <a:ext cx="4667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83</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2" name="テキスト ボックス 31">
            <a:extLst>
              <a:ext uri="{FF2B5EF4-FFF2-40B4-BE49-F238E27FC236}">
                <a16:creationId xmlns:a16="http://schemas.microsoft.com/office/drawing/2014/main" id="{67E52789-7C00-920B-194A-8C5529F585EA}"/>
              </a:ext>
            </a:extLst>
          </p:cNvPr>
          <p:cNvSpPr txBox="1"/>
          <p:nvPr/>
        </p:nvSpPr>
        <p:spPr>
          <a:xfrm>
            <a:off x="6096001" y="4951592"/>
            <a:ext cx="4667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80</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4" name="テキスト ボックス 33">
            <a:extLst>
              <a:ext uri="{FF2B5EF4-FFF2-40B4-BE49-F238E27FC236}">
                <a16:creationId xmlns:a16="http://schemas.microsoft.com/office/drawing/2014/main" id="{30F13EFE-F6EE-DF14-7391-BB0D582D89AC}"/>
              </a:ext>
            </a:extLst>
          </p:cNvPr>
          <p:cNvSpPr txBox="1"/>
          <p:nvPr/>
        </p:nvSpPr>
        <p:spPr>
          <a:xfrm>
            <a:off x="6958014" y="4898900"/>
            <a:ext cx="4667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83</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6" name="テキスト ボックス 35">
            <a:extLst>
              <a:ext uri="{FF2B5EF4-FFF2-40B4-BE49-F238E27FC236}">
                <a16:creationId xmlns:a16="http://schemas.microsoft.com/office/drawing/2014/main" id="{32D1BEEB-0D05-23EE-CDC0-E533785E138A}"/>
              </a:ext>
            </a:extLst>
          </p:cNvPr>
          <p:cNvSpPr txBox="1"/>
          <p:nvPr/>
        </p:nvSpPr>
        <p:spPr>
          <a:xfrm>
            <a:off x="7950993" y="4898900"/>
            <a:ext cx="4667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84</a:t>
            </a: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6759B8E2-74B9-7EC0-5BD1-384B0B6EFBBB}"/>
              </a:ext>
            </a:extLst>
          </p:cNvPr>
          <p:cNvSpPr txBox="1"/>
          <p:nvPr/>
        </p:nvSpPr>
        <p:spPr>
          <a:xfrm>
            <a:off x="8579801" y="2822240"/>
            <a:ext cx="680720"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567</a:t>
            </a:r>
          </a:p>
        </p:txBody>
      </p:sp>
      <p:sp>
        <p:nvSpPr>
          <p:cNvPr id="9" name="テキスト ボックス 8">
            <a:extLst>
              <a:ext uri="{FF2B5EF4-FFF2-40B4-BE49-F238E27FC236}">
                <a16:creationId xmlns:a16="http://schemas.microsoft.com/office/drawing/2014/main" id="{80C512AE-DE84-9607-4430-45757045C61A}"/>
              </a:ext>
            </a:extLst>
          </p:cNvPr>
          <p:cNvSpPr txBox="1"/>
          <p:nvPr/>
        </p:nvSpPr>
        <p:spPr>
          <a:xfrm>
            <a:off x="8624410" y="3732439"/>
            <a:ext cx="677227"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387</a:t>
            </a:r>
          </a:p>
        </p:txBody>
      </p:sp>
      <p:sp>
        <p:nvSpPr>
          <p:cNvPr id="13" name="テキスト ボックス 12">
            <a:extLst>
              <a:ext uri="{FF2B5EF4-FFF2-40B4-BE49-F238E27FC236}">
                <a16:creationId xmlns:a16="http://schemas.microsoft.com/office/drawing/2014/main" id="{B4A0874D-33F4-320F-FD1E-20DB8E573710}"/>
              </a:ext>
            </a:extLst>
          </p:cNvPr>
          <p:cNvSpPr txBox="1"/>
          <p:nvPr/>
        </p:nvSpPr>
        <p:spPr>
          <a:xfrm>
            <a:off x="8723629" y="5141338"/>
            <a:ext cx="477521"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82</a:t>
            </a:r>
          </a:p>
        </p:txBody>
      </p:sp>
    </p:spTree>
    <p:extLst>
      <p:ext uri="{BB962C8B-B14F-4D97-AF65-F5344CB8AC3E}">
        <p14:creationId xmlns:p14="http://schemas.microsoft.com/office/powerpoint/2010/main" val="307821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1AA23A-1921-3878-C765-18B4B68927DB}"/>
              </a:ext>
            </a:extLst>
          </p:cNvPr>
          <p:cNvSpPr>
            <a:spLocks noGrp="1"/>
          </p:cNvSpPr>
          <p:nvPr>
            <p:ph type="title"/>
          </p:nvPr>
        </p:nvSpPr>
        <p:spPr>
          <a:xfrm>
            <a:off x="0" y="304786"/>
            <a:ext cx="8229600" cy="477837"/>
          </a:xfrm>
        </p:spPr>
        <p:txBody>
          <a:bodyPr>
            <a:normAutofit fontScale="90000"/>
          </a:bodyPr>
          <a:lstStyle/>
          <a:p>
            <a:r>
              <a:rPr kumimoji="1" lang="ja-JP" altLang="en-US" dirty="0"/>
              <a:t>最低賃金額は</a:t>
            </a:r>
            <a:r>
              <a:rPr lang="en-US" altLang="ja-JP" dirty="0"/>
              <a:t>1.4</a:t>
            </a:r>
            <a:r>
              <a:rPr lang="ja-JP" altLang="en-US" dirty="0"/>
              <a:t>倍に</a:t>
            </a:r>
            <a:br>
              <a:rPr lang="en-US" altLang="ja-JP" dirty="0"/>
            </a:br>
            <a:r>
              <a:rPr lang="en-US" altLang="ja-JP" sz="3100" dirty="0"/>
              <a:t>2002</a:t>
            </a:r>
            <a:r>
              <a:rPr lang="ja-JP" altLang="en-US" sz="3100" dirty="0"/>
              <a:t>年⇒</a:t>
            </a:r>
            <a:r>
              <a:rPr lang="en-US" altLang="ja-JP" sz="3100" dirty="0"/>
              <a:t>2021</a:t>
            </a:r>
            <a:r>
              <a:rPr lang="ja-JP" altLang="en-US" sz="3100" dirty="0"/>
              <a:t>年</a:t>
            </a:r>
            <a:endParaRPr kumimoji="1" lang="ja-JP" altLang="en-US" dirty="0"/>
          </a:p>
        </p:txBody>
      </p:sp>
      <p:graphicFrame>
        <p:nvGraphicFramePr>
          <p:cNvPr id="5" name="グラフ 4">
            <a:extLst>
              <a:ext uri="{FF2B5EF4-FFF2-40B4-BE49-F238E27FC236}">
                <a16:creationId xmlns:a16="http://schemas.microsoft.com/office/drawing/2014/main" id="{A280F6F9-53B4-B400-9AEB-F540475FDE47}"/>
              </a:ext>
            </a:extLst>
          </p:cNvPr>
          <p:cNvGraphicFramePr>
            <a:graphicFrameLocks/>
          </p:cNvGraphicFramePr>
          <p:nvPr/>
        </p:nvGraphicFramePr>
        <p:xfrm>
          <a:off x="733425" y="990600"/>
          <a:ext cx="7724774" cy="5867399"/>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5B25E2C2-8115-09BD-2619-3CBCAADABE3F}"/>
              </a:ext>
            </a:extLst>
          </p:cNvPr>
          <p:cNvSpPr txBox="1"/>
          <p:nvPr/>
        </p:nvSpPr>
        <p:spPr>
          <a:xfrm>
            <a:off x="1333500" y="4877871"/>
            <a:ext cx="1057275"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663</a:t>
            </a:r>
            <a:r>
              <a:rPr kumimoji="0"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円</a:t>
            </a:r>
            <a:endPar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テキスト ボックス 8">
            <a:extLst>
              <a:ext uri="{FF2B5EF4-FFF2-40B4-BE49-F238E27FC236}">
                <a16:creationId xmlns:a16="http://schemas.microsoft.com/office/drawing/2014/main" id="{45CC489A-8112-F966-81BB-494D6D5D1768}"/>
              </a:ext>
            </a:extLst>
          </p:cNvPr>
          <p:cNvSpPr txBox="1"/>
          <p:nvPr/>
        </p:nvSpPr>
        <p:spPr>
          <a:xfrm>
            <a:off x="7734300" y="1248846"/>
            <a:ext cx="1352550"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930</a:t>
            </a:r>
            <a:r>
              <a:rPr kumimoji="0"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円</a:t>
            </a:r>
            <a:endPar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テキスト ボックス 10">
            <a:extLst>
              <a:ext uri="{FF2B5EF4-FFF2-40B4-BE49-F238E27FC236}">
                <a16:creationId xmlns:a16="http://schemas.microsoft.com/office/drawing/2014/main" id="{591A2728-0B07-9D90-39B0-8A63A0D41492}"/>
              </a:ext>
            </a:extLst>
          </p:cNvPr>
          <p:cNvSpPr txBox="1"/>
          <p:nvPr/>
        </p:nvSpPr>
        <p:spPr>
          <a:xfrm>
            <a:off x="4595812" y="3693466"/>
            <a:ext cx="1066800"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749</a:t>
            </a:r>
            <a:r>
              <a:rPr kumimoji="0"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円</a:t>
            </a:r>
          </a:p>
        </p:txBody>
      </p:sp>
      <p:sp>
        <p:nvSpPr>
          <p:cNvPr id="4" name="テキスト ボックス 3">
            <a:extLst>
              <a:ext uri="{FF2B5EF4-FFF2-40B4-BE49-F238E27FC236}">
                <a16:creationId xmlns:a16="http://schemas.microsoft.com/office/drawing/2014/main" id="{B8C72F2B-E73E-1085-4FDF-3C4B1B636406}"/>
              </a:ext>
            </a:extLst>
          </p:cNvPr>
          <p:cNvSpPr txBox="1"/>
          <p:nvPr/>
        </p:nvSpPr>
        <p:spPr>
          <a:xfrm>
            <a:off x="4890052" y="4906400"/>
            <a:ext cx="4905955" cy="120032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2021</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　　　</a:t>
            </a: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930</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円</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2022</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　　　</a:t>
            </a: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961</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円</a:t>
            </a: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(3.3%</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引上げ）</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2023</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　　</a:t>
            </a: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1,002</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円（</a:t>
            </a:r>
            <a:r>
              <a:rPr kumimoji="0"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4.1</a:t>
            </a:r>
            <a:r>
              <a:rPr kumimoji="0"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％引上げ）</a:t>
            </a:r>
          </a:p>
        </p:txBody>
      </p:sp>
    </p:spTree>
    <p:extLst>
      <p:ext uri="{BB962C8B-B14F-4D97-AF65-F5344CB8AC3E}">
        <p14:creationId xmlns:p14="http://schemas.microsoft.com/office/powerpoint/2010/main" val="389888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BDFC8B-B190-A776-66AE-D88618B91E39}"/>
              </a:ext>
            </a:extLst>
          </p:cNvPr>
          <p:cNvSpPr>
            <a:spLocks noGrp="1"/>
          </p:cNvSpPr>
          <p:nvPr>
            <p:ph type="title"/>
          </p:nvPr>
        </p:nvSpPr>
        <p:spPr>
          <a:xfrm>
            <a:off x="299355" y="120849"/>
            <a:ext cx="8294913" cy="941160"/>
          </a:xfrm>
        </p:spPr>
        <p:txBody>
          <a:bodyPr>
            <a:noAutofit/>
          </a:bodyPr>
          <a:lstStyle/>
          <a:p>
            <a:r>
              <a:rPr kumimoji="1" lang="ja-JP" altLang="en-US" sz="3600" dirty="0">
                <a:latin typeface="ＭＳ ゴシック" panose="020B0609070205080204" pitchFamily="49" charset="-128"/>
                <a:ea typeface="ＭＳ ゴシック" panose="020B0609070205080204" pitchFamily="49" charset="-128"/>
              </a:rPr>
              <a:t>ホームヘルパー（訪問介護）の</a:t>
            </a:r>
            <a:br>
              <a:rPr kumimoji="1" lang="en-US" altLang="ja-JP" sz="3600" dirty="0">
                <a:latin typeface="ＭＳ ゴシック" panose="020B0609070205080204" pitchFamily="49" charset="-128"/>
                <a:ea typeface="ＭＳ ゴシック" panose="020B0609070205080204" pitchFamily="49" charset="-128"/>
              </a:rPr>
            </a:br>
            <a:r>
              <a:rPr kumimoji="1" lang="ja-JP" altLang="en-US" sz="3600" dirty="0">
                <a:latin typeface="ＭＳ ゴシック" panose="020B0609070205080204" pitchFamily="49" charset="-128"/>
                <a:ea typeface="ＭＳ ゴシック" panose="020B0609070205080204" pitchFamily="49" charset="-128"/>
              </a:rPr>
              <a:t>引き下げ　断じて許せない！！</a:t>
            </a:r>
          </a:p>
        </p:txBody>
      </p:sp>
      <p:graphicFrame>
        <p:nvGraphicFramePr>
          <p:cNvPr id="4" name="表 3">
            <a:extLst>
              <a:ext uri="{FF2B5EF4-FFF2-40B4-BE49-F238E27FC236}">
                <a16:creationId xmlns:a16="http://schemas.microsoft.com/office/drawing/2014/main" id="{89807A49-05BD-4078-A84B-4694B0485125}"/>
              </a:ext>
            </a:extLst>
          </p:cNvPr>
          <p:cNvGraphicFramePr>
            <a:graphicFrameLocks noGrp="1"/>
          </p:cNvGraphicFramePr>
          <p:nvPr/>
        </p:nvGraphicFramePr>
        <p:xfrm>
          <a:off x="110307" y="1144911"/>
          <a:ext cx="8697683" cy="2272219"/>
        </p:xfrm>
        <a:graphic>
          <a:graphicData uri="http://schemas.openxmlformats.org/drawingml/2006/table">
            <a:tbl>
              <a:tblPr>
                <a:tableStyleId>{5C22544A-7EE6-4342-B048-85BDC9FD1C3A}</a:tableStyleId>
              </a:tblPr>
              <a:tblGrid>
                <a:gridCol w="3637215">
                  <a:extLst>
                    <a:ext uri="{9D8B030D-6E8A-4147-A177-3AD203B41FA5}">
                      <a16:colId xmlns:a16="http://schemas.microsoft.com/office/drawing/2014/main" val="2311476969"/>
                    </a:ext>
                  </a:extLst>
                </a:gridCol>
                <a:gridCol w="1228624">
                  <a:extLst>
                    <a:ext uri="{9D8B030D-6E8A-4147-A177-3AD203B41FA5}">
                      <a16:colId xmlns:a16="http://schemas.microsoft.com/office/drawing/2014/main" val="1002731116"/>
                    </a:ext>
                  </a:extLst>
                </a:gridCol>
                <a:gridCol w="1480533">
                  <a:extLst>
                    <a:ext uri="{9D8B030D-6E8A-4147-A177-3AD203B41FA5}">
                      <a16:colId xmlns:a16="http://schemas.microsoft.com/office/drawing/2014/main" val="634317106"/>
                    </a:ext>
                  </a:extLst>
                </a:gridCol>
                <a:gridCol w="1142007">
                  <a:extLst>
                    <a:ext uri="{9D8B030D-6E8A-4147-A177-3AD203B41FA5}">
                      <a16:colId xmlns:a16="http://schemas.microsoft.com/office/drawing/2014/main" val="442656376"/>
                    </a:ext>
                  </a:extLst>
                </a:gridCol>
                <a:gridCol w="1209304">
                  <a:extLst>
                    <a:ext uri="{9D8B030D-6E8A-4147-A177-3AD203B41FA5}">
                      <a16:colId xmlns:a16="http://schemas.microsoft.com/office/drawing/2014/main" val="4292349142"/>
                    </a:ext>
                  </a:extLst>
                </a:gridCol>
              </a:tblGrid>
              <a:tr h="348609">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身体介護</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現行</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改定後</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増減</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増減率</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560193319"/>
                  </a:ext>
                </a:extLst>
              </a:tr>
              <a:tr h="426720">
                <a:tc>
                  <a:txBody>
                    <a:bodyPr/>
                    <a:lstStyle/>
                    <a:p>
                      <a:pPr algn="l" fontAlgn="ctr"/>
                      <a:r>
                        <a:rPr lang="en-US" altLang="ja-JP" sz="2000" u="none" strike="noStrike" dirty="0">
                          <a:effectLst/>
                          <a:latin typeface="ＭＳ ゴシック" panose="020B0609070205080204" pitchFamily="49" charset="-128"/>
                          <a:ea typeface="ＭＳ ゴシック" panose="020B0609070205080204" pitchFamily="49" charset="-128"/>
                        </a:rPr>
                        <a:t>20</a:t>
                      </a:r>
                      <a:r>
                        <a:rPr lang="ja-JP" altLang="en-US" sz="2000" u="none" strike="noStrike" dirty="0">
                          <a:effectLst/>
                          <a:latin typeface="ＭＳ ゴシック" panose="020B0609070205080204" pitchFamily="49" charset="-128"/>
                          <a:ea typeface="ＭＳ ゴシック" panose="020B0609070205080204" pitchFamily="49" charset="-128"/>
                        </a:rPr>
                        <a:t>分未満</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167</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163</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-4</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-2.40%</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4116410952"/>
                  </a:ext>
                </a:extLst>
              </a:tr>
              <a:tr h="243840">
                <a:tc>
                  <a:txBody>
                    <a:bodyPr/>
                    <a:lstStyle/>
                    <a:p>
                      <a:pPr algn="l" fontAlgn="ctr"/>
                      <a:r>
                        <a:rPr lang="en-US" altLang="ja-JP" sz="2000" u="none" strike="noStrike" dirty="0">
                          <a:effectLst/>
                          <a:latin typeface="ＭＳ ゴシック" panose="020B0609070205080204" pitchFamily="49" charset="-128"/>
                          <a:ea typeface="ＭＳ ゴシック" panose="020B0609070205080204" pitchFamily="49" charset="-128"/>
                        </a:rPr>
                        <a:t>20</a:t>
                      </a:r>
                      <a:r>
                        <a:rPr lang="ja-JP" altLang="en-US" sz="2000" u="none" strike="noStrike" dirty="0">
                          <a:effectLst/>
                          <a:latin typeface="ＭＳ ゴシック" panose="020B0609070205080204" pitchFamily="49" charset="-128"/>
                          <a:ea typeface="ＭＳ ゴシック" panose="020B0609070205080204" pitchFamily="49" charset="-128"/>
                        </a:rPr>
                        <a:t>分以上</a:t>
                      </a:r>
                      <a:r>
                        <a:rPr lang="en-US" altLang="ja-JP" sz="2000" u="none" strike="noStrike" dirty="0">
                          <a:effectLst/>
                          <a:latin typeface="ＭＳ ゴシック" panose="020B0609070205080204" pitchFamily="49" charset="-128"/>
                          <a:ea typeface="ＭＳ ゴシック" panose="020B0609070205080204" pitchFamily="49" charset="-128"/>
                        </a:rPr>
                        <a:t>30</a:t>
                      </a:r>
                      <a:r>
                        <a:rPr lang="ja-JP" altLang="en-US" sz="2000" u="none" strike="noStrike" dirty="0">
                          <a:effectLst/>
                          <a:latin typeface="ＭＳ ゴシック" panose="020B0609070205080204" pitchFamily="49" charset="-128"/>
                          <a:ea typeface="ＭＳ ゴシック" panose="020B0609070205080204" pitchFamily="49" charset="-128"/>
                        </a:rPr>
                        <a:t>分未満</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250</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244</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-6</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-2.40%</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1222746343"/>
                  </a:ext>
                </a:extLst>
              </a:tr>
              <a:tr h="267970">
                <a:tc>
                  <a:txBody>
                    <a:bodyPr/>
                    <a:lstStyle/>
                    <a:p>
                      <a:pPr algn="l" fontAlgn="ctr"/>
                      <a:r>
                        <a:rPr lang="en-US" altLang="zh-TW" sz="2000" u="none" strike="noStrike" dirty="0">
                          <a:effectLst/>
                          <a:latin typeface="ＭＳ ゴシック" panose="020B0609070205080204" pitchFamily="49" charset="-128"/>
                          <a:ea typeface="ＭＳ ゴシック" panose="020B0609070205080204" pitchFamily="49" charset="-128"/>
                        </a:rPr>
                        <a:t>30</a:t>
                      </a:r>
                      <a:r>
                        <a:rPr lang="zh-TW" altLang="en-US" sz="2000" u="none" strike="noStrike" dirty="0">
                          <a:effectLst/>
                          <a:latin typeface="ＭＳ ゴシック" panose="020B0609070205080204" pitchFamily="49" charset="-128"/>
                          <a:ea typeface="ＭＳ ゴシック" panose="020B0609070205080204" pitchFamily="49" charset="-128"/>
                        </a:rPr>
                        <a:t>分以上１時間未満</a:t>
                      </a:r>
                      <a:endParaRPr lang="zh-TW"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396</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387</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-9</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-2.27%</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2093854176"/>
                  </a:ext>
                </a:extLst>
              </a:tr>
              <a:tr h="267970">
                <a:tc>
                  <a:txBody>
                    <a:bodyPr/>
                    <a:lstStyle/>
                    <a:p>
                      <a:pPr algn="l" fontAlgn="ctr"/>
                      <a:r>
                        <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rPr>
                        <a:t>１時間以上</a:t>
                      </a:r>
                      <a:endParaRPr lang="zh-TW"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rPr>
                        <a:t>579</a:t>
                      </a:r>
                    </a:p>
                  </a:txBody>
                  <a:tcPr marL="6350" marR="6350" marT="6350" marB="0" anchor="ctr"/>
                </a:tc>
                <a:tc>
                  <a:txBody>
                    <a:bodyPr/>
                    <a:lstStyle/>
                    <a:p>
                      <a:pPr algn="ctr" fontAlgn="ctr"/>
                      <a:r>
                        <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rPr>
                        <a:t>567</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-12</a:t>
                      </a: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-2.07%</a:t>
                      </a:r>
                    </a:p>
                  </a:txBody>
                  <a:tcPr marL="6350" marR="6350" marT="6350" marB="0" anchor="ctr"/>
                </a:tc>
                <a:extLst>
                  <a:ext uri="{0D108BD9-81ED-4DB2-BD59-A6C34878D82A}">
                    <a16:rowId xmlns:a16="http://schemas.microsoft.com/office/drawing/2014/main" val="3957580720"/>
                  </a:ext>
                </a:extLst>
              </a:tr>
              <a:tr h="563440">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以降</a:t>
                      </a:r>
                      <a:r>
                        <a:rPr lang="en-US" altLang="ja-JP" sz="2000" u="none" strike="noStrike" dirty="0">
                          <a:effectLst/>
                          <a:latin typeface="ＭＳ ゴシック" panose="020B0609070205080204" pitchFamily="49" charset="-128"/>
                          <a:ea typeface="ＭＳ ゴシック" panose="020B0609070205080204" pitchFamily="49" charset="-128"/>
                        </a:rPr>
                        <a:t>30</a:t>
                      </a:r>
                      <a:r>
                        <a:rPr lang="ja-JP" altLang="en-US" sz="2000" u="none" strike="noStrike" dirty="0">
                          <a:effectLst/>
                          <a:latin typeface="ＭＳ ゴシック" panose="020B0609070205080204" pitchFamily="49" charset="-128"/>
                          <a:ea typeface="ＭＳ ゴシック" panose="020B0609070205080204" pitchFamily="49" charset="-128"/>
                        </a:rPr>
                        <a:t>分を増すごとに算定 </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84</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82</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-2.38%</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176072504"/>
                  </a:ext>
                </a:extLst>
              </a:tr>
            </a:tbl>
          </a:graphicData>
        </a:graphic>
      </p:graphicFrame>
      <p:graphicFrame>
        <p:nvGraphicFramePr>
          <p:cNvPr id="3" name="表 2">
            <a:extLst>
              <a:ext uri="{FF2B5EF4-FFF2-40B4-BE49-F238E27FC236}">
                <a16:creationId xmlns:a16="http://schemas.microsoft.com/office/drawing/2014/main" id="{3C3E5200-9069-060D-5D5A-B26BCD3D3171}"/>
              </a:ext>
            </a:extLst>
          </p:cNvPr>
          <p:cNvGraphicFramePr>
            <a:graphicFrameLocks noGrp="1"/>
          </p:cNvGraphicFramePr>
          <p:nvPr/>
        </p:nvGraphicFramePr>
        <p:xfrm>
          <a:off x="243117" y="4163689"/>
          <a:ext cx="8697682" cy="1549400"/>
        </p:xfrm>
        <a:graphic>
          <a:graphicData uri="http://schemas.openxmlformats.org/drawingml/2006/table">
            <a:tbl>
              <a:tblPr>
                <a:tableStyleId>{5C22544A-7EE6-4342-B048-85BDC9FD1C3A}</a:tableStyleId>
              </a:tblPr>
              <a:tblGrid>
                <a:gridCol w="3637641">
                  <a:extLst>
                    <a:ext uri="{9D8B030D-6E8A-4147-A177-3AD203B41FA5}">
                      <a16:colId xmlns:a16="http://schemas.microsoft.com/office/drawing/2014/main" val="3477073942"/>
                    </a:ext>
                  </a:extLst>
                </a:gridCol>
                <a:gridCol w="1249680">
                  <a:extLst>
                    <a:ext uri="{9D8B030D-6E8A-4147-A177-3AD203B41FA5}">
                      <a16:colId xmlns:a16="http://schemas.microsoft.com/office/drawing/2014/main" val="1112501849"/>
                    </a:ext>
                  </a:extLst>
                </a:gridCol>
                <a:gridCol w="1473200">
                  <a:extLst>
                    <a:ext uri="{9D8B030D-6E8A-4147-A177-3AD203B41FA5}">
                      <a16:colId xmlns:a16="http://schemas.microsoft.com/office/drawing/2014/main" val="2836985276"/>
                    </a:ext>
                  </a:extLst>
                </a:gridCol>
                <a:gridCol w="1127858">
                  <a:extLst>
                    <a:ext uri="{9D8B030D-6E8A-4147-A177-3AD203B41FA5}">
                      <a16:colId xmlns:a16="http://schemas.microsoft.com/office/drawing/2014/main" val="31454897"/>
                    </a:ext>
                  </a:extLst>
                </a:gridCol>
                <a:gridCol w="1209303">
                  <a:extLst>
                    <a:ext uri="{9D8B030D-6E8A-4147-A177-3AD203B41FA5}">
                      <a16:colId xmlns:a16="http://schemas.microsoft.com/office/drawing/2014/main" val="1440833515"/>
                    </a:ext>
                  </a:extLst>
                </a:gridCol>
              </a:tblGrid>
              <a:tr h="228600">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生活援助</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現行</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改定後</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増減</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l" fontAlgn="ctr"/>
                      <a:r>
                        <a:rPr lang="ja-JP" altLang="en-US" sz="2000" u="none" strike="noStrike">
                          <a:effectLst/>
                          <a:latin typeface="ＭＳ ゴシック" panose="020B0609070205080204" pitchFamily="49" charset="-128"/>
                          <a:ea typeface="ＭＳ ゴシック" panose="020B0609070205080204" pitchFamily="49" charset="-128"/>
                        </a:rPr>
                        <a:t>増減率</a:t>
                      </a:r>
                      <a:endParaRPr lang="ja-JP" altLang="en-US" sz="20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3971989778"/>
                  </a:ext>
                </a:extLst>
              </a:tr>
              <a:tr h="228600">
                <a:tc>
                  <a:txBody>
                    <a:bodyPr/>
                    <a:lstStyle/>
                    <a:p>
                      <a:pPr algn="l" fontAlgn="ctr"/>
                      <a:r>
                        <a:rPr lang="en-US" altLang="ja-JP" sz="2000" u="none" strike="noStrike" dirty="0">
                          <a:effectLst/>
                          <a:latin typeface="ＭＳ ゴシック" panose="020B0609070205080204" pitchFamily="49" charset="-128"/>
                          <a:ea typeface="ＭＳ ゴシック" panose="020B0609070205080204" pitchFamily="49" charset="-128"/>
                        </a:rPr>
                        <a:t>20</a:t>
                      </a:r>
                      <a:r>
                        <a:rPr lang="ja-JP" altLang="en-US" sz="2000" u="none" strike="noStrike" dirty="0">
                          <a:effectLst/>
                          <a:latin typeface="ＭＳ ゴシック" panose="020B0609070205080204" pitchFamily="49" charset="-128"/>
                          <a:ea typeface="ＭＳ ゴシック" panose="020B0609070205080204" pitchFamily="49" charset="-128"/>
                        </a:rPr>
                        <a:t>分以上</a:t>
                      </a:r>
                      <a:r>
                        <a:rPr lang="en-US" altLang="ja-JP" sz="2000" u="none" strike="noStrike" dirty="0">
                          <a:effectLst/>
                          <a:latin typeface="ＭＳ ゴシック" panose="020B0609070205080204" pitchFamily="49" charset="-128"/>
                          <a:ea typeface="ＭＳ ゴシック" panose="020B0609070205080204" pitchFamily="49" charset="-128"/>
                        </a:rPr>
                        <a:t>45</a:t>
                      </a:r>
                      <a:r>
                        <a:rPr lang="ja-JP" altLang="en-US" sz="2000" u="none" strike="noStrike" dirty="0">
                          <a:effectLst/>
                          <a:latin typeface="ＭＳ ゴシック" panose="020B0609070205080204" pitchFamily="49" charset="-128"/>
                          <a:ea typeface="ＭＳ ゴシック" panose="020B0609070205080204" pitchFamily="49" charset="-128"/>
                        </a:rPr>
                        <a:t>分未満</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183</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179</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-4</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-2.19%</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120196437"/>
                  </a:ext>
                </a:extLst>
              </a:tr>
              <a:tr h="228600">
                <a:tc>
                  <a:txBody>
                    <a:bodyPr/>
                    <a:lstStyle/>
                    <a:p>
                      <a:pPr algn="l" fontAlgn="ctr"/>
                      <a:r>
                        <a:rPr lang="en-US" altLang="ja-JP" sz="2000" u="none" strike="noStrike" dirty="0">
                          <a:effectLst/>
                          <a:latin typeface="ＭＳ ゴシック" panose="020B0609070205080204" pitchFamily="49" charset="-128"/>
                          <a:ea typeface="ＭＳ ゴシック" panose="020B0609070205080204" pitchFamily="49" charset="-128"/>
                        </a:rPr>
                        <a:t>45</a:t>
                      </a:r>
                      <a:r>
                        <a:rPr lang="ja-JP" altLang="en-US" sz="2000" u="none" strike="noStrike" dirty="0">
                          <a:effectLst/>
                          <a:latin typeface="ＭＳ ゴシック" panose="020B0609070205080204" pitchFamily="49" charset="-128"/>
                          <a:ea typeface="ＭＳ ゴシック" panose="020B0609070205080204" pitchFamily="49" charset="-128"/>
                        </a:rPr>
                        <a:t>分以上</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225</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220</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a:solidFill>
                            <a:srgbClr val="FF0000"/>
                          </a:solidFill>
                          <a:effectLst/>
                          <a:latin typeface="ＭＳ ゴシック" panose="020B0609070205080204" pitchFamily="49" charset="-128"/>
                          <a:ea typeface="ＭＳ ゴシック" panose="020B0609070205080204" pitchFamily="49" charset="-128"/>
                        </a:rPr>
                        <a:t>-5</a:t>
                      </a:r>
                      <a:endParaRPr lang="en-US" altLang="ja-JP" sz="2000" b="0"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-2.22%</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955830682"/>
                  </a:ext>
                </a:extLst>
              </a:tr>
              <a:tr h="228600">
                <a:tc>
                  <a:txBody>
                    <a:bodyPr/>
                    <a:lstStyle/>
                    <a:p>
                      <a:pPr algn="l" fontAlgn="ctr"/>
                      <a:r>
                        <a:rPr lang="ja-JP" altLang="en-US" sz="2000" u="none" strike="noStrike" dirty="0">
                          <a:effectLst/>
                          <a:latin typeface="ＭＳ ゴシック" panose="020B0609070205080204" pitchFamily="49" charset="-128"/>
                          <a:ea typeface="ＭＳ ゴシック" panose="020B0609070205080204" pitchFamily="49" charset="-128"/>
                        </a:rPr>
                        <a:t>身体介護に引き続き生活援助を行った場合 </a:t>
                      </a:r>
                      <a:endParaRPr lang="ja-JP" altLang="en-US"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67</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effectLst/>
                          <a:latin typeface="ＭＳ ゴシック" panose="020B0609070205080204" pitchFamily="49" charset="-128"/>
                          <a:ea typeface="ＭＳ ゴシック" panose="020B0609070205080204" pitchFamily="49" charset="-128"/>
                        </a:rPr>
                        <a:t>65</a:t>
                      </a:r>
                      <a:endParaRPr lang="en-US" altLang="ja-JP" sz="20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ct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tc>
                  <a:txBody>
                    <a:bodyPr/>
                    <a:lstStyle/>
                    <a:p>
                      <a:pPr algn="r" fontAlgn="ctr"/>
                      <a:r>
                        <a:rPr lang="en-US" altLang="ja-JP" sz="2000" u="none" strike="noStrike" dirty="0">
                          <a:solidFill>
                            <a:srgbClr val="FF0000"/>
                          </a:solidFill>
                          <a:effectLst/>
                          <a:latin typeface="ＭＳ ゴシック" panose="020B0609070205080204" pitchFamily="49" charset="-128"/>
                          <a:ea typeface="ＭＳ ゴシック" panose="020B0609070205080204" pitchFamily="49" charset="-128"/>
                        </a:rPr>
                        <a:t>-2.99%</a:t>
                      </a:r>
                      <a:endParaRPr lang="en-US" altLang="ja-JP" sz="200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6350" marR="6350" marT="6350" marB="0" anchor="ctr"/>
                </a:tc>
                <a:extLst>
                  <a:ext uri="{0D108BD9-81ED-4DB2-BD59-A6C34878D82A}">
                    <a16:rowId xmlns:a16="http://schemas.microsoft.com/office/drawing/2014/main" val="54123381"/>
                  </a:ext>
                </a:extLst>
              </a:tr>
            </a:tbl>
          </a:graphicData>
        </a:graphic>
      </p:graphicFrame>
      <p:sp>
        <p:nvSpPr>
          <p:cNvPr id="8" name="テキスト ボックス 7">
            <a:extLst>
              <a:ext uri="{FF2B5EF4-FFF2-40B4-BE49-F238E27FC236}">
                <a16:creationId xmlns:a16="http://schemas.microsoft.com/office/drawing/2014/main" id="{6D9B0339-AD28-B891-AE0F-5B86DB1A2676}"/>
              </a:ext>
            </a:extLst>
          </p:cNvPr>
          <p:cNvSpPr txBox="1"/>
          <p:nvPr/>
        </p:nvSpPr>
        <p:spPr>
          <a:xfrm>
            <a:off x="268152" y="6090820"/>
            <a:ext cx="8524963"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a:t>
            </a:r>
            <a:r>
              <a:rPr kumimoji="0" lang="ja-JP" altLang="en-US" sz="18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基本報酬が引き下げられるサービスは、訪問介護、夜間対応型訪問介護、定期巡回・随時対応サービス、訪問リハ（予防のみ）の</a:t>
            </a:r>
            <a:r>
              <a:rPr kumimoji="0" lang="en-US" altLang="ja-JP" sz="18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4</a:t>
            </a:r>
            <a:r>
              <a:rPr kumimoji="0" lang="ja-JP" altLang="en-US" sz="18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つ</a:t>
            </a:r>
          </a:p>
        </p:txBody>
      </p:sp>
    </p:spTree>
    <p:extLst>
      <p:ext uri="{BB962C8B-B14F-4D97-AF65-F5344CB8AC3E}">
        <p14:creationId xmlns:p14="http://schemas.microsoft.com/office/powerpoint/2010/main" val="1060151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6163F1-479B-E748-E9D0-19F7AD3E52C8}"/>
              </a:ext>
            </a:extLst>
          </p:cNvPr>
          <p:cNvSpPr>
            <a:spLocks noGrp="1"/>
          </p:cNvSpPr>
          <p:nvPr>
            <p:ph type="title"/>
          </p:nvPr>
        </p:nvSpPr>
        <p:spPr>
          <a:xfrm>
            <a:off x="620486" y="0"/>
            <a:ext cx="7742464" cy="843188"/>
          </a:xfrm>
          <a:solidFill>
            <a:schemeClr val="accent2">
              <a:lumMod val="20000"/>
              <a:lumOff val="80000"/>
            </a:schemeClr>
          </a:solidFill>
        </p:spPr>
        <p:txBody>
          <a:bodyPr>
            <a:normAutofit/>
          </a:bodyPr>
          <a:lstStyle/>
          <a:p>
            <a:r>
              <a:rPr kumimoji="1" lang="en-US" altLang="ja-JP" dirty="0">
                <a:latin typeface="ＭＳ ゴシック" panose="020B0609070205080204" pitchFamily="49" charset="-128"/>
                <a:ea typeface="ＭＳ ゴシック" panose="020B0609070205080204" pitchFamily="49" charset="-128"/>
              </a:rPr>
              <a:t>2024</a:t>
            </a:r>
            <a:r>
              <a:rPr kumimoji="1" lang="ja-JP" altLang="en-US" dirty="0">
                <a:latin typeface="ＭＳ ゴシック" panose="020B0609070205080204" pitchFamily="49" charset="-128"/>
                <a:ea typeface="ＭＳ ゴシック" panose="020B0609070205080204" pitchFamily="49" charset="-128"/>
              </a:rPr>
              <a:t>年度介護報酬改定</a:t>
            </a:r>
          </a:p>
        </p:txBody>
      </p:sp>
      <p:sp>
        <p:nvSpPr>
          <p:cNvPr id="3" name="コンテンツ プレースホルダー 2">
            <a:extLst>
              <a:ext uri="{FF2B5EF4-FFF2-40B4-BE49-F238E27FC236}">
                <a16:creationId xmlns:a16="http://schemas.microsoft.com/office/drawing/2014/main" id="{ED02A44B-9293-BCCF-CCFC-B48ED2FEC5B1}"/>
              </a:ext>
            </a:extLst>
          </p:cNvPr>
          <p:cNvSpPr>
            <a:spLocks noGrp="1"/>
          </p:cNvSpPr>
          <p:nvPr>
            <p:ph idx="1"/>
          </p:nvPr>
        </p:nvSpPr>
        <p:spPr>
          <a:xfrm>
            <a:off x="238805" y="827948"/>
            <a:ext cx="8666390" cy="5537292"/>
          </a:xfrm>
        </p:spPr>
        <p:txBody>
          <a:bodyPr>
            <a:normAutofit fontScale="85000" lnSpcReduction="10000"/>
          </a:bodyPr>
          <a:lstStyle/>
          <a:p>
            <a:pPr marL="0" indent="0">
              <a:lnSpc>
                <a:spcPct val="120000"/>
              </a:lnSpc>
              <a:buNone/>
            </a:pPr>
            <a:r>
              <a:rPr kumimoji="1" lang="ja-JP" altLang="en-US" sz="4100" dirty="0">
                <a:latin typeface="ＭＳ ゴシック" panose="020B0609070205080204" pitchFamily="49" charset="-128"/>
                <a:ea typeface="ＭＳ ゴシック" panose="020B0609070205080204" pitchFamily="49" charset="-128"/>
              </a:rPr>
              <a:t>　　　　改定率 ＋１．５９％</a:t>
            </a:r>
          </a:p>
          <a:p>
            <a:pPr marL="0" indent="0">
              <a:lnSpc>
                <a:spcPct val="120000"/>
              </a:lnSpc>
              <a:buNone/>
            </a:pPr>
            <a:r>
              <a:rPr kumimoji="1" lang="ja-JP" altLang="en-US" dirty="0">
                <a:latin typeface="ＭＳ ゴシック" panose="020B0609070205080204" pitchFamily="49" charset="-128"/>
                <a:ea typeface="ＭＳ ゴシック" panose="020B0609070205080204" pitchFamily="49" charset="-128"/>
              </a:rPr>
              <a:t>　　　　　　　　</a:t>
            </a:r>
            <a:r>
              <a:rPr kumimoji="1" lang="zh-TW" altLang="en-US" dirty="0">
                <a:latin typeface="ＭＳ ゴシック" panose="020B0609070205080204" pitchFamily="49" charset="-128"/>
                <a:ea typeface="ＭＳ ゴシック" panose="020B0609070205080204" pitchFamily="49" charset="-128"/>
              </a:rPr>
              <a:t>（</a:t>
            </a:r>
            <a:r>
              <a:rPr kumimoji="1" lang="en-US" altLang="zh-TW" dirty="0">
                <a:latin typeface="ＭＳ ゴシック" panose="020B0609070205080204" pitchFamily="49" charset="-128"/>
                <a:ea typeface="ＭＳ ゴシック" panose="020B0609070205080204" pitchFamily="49" charset="-128"/>
              </a:rPr>
              <a:t>※</a:t>
            </a:r>
            <a:r>
              <a:rPr kumimoji="1" lang="zh-TW" altLang="en-US" dirty="0">
                <a:latin typeface="ＭＳ ゴシック" panose="020B0609070205080204" pitchFamily="49" charset="-128"/>
                <a:ea typeface="ＭＳ ゴシック" panose="020B0609070205080204" pitchFamily="49" charset="-128"/>
              </a:rPr>
              <a:t>令和６年度予算額：国費４３２億円）</a:t>
            </a:r>
            <a:r>
              <a:rPr kumimoji="1" lang="ja-JP" altLang="en-US" dirty="0">
                <a:latin typeface="ＭＳ ゴシック" panose="020B0609070205080204" pitchFamily="49" charset="-128"/>
                <a:ea typeface="ＭＳ ゴシック" panose="020B0609070205080204" pitchFamily="49" charset="-128"/>
              </a:rPr>
              <a:t>（内訳）</a:t>
            </a:r>
          </a:p>
          <a:p>
            <a:pPr marL="0" indent="0">
              <a:lnSpc>
                <a:spcPct val="120000"/>
              </a:lnSpc>
              <a:buNone/>
            </a:pPr>
            <a:r>
              <a:rPr kumimoji="1" lang="ja-JP" altLang="en-US" dirty="0">
                <a:latin typeface="ＭＳ ゴシック" panose="020B0609070205080204" pitchFamily="49" charset="-128"/>
                <a:ea typeface="ＭＳ ゴシック" panose="020B0609070205080204" pitchFamily="49" charset="-128"/>
              </a:rPr>
              <a:t>介護職員の処遇改善分  ＋０．９８％（令和６年６月施行）</a:t>
            </a:r>
          </a:p>
          <a:p>
            <a:pPr marL="0" indent="0">
              <a:lnSpc>
                <a:spcPct val="120000"/>
              </a:lnSpc>
              <a:buNone/>
            </a:pPr>
            <a:r>
              <a:rPr kumimoji="1" lang="ja-JP" altLang="en-US" dirty="0">
                <a:latin typeface="ＭＳ ゴシック" panose="020B0609070205080204" pitchFamily="49" charset="-128"/>
                <a:ea typeface="ＭＳ ゴシック" panose="020B0609070205080204" pitchFamily="49" charset="-128"/>
              </a:rPr>
              <a:t> その他の改定率（</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 ＋０．６１％</a:t>
            </a:r>
          </a:p>
          <a:p>
            <a:pPr marL="0" indent="0">
              <a:lnSpc>
                <a:spcPct val="120000"/>
              </a:lnSpc>
              <a:buNone/>
            </a:pPr>
            <a:r>
              <a:rPr kumimoji="1" lang="ja-JP" altLang="en-US" dirty="0">
                <a:latin typeface="ＭＳ ゴシック" panose="020B0609070205080204" pitchFamily="49" charset="-128"/>
                <a:ea typeface="ＭＳ ゴシック" panose="020B0609070205080204" pitchFamily="49" charset="-128"/>
              </a:rPr>
              <a:t> </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賃上げ税制を活用しつつ、介護職員以外の処遇改善を実現できる水準</a:t>
            </a:r>
          </a:p>
          <a:p>
            <a:pPr marL="0" indent="0">
              <a:lnSpc>
                <a:spcPct val="120000"/>
              </a:lnSpc>
              <a:buNone/>
            </a:pPr>
            <a:r>
              <a:rPr kumimoji="1" lang="ja-JP" altLang="en-US" dirty="0">
                <a:latin typeface="ＭＳ ゴシック" panose="020B0609070205080204" pitchFamily="49" charset="-128"/>
                <a:ea typeface="ＭＳ ゴシック" panose="020B0609070205080204" pitchFamily="49" charset="-128"/>
              </a:rPr>
              <a:t>　また、改定率の外枠として、処遇改善加算の一本化による賃上げ効果や、光熱水費の基準費用額の増額による介護施設の増収効果として＋０．４５％相当の改定が見込まれ、合計すると＋２．０４％相当の改定となる</a:t>
            </a:r>
          </a:p>
          <a:p>
            <a:pPr marL="0" indent="0">
              <a:buNone/>
            </a:pPr>
            <a:endParaRPr kumimoji="1" lang="ja-JP" altLang="en-US"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D172B9A7-1F25-6656-74B0-704E124FC5AD}"/>
              </a:ext>
            </a:extLst>
          </p:cNvPr>
          <p:cNvSpPr txBox="1"/>
          <p:nvPr/>
        </p:nvSpPr>
        <p:spPr>
          <a:xfrm>
            <a:off x="3708400" y="6380480"/>
            <a:ext cx="45720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2023</a:t>
            </a:r>
            <a:r>
              <a:rPr kumimoji="0" lang="zh-TW"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a:t>
            </a:r>
            <a:r>
              <a:rPr kumimoji="0" lang="en-US" altLang="zh-TW"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12</a:t>
            </a:r>
            <a:r>
              <a:rPr kumimoji="0" lang="zh-TW"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月</a:t>
            </a:r>
            <a:r>
              <a:rPr kumimoji="0" lang="en-US" altLang="zh-TW"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20</a:t>
            </a:r>
            <a:r>
              <a:rPr kumimoji="0" lang="zh-TW"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日　令和</a:t>
            </a:r>
            <a:r>
              <a:rPr kumimoji="0" lang="en-US" altLang="zh-TW"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6</a:t>
            </a:r>
            <a:r>
              <a:rPr kumimoji="0" lang="zh-TW"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年予算　大臣折衝</a:t>
            </a:r>
            <a:endPar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567913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7414FBC-4012-8380-0819-438759E2A75F}"/>
              </a:ext>
            </a:extLst>
          </p:cNvPr>
          <p:cNvPicPr>
            <a:picLocks noChangeAspect="1"/>
          </p:cNvPicPr>
          <p:nvPr/>
        </p:nvPicPr>
        <p:blipFill>
          <a:blip r:embed="rId2"/>
          <a:stretch>
            <a:fillRect/>
          </a:stretch>
        </p:blipFill>
        <p:spPr>
          <a:xfrm>
            <a:off x="0" y="92432"/>
            <a:ext cx="9144000" cy="6673136"/>
          </a:xfrm>
          <a:prstGeom prst="rect">
            <a:avLst/>
          </a:prstGeom>
        </p:spPr>
      </p:pic>
    </p:spTree>
    <p:extLst>
      <p:ext uri="{BB962C8B-B14F-4D97-AF65-F5344CB8AC3E}">
        <p14:creationId xmlns:p14="http://schemas.microsoft.com/office/powerpoint/2010/main" val="188897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F625FA-0777-5FDE-D541-9BD715B72B5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CBE5C731-42D9-C739-6A3D-B518C4AF1C8A}"/>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67FA96C2-D64D-29A4-616D-EDAE83C34F47}"/>
              </a:ext>
            </a:extLst>
          </p:cNvPr>
          <p:cNvPicPr>
            <a:picLocks noChangeAspect="1"/>
          </p:cNvPicPr>
          <p:nvPr/>
        </p:nvPicPr>
        <p:blipFill>
          <a:blip r:embed="rId2"/>
          <a:stretch>
            <a:fillRect/>
          </a:stretch>
        </p:blipFill>
        <p:spPr>
          <a:xfrm>
            <a:off x="0" y="195044"/>
            <a:ext cx="9144000" cy="6467912"/>
          </a:xfrm>
          <a:prstGeom prst="rect">
            <a:avLst/>
          </a:prstGeom>
        </p:spPr>
      </p:pic>
    </p:spTree>
    <p:extLst>
      <p:ext uri="{BB962C8B-B14F-4D97-AF65-F5344CB8AC3E}">
        <p14:creationId xmlns:p14="http://schemas.microsoft.com/office/powerpoint/2010/main" val="2053550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B4A87F-8A16-3467-9E13-E5D39D83AFDE}"/>
              </a:ext>
            </a:extLst>
          </p:cNvPr>
          <p:cNvSpPr>
            <a:spLocks noGrp="1"/>
          </p:cNvSpPr>
          <p:nvPr>
            <p:ph type="title"/>
          </p:nvPr>
        </p:nvSpPr>
        <p:spPr>
          <a:xfrm>
            <a:off x="294640" y="80646"/>
            <a:ext cx="7886700" cy="1325563"/>
          </a:xfrm>
          <a:solidFill>
            <a:schemeClr val="accent1">
              <a:lumMod val="20000"/>
              <a:lumOff val="80000"/>
            </a:schemeClr>
          </a:solidFill>
        </p:spPr>
        <p:txBody>
          <a:bodyPr>
            <a:normAutofit fontScale="90000"/>
          </a:bodyPr>
          <a:lstStyle/>
          <a:p>
            <a:r>
              <a:rPr kumimoji="1" lang="ja-JP" altLang="en-US" dirty="0">
                <a:latin typeface="ＭＳ ゴシック" panose="020B0609070205080204" pitchFamily="49" charset="-128"/>
                <a:ea typeface="ＭＳ ゴシック" panose="020B0609070205080204" pitchFamily="49" charset="-128"/>
              </a:rPr>
              <a:t>これではペテン　</a:t>
            </a:r>
            <a:br>
              <a:rPr kumimoji="1" lang="en-US" altLang="ja-JP" dirty="0">
                <a:latin typeface="ＭＳ ゴシック" panose="020B0609070205080204" pitchFamily="49" charset="-128"/>
                <a:ea typeface="ＭＳ ゴシック" panose="020B0609070205080204" pitchFamily="49" charset="-128"/>
              </a:rPr>
            </a:br>
            <a:r>
              <a:rPr kumimoji="1" lang="en-US" altLang="ja-JP" sz="3600" dirty="0">
                <a:latin typeface="ＭＳ ゴシック" panose="020B0609070205080204" pitchFamily="49" charset="-128"/>
                <a:ea typeface="ＭＳ ゴシック" panose="020B0609070205080204" pitchFamily="49" charset="-128"/>
              </a:rPr>
              <a:t>2.5</a:t>
            </a:r>
            <a:r>
              <a:rPr kumimoji="1" lang="ja-JP" altLang="en-US" sz="3600" dirty="0">
                <a:latin typeface="ＭＳ ゴシック" panose="020B0609070205080204" pitchFamily="49" charset="-128"/>
                <a:ea typeface="ＭＳ ゴシック" panose="020B0609070205080204" pitchFamily="49" charset="-128"/>
              </a:rPr>
              <a:t>％・</a:t>
            </a:r>
            <a:r>
              <a:rPr kumimoji="1" lang="en-US" altLang="ja-JP" sz="3600" dirty="0">
                <a:latin typeface="ＭＳ ゴシック" panose="020B0609070205080204" pitchFamily="49" charset="-128"/>
                <a:ea typeface="ＭＳ ゴシック" panose="020B0609070205080204" pitchFamily="49" charset="-128"/>
              </a:rPr>
              <a:t>2.0</a:t>
            </a:r>
            <a:r>
              <a:rPr kumimoji="1" lang="ja-JP" altLang="en-US" sz="3600" dirty="0">
                <a:latin typeface="ＭＳ ゴシック" panose="020B0609070205080204" pitchFamily="49" charset="-128"/>
                <a:ea typeface="ＭＳ ゴシック" panose="020B0609070205080204" pitchFamily="49" charset="-128"/>
              </a:rPr>
              <a:t>％ベースアップ　根拠なし</a:t>
            </a:r>
            <a:br>
              <a:rPr kumimoji="1" lang="en-US" altLang="ja-JP" sz="3600" dirty="0">
                <a:latin typeface="ＭＳ ゴシック" panose="020B0609070205080204" pitchFamily="49" charset="-128"/>
                <a:ea typeface="ＭＳ ゴシック" panose="020B0609070205080204" pitchFamily="49" charset="-128"/>
              </a:rPr>
            </a:br>
            <a:r>
              <a:rPr kumimoji="1" lang="ja-JP" altLang="en-US" sz="3600" dirty="0">
                <a:latin typeface="ＭＳ ゴシック" panose="020B0609070205080204" pitchFamily="49" charset="-128"/>
                <a:ea typeface="ＭＳ ゴシック" panose="020B0609070205080204" pitchFamily="49" charset="-128"/>
              </a:rPr>
              <a:t>　　　　　　　　　　　</a:t>
            </a:r>
            <a:r>
              <a:rPr kumimoji="1" lang="en-US" altLang="ja-JP" sz="2200" dirty="0">
                <a:latin typeface="ＭＳ ゴシック" panose="020B0609070205080204" pitchFamily="49" charset="-128"/>
                <a:ea typeface="ＭＳ ゴシック" panose="020B0609070205080204" pitchFamily="49" charset="-128"/>
              </a:rPr>
              <a:t>2</a:t>
            </a:r>
            <a:r>
              <a:rPr kumimoji="1" lang="ja-JP" altLang="en-US" sz="2200" dirty="0">
                <a:latin typeface="ＭＳ ゴシック" panose="020B0609070205080204" pitchFamily="49" charset="-128"/>
                <a:ea typeface="ＭＳ ゴシック" panose="020B0609070205080204" pitchFamily="49" charset="-128"/>
              </a:rPr>
              <a:t>月</a:t>
            </a:r>
            <a:r>
              <a:rPr kumimoji="1" lang="en-US" altLang="ja-JP" sz="2200" dirty="0">
                <a:latin typeface="ＭＳ ゴシック" panose="020B0609070205080204" pitchFamily="49" charset="-128"/>
                <a:ea typeface="ＭＳ ゴシック" panose="020B0609070205080204" pitchFamily="49" charset="-128"/>
              </a:rPr>
              <a:t>16</a:t>
            </a:r>
            <a:r>
              <a:rPr kumimoji="1" lang="ja-JP" altLang="en-US" sz="2200" dirty="0">
                <a:latin typeface="ＭＳ ゴシック" panose="020B0609070205080204" pitchFamily="49" charset="-128"/>
                <a:ea typeface="ＭＳ ゴシック" panose="020B0609070205080204" pitchFamily="49" charset="-128"/>
              </a:rPr>
              <a:t>日　厚生労働省レク</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90939854-3FB7-C9B6-34CC-7EB288114241}"/>
              </a:ext>
            </a:extLst>
          </p:cNvPr>
          <p:cNvSpPr>
            <a:spLocks noGrp="1"/>
          </p:cNvSpPr>
          <p:nvPr>
            <p:ph idx="1"/>
          </p:nvPr>
        </p:nvSpPr>
        <p:spPr>
          <a:xfrm>
            <a:off x="243840" y="1620837"/>
            <a:ext cx="8554720" cy="1031645"/>
          </a:xfrm>
          <a:solidFill>
            <a:schemeClr val="accent1">
              <a:lumMod val="20000"/>
              <a:lumOff val="80000"/>
            </a:schemeClr>
          </a:solidFill>
        </p:spPr>
        <p:txBody>
          <a:bodyPr>
            <a:normAutofit fontScale="92500" lnSpcReduction="10000"/>
          </a:bodyPr>
          <a:lstStyle/>
          <a:p>
            <a:pPr marL="0" indent="0">
              <a:lnSpc>
                <a:spcPct val="120000"/>
              </a:lnSpc>
              <a:buNone/>
            </a:pPr>
            <a:r>
              <a:rPr kumimoji="1" lang="ja-JP" altLang="en-US" sz="2000" dirty="0">
                <a:latin typeface="ＭＳ ゴシック" panose="020B0609070205080204" pitchFamily="49" charset="-128"/>
                <a:ea typeface="ＭＳ ゴシック" panose="020B0609070205080204" pitchFamily="49" charset="-128"/>
              </a:rPr>
              <a:t>質問）処遇改善加算率が２．１ポイントしか増えないのに、なぜ令和６年度に２．５％もベースアップが可能なのか、どういう計算になるのか示して欲しい</a:t>
            </a:r>
          </a:p>
        </p:txBody>
      </p:sp>
      <p:sp>
        <p:nvSpPr>
          <p:cNvPr id="4" name="コンテンツ プレースホルダー 2">
            <a:extLst>
              <a:ext uri="{FF2B5EF4-FFF2-40B4-BE49-F238E27FC236}">
                <a16:creationId xmlns:a16="http://schemas.microsoft.com/office/drawing/2014/main" id="{4A833776-BDA9-4D34-4FDC-E53944A0AAD1}"/>
              </a:ext>
            </a:extLst>
          </p:cNvPr>
          <p:cNvSpPr txBox="1">
            <a:spLocks/>
          </p:cNvSpPr>
          <p:nvPr/>
        </p:nvSpPr>
        <p:spPr>
          <a:xfrm>
            <a:off x="254000" y="2766218"/>
            <a:ext cx="8554720" cy="1325563"/>
          </a:xfrm>
          <a:prstGeom prst="rect">
            <a:avLst/>
          </a:prstGeom>
          <a:solidFill>
            <a:schemeClr val="accent2">
              <a:lumMod val="40000"/>
              <a:lumOff val="60000"/>
            </a:scheme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回答）加算率は</a:t>
            </a:r>
            <a:r>
              <a:rPr kumimoji="1" lang="en-US" altLang="ja-JP"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2.1</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ポイントの引き上げだが、総報酬に率をかけることなり、事業経営は人件費がすべてではないので、２．１％総収入が増えれば、事業所の自主的な賃金改善分も含めるとベースアップ自体は２．５％引き上げが可能だと考えている。計算式は示せない。</a:t>
            </a:r>
          </a:p>
        </p:txBody>
      </p:sp>
      <p:sp>
        <p:nvSpPr>
          <p:cNvPr id="6" name="テキスト ボックス 5">
            <a:extLst>
              <a:ext uri="{FF2B5EF4-FFF2-40B4-BE49-F238E27FC236}">
                <a16:creationId xmlns:a16="http://schemas.microsoft.com/office/drawing/2014/main" id="{4CA7A800-4308-C7F5-5E9F-AF55A0E46A8F}"/>
              </a:ext>
            </a:extLst>
          </p:cNvPr>
          <p:cNvSpPr txBox="1"/>
          <p:nvPr/>
        </p:nvSpPr>
        <p:spPr>
          <a:xfrm>
            <a:off x="243840" y="4205516"/>
            <a:ext cx="8808720" cy="646331"/>
          </a:xfrm>
          <a:prstGeom prst="rect">
            <a:avLst/>
          </a:prstGeom>
          <a:solidFill>
            <a:schemeClr val="accent1">
              <a:lumMod val="40000"/>
              <a:lumOff val="60000"/>
            </a:schemeClr>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質問）加算率引き上げは２０２４年度だけなのに、次年度（２０２５年度）の</a:t>
            </a:r>
            <a:r>
              <a:rPr kumimoji="0" lang="en-US" altLang="ja-JP"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２．０％ベースアップ</a:t>
            </a:r>
            <a:r>
              <a:rPr kumimoji="0" lang="en-US" altLang="ja-JP"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1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の原資はどこからもってくるのか</a:t>
            </a:r>
          </a:p>
        </p:txBody>
      </p:sp>
      <p:sp>
        <p:nvSpPr>
          <p:cNvPr id="7" name="コンテンツ プレースホルダー 2">
            <a:extLst>
              <a:ext uri="{FF2B5EF4-FFF2-40B4-BE49-F238E27FC236}">
                <a16:creationId xmlns:a16="http://schemas.microsoft.com/office/drawing/2014/main" id="{120147FE-23C9-A45A-D07B-066D27913517}"/>
              </a:ext>
            </a:extLst>
          </p:cNvPr>
          <p:cNvSpPr txBox="1">
            <a:spLocks/>
          </p:cNvSpPr>
          <p:nvPr/>
        </p:nvSpPr>
        <p:spPr>
          <a:xfrm>
            <a:off x="243840" y="5190531"/>
            <a:ext cx="8554720" cy="864829"/>
          </a:xfrm>
          <a:prstGeom prst="rect">
            <a:avLst/>
          </a:prstGeom>
          <a:solidFill>
            <a:schemeClr val="accent2">
              <a:lumMod val="40000"/>
              <a:lumOff val="6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回答）事業者の経営努力とか改定による繰越金活用とかで可能ではないかと考える</a:t>
            </a:r>
          </a:p>
        </p:txBody>
      </p:sp>
    </p:spTree>
    <p:extLst>
      <p:ext uri="{BB962C8B-B14F-4D97-AF65-F5344CB8AC3E}">
        <p14:creationId xmlns:p14="http://schemas.microsoft.com/office/powerpoint/2010/main" val="288908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6" grpId="0" animBg="1"/>
      <p:bldP spid="7"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4230</TotalTime>
  <Words>778</Words>
  <Application>Microsoft Office PowerPoint</Application>
  <PresentationFormat>画面に合わせる (4:3)</PresentationFormat>
  <Paragraphs>120</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10</vt:i4>
      </vt:variant>
    </vt:vector>
  </HeadingPairs>
  <TitlesOfParts>
    <vt:vector size="17" baseType="lpstr">
      <vt:lpstr>ＭＳ ゴシック</vt:lpstr>
      <vt:lpstr>游ゴシック</vt:lpstr>
      <vt:lpstr>Arial</vt:lpstr>
      <vt:lpstr>Calibri</vt:lpstr>
      <vt:lpstr>Calibri Light</vt:lpstr>
      <vt:lpstr>Office テーマ</vt:lpstr>
      <vt:lpstr>2_Office テーマ</vt:lpstr>
      <vt:lpstr>ケアマネジャーの立場から  介護現場の声で 抜本改善 実現させよう</vt:lpstr>
      <vt:lpstr>「介護崩壊」の原因　低報酬政策</vt:lpstr>
      <vt:lpstr>低迷するホームヘルパーの介護報酬</vt:lpstr>
      <vt:lpstr>最低賃金額は1.4倍に 2002年⇒2021年</vt:lpstr>
      <vt:lpstr>ホームヘルパー（訪問介護）の 引き下げ　断じて許せない！！</vt:lpstr>
      <vt:lpstr>2024年度介護報酬改定</vt:lpstr>
      <vt:lpstr>PowerPoint プレゼンテーション</vt:lpstr>
      <vt:lpstr>PowerPoint プレゼンテーション</vt:lpstr>
      <vt:lpstr>これではペテン　 2.5％・2.0％ベースアップ　根拠なし 　　　　　　　　　　　2月16日　厚生労働省レク</vt:lpstr>
      <vt:lpstr>今こそ、介護現場の声で2024年度介護報酬抜本実現へ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９千円では話にならない！ その１０倍の賃上げを！</dc:title>
  <dc:creator>ksbma1956@outlook.jp</dc:creator>
  <cp:lastModifiedBy>雅喜 日下部</cp:lastModifiedBy>
  <cp:revision>44</cp:revision>
  <cp:lastPrinted>2024-03-07T23:01:56Z</cp:lastPrinted>
  <dcterms:created xsi:type="dcterms:W3CDTF">2022-01-30T08:32:45Z</dcterms:created>
  <dcterms:modified xsi:type="dcterms:W3CDTF">2024-03-07T23:02:03Z</dcterms:modified>
</cp:coreProperties>
</file>