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media/image3.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8" r:id="rId2"/>
    <p:sldId id="256" r:id="rId3"/>
    <p:sldId id="266" r:id="rId4"/>
    <p:sldId id="257" r:id="rId5"/>
    <p:sldId id="258" r:id="rId6"/>
    <p:sldId id="260" r:id="rId7"/>
    <p:sldId id="261" r:id="rId8"/>
    <p:sldId id="262" r:id="rId9"/>
    <p:sldId id="263" r:id="rId10"/>
    <p:sldId id="264" r:id="rId11"/>
    <p:sldId id="265" r:id="rId12"/>
  </p:sldIdLst>
  <p:sldSz cx="12192000" cy="6858000"/>
  <p:notesSz cx="9866313"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774"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MS UI Gothic"/>
                <a:cs typeface="MS UI Gothic"/>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MS UI Gothic"/>
                <a:cs typeface="MS UI Gothic"/>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3/7/2024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MS UI Gothic"/>
                <a:cs typeface="MS UI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3/7/2024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3/7/2024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F29AA00-760D-4440-B87A-C22575721135}" type="datetimeFigureOut">
              <a:rPr kumimoji="1" lang="ja-JP" altLang="en-US" smtClean="0"/>
              <a:t>2024/3/7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5BA1959-BB63-4BE5-BB73-035D9B7C0A27}" type="slidenum">
              <a:rPr kumimoji="1" lang="ja-JP" altLang="en-US" smtClean="0"/>
              <a:t>‹#›</a:t>
            </a:fld>
            <a:endParaRPr kumimoji="1" lang="ja-JP" altLang="en-US"/>
          </a:p>
        </p:txBody>
      </p:sp>
    </p:spTree>
    <p:extLst>
      <p:ext uri="{BB962C8B-B14F-4D97-AF65-F5344CB8AC3E}">
        <p14:creationId xmlns:p14="http://schemas.microsoft.com/office/powerpoint/2010/main" val="41612620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84708" y="236982"/>
            <a:ext cx="11022583" cy="1123315"/>
          </a:xfrm>
          <a:prstGeom prst="rect">
            <a:avLst/>
          </a:prstGeom>
        </p:spPr>
        <p:txBody>
          <a:bodyPr wrap="square" lIns="0" tIns="0" rIns="0" bIns="0">
            <a:spAutoFit/>
          </a:bodyPr>
          <a:lstStyle>
            <a:lvl1pPr>
              <a:defRPr sz="2400" b="0" i="0">
                <a:solidFill>
                  <a:schemeClr val="tx1"/>
                </a:solidFill>
                <a:latin typeface="MS UI Gothic"/>
                <a:cs typeface="MS UI Gothic"/>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3/7/2024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092570AD-87CE-1D02-37D9-6DD105C2C1F2}"/>
              </a:ext>
            </a:extLst>
          </p:cNvPr>
          <p:cNvSpPr/>
          <p:nvPr/>
        </p:nvSpPr>
        <p:spPr>
          <a:xfrm>
            <a:off x="549728" y="1222408"/>
            <a:ext cx="11092543" cy="525616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B98D9530-BB6D-489B-B778-F87EA25560DA}"/>
              </a:ext>
            </a:extLst>
          </p:cNvPr>
          <p:cNvSpPr>
            <a:spLocks noGrp="1"/>
          </p:cNvSpPr>
          <p:nvPr>
            <p:ph type="title"/>
          </p:nvPr>
        </p:nvSpPr>
        <p:spPr>
          <a:xfrm>
            <a:off x="2465614" y="681038"/>
            <a:ext cx="7364186" cy="541369"/>
          </a:xfrm>
          <a:noFill/>
        </p:spPr>
        <p:txBody>
          <a:bodyPr>
            <a:normAutofit fontScale="90000"/>
          </a:bodyPr>
          <a:lstStyle/>
          <a:p>
            <a:r>
              <a:rPr kumimoji="1" lang="ja-JP" altLang="en-US" sz="3200" b="1" dirty="0">
                <a:solidFill>
                  <a:srgbClr val="002060"/>
                </a:solidFill>
                <a:latin typeface="A-OTF 新ゴ Pro H" panose="020B0800000000000000" pitchFamily="34" charset="-128"/>
                <a:ea typeface="A-OTF 新ゴ Pro H" panose="020B0800000000000000" pitchFamily="34" charset="-128"/>
              </a:rPr>
              <a:t>　緊急開催！！　</a:t>
            </a:r>
            <a:r>
              <a:rPr kumimoji="1" lang="en-US" altLang="ja-JP" sz="3200" b="1" dirty="0">
                <a:solidFill>
                  <a:srgbClr val="002060"/>
                </a:solidFill>
                <a:latin typeface="A-OTF 新ゴ Pro H" panose="020B0800000000000000" pitchFamily="34" charset="-128"/>
                <a:ea typeface="A-OTF 新ゴ Pro H" panose="020B0800000000000000" pitchFamily="34" charset="-128"/>
              </a:rPr>
              <a:t>3</a:t>
            </a:r>
            <a:r>
              <a:rPr kumimoji="1" lang="ja-JP" altLang="en-US" sz="3200" b="1" dirty="0">
                <a:solidFill>
                  <a:srgbClr val="002060"/>
                </a:solidFill>
                <a:latin typeface="A-OTF 新ゴ Pro H" panose="020B0800000000000000" pitchFamily="34" charset="-128"/>
                <a:ea typeface="A-OTF 新ゴ Pro H" panose="020B0800000000000000" pitchFamily="34" charset="-128"/>
              </a:rPr>
              <a:t>・</a:t>
            </a:r>
            <a:r>
              <a:rPr kumimoji="1" lang="en-US" altLang="ja-JP" sz="3200" b="1" dirty="0">
                <a:solidFill>
                  <a:srgbClr val="002060"/>
                </a:solidFill>
                <a:latin typeface="A-OTF 新ゴ Pro H" panose="020B0800000000000000" pitchFamily="34" charset="-128"/>
                <a:ea typeface="A-OTF 新ゴ Pro H" panose="020B0800000000000000" pitchFamily="34" charset="-128"/>
              </a:rPr>
              <a:t>8 </a:t>
            </a:r>
            <a:r>
              <a:rPr kumimoji="1" lang="ja-JP" altLang="en-US" sz="3200" b="1" dirty="0">
                <a:solidFill>
                  <a:srgbClr val="002060"/>
                </a:solidFill>
                <a:latin typeface="A-OTF 新ゴ Pro H" panose="020B0800000000000000" pitchFamily="34" charset="-128"/>
                <a:ea typeface="A-OTF 新ゴ Pro H" panose="020B0800000000000000" pitchFamily="34" charset="-128"/>
              </a:rPr>
              <a:t>院内オンライン集会</a:t>
            </a:r>
            <a:endParaRPr kumimoji="1" lang="ja-JP" altLang="en-US" sz="3600" b="1" dirty="0">
              <a:solidFill>
                <a:srgbClr val="C00000"/>
              </a:solidFill>
              <a:latin typeface="UD デジタル 教科書体 N-B" panose="02020700000000000000" pitchFamily="17" charset="-128"/>
              <a:ea typeface="UD デジタル 教科書体 N-B" panose="02020700000000000000" pitchFamily="17" charset="-128"/>
            </a:endParaRPr>
          </a:p>
        </p:txBody>
      </p:sp>
      <p:sp>
        <p:nvSpPr>
          <p:cNvPr id="3" name="コンテンツ プレースホルダー 2">
            <a:extLst>
              <a:ext uri="{FF2B5EF4-FFF2-40B4-BE49-F238E27FC236}">
                <a16:creationId xmlns:a16="http://schemas.microsoft.com/office/drawing/2014/main" id="{F8618CB0-D495-428C-B865-B493E68B0C7B}"/>
              </a:ext>
            </a:extLst>
          </p:cNvPr>
          <p:cNvSpPr>
            <a:spLocks noGrp="1"/>
          </p:cNvSpPr>
          <p:nvPr>
            <p:ph idx="4294967295"/>
          </p:nvPr>
        </p:nvSpPr>
        <p:spPr>
          <a:xfrm>
            <a:off x="834294" y="1540701"/>
            <a:ext cx="9338406" cy="4636261"/>
          </a:xfrm>
          <a:noFill/>
        </p:spPr>
        <p:txBody>
          <a:bodyPr>
            <a:normAutofit/>
          </a:bodyPr>
          <a:lstStyle/>
          <a:p>
            <a:pPr marL="0" indent="0">
              <a:buNone/>
            </a:pPr>
            <a:r>
              <a:rPr kumimoji="1" lang="ja-JP" altLang="en-US" sz="5800" dirty="0">
                <a:solidFill>
                  <a:srgbClr val="FF0000"/>
                </a:solidFill>
                <a:latin typeface="UD デジタル 教科書体 N-B" panose="02020700000000000000" pitchFamily="17" charset="-128"/>
                <a:ea typeface="UD デジタル 教科書体 N-B" panose="02020700000000000000" pitchFamily="17" charset="-128"/>
              </a:rPr>
              <a:t>　</a:t>
            </a:r>
            <a:r>
              <a:rPr kumimoji="1" lang="ja-JP" altLang="en-US" sz="5800" dirty="0" smtClean="0">
                <a:solidFill>
                  <a:srgbClr val="FF0000"/>
                </a:solidFill>
                <a:latin typeface="UD デジタル 教科書体 N-B" panose="02020700000000000000" pitchFamily="17" charset="-128"/>
                <a:ea typeface="UD デジタル 教科書体 N-B" panose="02020700000000000000" pitchFamily="17" charset="-128"/>
              </a:rPr>
              <a:t>崖</a:t>
            </a:r>
            <a:r>
              <a:rPr kumimoji="1" lang="ja-JP" altLang="en-US" sz="4000" dirty="0">
                <a:solidFill>
                  <a:srgbClr val="FF0000"/>
                </a:solidFill>
                <a:latin typeface="UD デジタル 教科書体 N-B" panose="02020700000000000000" pitchFamily="17" charset="-128"/>
                <a:ea typeface="UD デジタル 教科書体 N-B" panose="02020700000000000000" pitchFamily="17" charset="-128"/>
              </a:rPr>
              <a:t>っぷち</a:t>
            </a:r>
            <a:r>
              <a:rPr kumimoji="1" lang="ja-JP" altLang="en-US" sz="3000" dirty="0">
                <a:solidFill>
                  <a:schemeClr val="accent4">
                    <a:lumMod val="50000"/>
                  </a:schemeClr>
                </a:solidFill>
                <a:latin typeface="UD デジタル 教科書体 N-B" panose="02020700000000000000" pitchFamily="17" charset="-128"/>
                <a:ea typeface="UD デジタル 教科書体 N-B" panose="02020700000000000000" pitchFamily="17" charset="-128"/>
              </a:rPr>
              <a:t>から</a:t>
            </a:r>
            <a:r>
              <a:rPr kumimoji="1" lang="ja-JP" altLang="en-US" sz="4300" dirty="0">
                <a:solidFill>
                  <a:srgbClr val="FF0000"/>
                </a:solidFill>
                <a:latin typeface="UD デジタル 教科書体 N-B" panose="02020700000000000000" pitchFamily="17" charset="-128"/>
                <a:ea typeface="UD デジタル 教科書体 N-B" panose="02020700000000000000" pitchFamily="17" charset="-128"/>
              </a:rPr>
              <a:t>突</a:t>
            </a:r>
            <a:r>
              <a:rPr kumimoji="1" lang="ja-JP" altLang="en-US" sz="3600" dirty="0">
                <a:solidFill>
                  <a:schemeClr val="accent4">
                    <a:lumMod val="50000"/>
                  </a:schemeClr>
                </a:solidFill>
                <a:latin typeface="UD デジタル 教科書体 N-B" panose="02020700000000000000" pitchFamily="17" charset="-128"/>
                <a:ea typeface="UD デジタル 教科書体 N-B" panose="02020700000000000000" pitchFamily="17" charset="-128"/>
              </a:rPr>
              <a:t>き落とされる介護保険</a:t>
            </a:r>
            <a:r>
              <a:rPr kumimoji="1" lang="en-US" altLang="ja-JP" dirty="0">
                <a:solidFill>
                  <a:srgbClr val="FF0000"/>
                </a:solidFill>
                <a:latin typeface="UD デジタル 教科書体 N-B" panose="02020700000000000000" pitchFamily="17" charset="-128"/>
                <a:ea typeface="UD デジタル 教科書体 N-B" panose="02020700000000000000" pitchFamily="17" charset="-128"/>
              </a:rPr>
              <a:t/>
            </a:r>
            <a:br>
              <a:rPr kumimoji="1" lang="en-US" altLang="ja-JP" dirty="0">
                <a:solidFill>
                  <a:srgbClr val="FF0000"/>
                </a:solidFill>
                <a:latin typeface="UD デジタル 教科書体 N-B" panose="02020700000000000000" pitchFamily="17" charset="-128"/>
                <a:ea typeface="UD デジタル 教科書体 N-B" panose="02020700000000000000" pitchFamily="17" charset="-128"/>
              </a:rPr>
            </a:br>
            <a:r>
              <a:rPr kumimoji="1" lang="ja-JP" altLang="en-US" dirty="0">
                <a:solidFill>
                  <a:srgbClr val="FF0000"/>
                </a:solidFill>
                <a:latin typeface="UD デジタル 教科書体 N-B" panose="02020700000000000000" pitchFamily="17" charset="-128"/>
                <a:ea typeface="UD デジタル 教科書体 N-B" panose="02020700000000000000" pitchFamily="17" charset="-128"/>
              </a:rPr>
              <a:t>　　　　　　</a:t>
            </a:r>
            <a:r>
              <a:rPr kumimoji="1" lang="ja-JP" altLang="en-US" sz="3000" b="1" dirty="0">
                <a:latin typeface="+mn-ea"/>
              </a:rPr>
              <a:t>これではもたない、在宅も施設も！</a:t>
            </a:r>
            <a:endParaRPr kumimoji="1" lang="en-US" altLang="ja-JP" sz="3000" b="1" dirty="0">
              <a:latin typeface="+mn-ea"/>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sz="4400" dirty="0">
                <a:solidFill>
                  <a:srgbClr val="FF0000"/>
                </a:solidFill>
                <a:latin typeface="UD デジタル 教科書体 N-B" panose="02020700000000000000" pitchFamily="17" charset="-128"/>
                <a:ea typeface="UD デジタル 教科書体 N-B" panose="02020700000000000000" pitchFamily="17" charset="-128"/>
              </a:rPr>
              <a:t>　</a:t>
            </a:r>
            <a:r>
              <a:rPr kumimoji="1" lang="ja-JP" altLang="en-US" sz="4400" dirty="0" smtClean="0">
                <a:solidFill>
                  <a:srgbClr val="FF0000"/>
                </a:solidFill>
                <a:latin typeface="UD デジタル 教科書体 N-B" panose="02020700000000000000" pitchFamily="17" charset="-128"/>
                <a:ea typeface="UD デジタル 教科書体 N-B" panose="02020700000000000000" pitchFamily="17" charset="-128"/>
              </a:rPr>
              <a:t>　第一部</a:t>
            </a:r>
            <a:r>
              <a:rPr kumimoji="1" lang="ja-JP" altLang="en-US" sz="4400" dirty="0">
                <a:solidFill>
                  <a:srgbClr val="FF0000"/>
                </a:solidFill>
                <a:latin typeface="UD デジタル 教科書体 N-B" panose="02020700000000000000" pitchFamily="17" charset="-128"/>
                <a:ea typeface="UD デジタル 教科書体 N-B" panose="02020700000000000000" pitchFamily="17" charset="-128"/>
              </a:rPr>
              <a:t>　厚労省との質疑応答</a:t>
            </a:r>
            <a:endParaRPr kumimoji="1" lang="en-US" altLang="ja-JP" sz="4400" dirty="0">
              <a:solidFill>
                <a:srgbClr val="FF0000"/>
              </a:solidFill>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sz="2600" dirty="0">
                <a:solidFill>
                  <a:schemeClr val="accent1">
                    <a:lumMod val="75000"/>
                  </a:schemeClr>
                </a:solidFill>
                <a:latin typeface="UD デジタル 教科書体 N-B" panose="02020700000000000000" pitchFamily="17" charset="-128"/>
                <a:ea typeface="UD デジタル 教科書体 N-B" panose="02020700000000000000" pitchFamily="17" charset="-128"/>
              </a:rPr>
              <a:t>　　　　　</a:t>
            </a:r>
            <a:r>
              <a:rPr kumimoji="1" lang="ja-JP" altLang="en-US" sz="3200" dirty="0">
                <a:solidFill>
                  <a:schemeClr val="accent1">
                    <a:lumMod val="75000"/>
                  </a:schemeClr>
                </a:solidFill>
                <a:latin typeface="UD デジタル 教科書体 N-B" panose="02020700000000000000" pitchFamily="17" charset="-128"/>
                <a:ea typeface="UD デジタル 教科書体 N-B" panose="02020700000000000000" pitchFamily="17" charset="-128"/>
              </a:rPr>
              <a:t>まさかの訪問介護報酬引き下げ！</a:t>
            </a:r>
            <a:endParaRPr kumimoji="1" lang="en-US" altLang="ja-JP" sz="3200" dirty="0">
              <a:solidFill>
                <a:schemeClr val="accent1">
                  <a:lumMod val="75000"/>
                </a:schemeClr>
              </a:solidFill>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sz="3200" dirty="0">
                <a:solidFill>
                  <a:schemeClr val="accent1">
                    <a:lumMod val="75000"/>
                  </a:schemeClr>
                </a:solidFill>
                <a:latin typeface="UD デジタル 教科書体 N-B" panose="02020700000000000000" pitchFamily="17" charset="-128"/>
                <a:ea typeface="UD デジタル 教科書体 N-B" panose="02020700000000000000" pitchFamily="17" charset="-128"/>
              </a:rPr>
              <a:t>　　　　</a:t>
            </a:r>
            <a:r>
              <a:rPr kumimoji="1" lang="en-US" altLang="ja-JP" sz="3200" dirty="0">
                <a:solidFill>
                  <a:schemeClr val="accent1">
                    <a:lumMod val="75000"/>
                  </a:schemeClr>
                </a:solidFill>
                <a:latin typeface="UD デジタル 教科書体 N-B" panose="02020700000000000000" pitchFamily="17" charset="-128"/>
                <a:ea typeface="UD デジタル 教科書体 N-B" panose="02020700000000000000" pitchFamily="17" charset="-128"/>
              </a:rPr>
              <a:t>ICT</a:t>
            </a:r>
            <a:r>
              <a:rPr kumimoji="1" lang="ja-JP" altLang="en-US" sz="3200" dirty="0">
                <a:solidFill>
                  <a:schemeClr val="accent1">
                    <a:lumMod val="75000"/>
                  </a:schemeClr>
                </a:solidFill>
                <a:latin typeface="UD デジタル 教科書体 N-B" panose="02020700000000000000" pitchFamily="17" charset="-128"/>
                <a:ea typeface="UD デジタル 教科書体 N-B" panose="02020700000000000000" pitchFamily="17" charset="-128"/>
              </a:rPr>
              <a:t>化で介護施設の職員減らし</a:t>
            </a:r>
            <a:r>
              <a:rPr kumimoji="1" lang="ja-JP" altLang="en-US" sz="3200" dirty="0" smtClean="0">
                <a:solidFill>
                  <a:schemeClr val="accent1">
                    <a:lumMod val="75000"/>
                  </a:schemeClr>
                </a:solidFill>
                <a:latin typeface="UD デジタル 教科書体 N-B" panose="02020700000000000000" pitchFamily="17" charset="-128"/>
                <a:ea typeface="UD デジタル 教科書体 N-B" panose="02020700000000000000" pitchFamily="17" charset="-128"/>
              </a:rPr>
              <a:t>！</a:t>
            </a:r>
            <a:endParaRPr kumimoji="1" lang="en-US" altLang="ja-JP" sz="3200" dirty="0" smtClean="0">
              <a:solidFill>
                <a:schemeClr val="accent1">
                  <a:lumMod val="75000"/>
                </a:schemeClr>
              </a:solidFill>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sz="3200" dirty="0" smtClean="0">
              <a:solidFill>
                <a:schemeClr val="tx2">
                  <a:lumMod val="50000"/>
                </a:schemeClr>
              </a:solidFill>
              <a:latin typeface="UD デジタル 教科書体 N-B" panose="02020700000000000000" pitchFamily="17" charset="-128"/>
              <a:ea typeface="UD デジタル 教科書体 N-B" panose="02020700000000000000" pitchFamily="17" charset="-128"/>
            </a:endParaRPr>
          </a:p>
          <a:p>
            <a:pPr marL="0" indent="0" algn="ctr">
              <a:buNone/>
            </a:pPr>
            <a:r>
              <a:rPr kumimoji="1" lang="ja-JP" altLang="en-US" sz="3200" dirty="0">
                <a:solidFill>
                  <a:schemeClr val="tx2">
                    <a:lumMod val="50000"/>
                  </a:schemeClr>
                </a:solidFill>
                <a:latin typeface="UD デジタル 教科書体 N-B" panose="02020700000000000000" pitchFamily="17" charset="-128"/>
                <a:ea typeface="UD デジタル 教科書体 N-B" panose="02020700000000000000" pitchFamily="17" charset="-128"/>
              </a:rPr>
              <a:t>　</a:t>
            </a:r>
            <a:r>
              <a:rPr kumimoji="1" lang="ja-JP" altLang="en-US" sz="3200" dirty="0" smtClean="0">
                <a:solidFill>
                  <a:schemeClr val="tx2">
                    <a:lumMod val="50000"/>
                  </a:schemeClr>
                </a:solidFill>
                <a:latin typeface="UD デジタル 教科書体 N-B" panose="02020700000000000000" pitchFamily="17" charset="-128"/>
                <a:ea typeface="UD デジタル 教科書体 N-B" panose="02020700000000000000" pitchFamily="17" charset="-128"/>
              </a:rPr>
              <a:t>　　　図表提供　榑松佐一</a:t>
            </a:r>
            <a:endParaRPr kumimoji="1" lang="ja-JP" altLang="en-US" sz="3200" dirty="0">
              <a:solidFill>
                <a:schemeClr val="tx2">
                  <a:lumMod val="50000"/>
                </a:schemeClr>
              </a:solidFill>
              <a:latin typeface="UD デジタル 教科書体 N-B" panose="02020700000000000000" pitchFamily="17" charset="-128"/>
              <a:ea typeface="UD デジタル 教科書体 N-B" panose="02020700000000000000" pitchFamily="17" charset="-128"/>
            </a:endParaRPr>
          </a:p>
        </p:txBody>
      </p:sp>
      <p:pic>
        <p:nvPicPr>
          <p:cNvPr id="5" name="図 4">
            <a:extLst>
              <a:ext uri="{FF2B5EF4-FFF2-40B4-BE49-F238E27FC236}">
                <a16:creationId xmlns:a16="http://schemas.microsoft.com/office/drawing/2014/main" id="{503A7344-39B3-8F2A-3D12-A08F205A823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037171" y="2438400"/>
            <a:ext cx="3339885" cy="3540218"/>
          </a:xfrm>
          <a:prstGeom prst="rect">
            <a:avLst/>
          </a:prstGeom>
        </p:spPr>
      </p:pic>
    </p:spTree>
    <p:extLst>
      <p:ext uri="{BB962C8B-B14F-4D97-AF65-F5344CB8AC3E}">
        <p14:creationId xmlns:p14="http://schemas.microsoft.com/office/powerpoint/2010/main" val="1622142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83420" y="1400318"/>
            <a:ext cx="5157529" cy="5291565"/>
          </a:xfrm>
          <a:prstGeom prst="rect">
            <a:avLst/>
          </a:prstGeom>
        </p:spPr>
      </p:pic>
      <p:grpSp>
        <p:nvGrpSpPr>
          <p:cNvPr id="3" name="object 3"/>
          <p:cNvGrpSpPr/>
          <p:nvPr/>
        </p:nvGrpSpPr>
        <p:grpSpPr>
          <a:xfrm>
            <a:off x="5485129" y="574991"/>
            <a:ext cx="6339840" cy="6053455"/>
            <a:chOff x="5485129" y="574991"/>
            <a:chExt cx="6339840" cy="6053455"/>
          </a:xfrm>
        </p:grpSpPr>
        <p:pic>
          <p:nvPicPr>
            <p:cNvPr id="4" name="object 4"/>
            <p:cNvPicPr/>
            <p:nvPr/>
          </p:nvPicPr>
          <p:blipFill>
            <a:blip r:embed="rId3" cstate="print"/>
            <a:stretch>
              <a:fillRect/>
            </a:stretch>
          </p:blipFill>
          <p:spPr>
            <a:xfrm>
              <a:off x="6223309" y="574991"/>
              <a:ext cx="5601600" cy="6053258"/>
            </a:xfrm>
            <a:prstGeom prst="rect">
              <a:avLst/>
            </a:prstGeom>
          </p:spPr>
        </p:pic>
        <p:sp>
          <p:nvSpPr>
            <p:cNvPr id="5" name="object 5"/>
            <p:cNvSpPr/>
            <p:nvPr/>
          </p:nvSpPr>
          <p:spPr>
            <a:xfrm>
              <a:off x="5529833" y="1995678"/>
              <a:ext cx="716280" cy="2003425"/>
            </a:xfrm>
            <a:custGeom>
              <a:avLst/>
              <a:gdLst/>
              <a:ahLst/>
              <a:cxnLst/>
              <a:rect l="l" t="t" r="r" b="b"/>
              <a:pathLst>
                <a:path w="716279" h="2003425">
                  <a:moveTo>
                    <a:pt x="716026" y="0"/>
                  </a:moveTo>
                  <a:lnTo>
                    <a:pt x="0" y="1791843"/>
                  </a:lnTo>
                </a:path>
                <a:path w="716279" h="2003425">
                  <a:moveTo>
                    <a:pt x="0" y="2003044"/>
                  </a:moveTo>
                  <a:lnTo>
                    <a:pt x="716026" y="1578864"/>
                  </a:lnTo>
                </a:path>
              </a:pathLst>
            </a:custGeom>
            <a:ln w="28575">
              <a:solidFill>
                <a:srgbClr val="4471C4"/>
              </a:solidFill>
            </a:ln>
          </p:spPr>
          <p:txBody>
            <a:bodyPr wrap="square" lIns="0" tIns="0" rIns="0" bIns="0" rtlCol="0"/>
            <a:lstStyle/>
            <a:p>
              <a:endParaRPr/>
            </a:p>
          </p:txBody>
        </p:sp>
        <p:sp>
          <p:nvSpPr>
            <p:cNvPr id="6" name="object 6"/>
            <p:cNvSpPr/>
            <p:nvPr/>
          </p:nvSpPr>
          <p:spPr>
            <a:xfrm>
              <a:off x="5497829" y="4193285"/>
              <a:ext cx="748665" cy="2335530"/>
            </a:xfrm>
            <a:custGeom>
              <a:avLst/>
              <a:gdLst/>
              <a:ahLst/>
              <a:cxnLst/>
              <a:rect l="l" t="t" r="r" b="b"/>
              <a:pathLst>
                <a:path w="748664" h="2335529">
                  <a:moveTo>
                    <a:pt x="38100" y="0"/>
                  </a:moveTo>
                  <a:lnTo>
                    <a:pt x="748157" y="828801"/>
                  </a:lnTo>
                </a:path>
                <a:path w="748664" h="2335529">
                  <a:moveTo>
                    <a:pt x="0" y="272795"/>
                  </a:moveTo>
                  <a:lnTo>
                    <a:pt x="747903" y="2335060"/>
                  </a:lnTo>
                </a:path>
              </a:pathLst>
            </a:custGeom>
            <a:ln w="25400">
              <a:solidFill>
                <a:srgbClr val="4471C4"/>
              </a:solidFill>
            </a:ln>
          </p:spPr>
          <p:txBody>
            <a:bodyPr wrap="square" lIns="0" tIns="0" rIns="0" bIns="0" rtlCol="0"/>
            <a:lstStyle/>
            <a:p>
              <a:endParaRPr/>
            </a:p>
          </p:txBody>
        </p:sp>
      </p:grpSp>
      <p:sp>
        <p:nvSpPr>
          <p:cNvPr id="7" name="object 7"/>
          <p:cNvSpPr txBox="1">
            <a:spLocks noGrp="1"/>
          </p:cNvSpPr>
          <p:nvPr>
            <p:ph type="title"/>
          </p:nvPr>
        </p:nvSpPr>
        <p:spPr>
          <a:xfrm>
            <a:off x="584708" y="236982"/>
            <a:ext cx="5959475" cy="1123315"/>
          </a:xfrm>
          <a:prstGeom prst="rect">
            <a:avLst/>
          </a:prstGeom>
        </p:spPr>
        <p:txBody>
          <a:bodyPr vert="horz" wrap="square" lIns="0" tIns="12700" rIns="0" bIns="0" rtlCol="0">
            <a:spAutoFit/>
          </a:bodyPr>
          <a:lstStyle/>
          <a:p>
            <a:pPr marL="12700" marR="5080">
              <a:lnSpc>
                <a:spcPct val="100000"/>
              </a:lnSpc>
              <a:spcBef>
                <a:spcPts val="100"/>
              </a:spcBef>
            </a:pPr>
            <a:r>
              <a:rPr spc="160" dirty="0"/>
              <a:t>これが元データです。左が収支差率全体</a:t>
            </a:r>
            <a:r>
              <a:rPr spc="140" dirty="0"/>
              <a:t>を</a:t>
            </a:r>
            <a:r>
              <a:rPr spc="100" dirty="0"/>
              <a:t>5</a:t>
            </a:r>
            <a:r>
              <a:rPr dirty="0"/>
              <a:t>％ </a:t>
            </a:r>
            <a:r>
              <a:rPr spc="240" dirty="0"/>
              <a:t>刻</a:t>
            </a:r>
            <a:r>
              <a:rPr spc="215" dirty="0"/>
              <a:t>み</a:t>
            </a:r>
            <a:r>
              <a:rPr spc="195" dirty="0"/>
              <a:t>で</a:t>
            </a:r>
            <a:r>
              <a:rPr spc="240" dirty="0"/>
              <a:t>分</a:t>
            </a:r>
            <a:r>
              <a:rPr spc="195" dirty="0"/>
              <a:t>け</a:t>
            </a:r>
            <a:r>
              <a:rPr spc="190" dirty="0"/>
              <a:t>た</a:t>
            </a:r>
            <a:r>
              <a:rPr spc="180" dirty="0"/>
              <a:t>も</a:t>
            </a:r>
            <a:r>
              <a:rPr spc="200" dirty="0"/>
              <a:t>の</a:t>
            </a:r>
            <a:r>
              <a:rPr spc="100" dirty="0"/>
              <a:t>、</a:t>
            </a:r>
            <a:r>
              <a:rPr spc="155" dirty="0"/>
              <a:t>右</a:t>
            </a:r>
            <a:r>
              <a:rPr spc="130" dirty="0"/>
              <a:t>は</a:t>
            </a:r>
            <a:r>
              <a:rPr spc="114" dirty="0"/>
              <a:t>こ</a:t>
            </a:r>
            <a:r>
              <a:rPr spc="335" dirty="0"/>
              <a:t>の</a:t>
            </a:r>
            <a:r>
              <a:rPr spc="245" dirty="0"/>
              <a:t>う</a:t>
            </a:r>
            <a:r>
              <a:rPr spc="320" dirty="0"/>
              <a:t>ち</a:t>
            </a:r>
            <a:r>
              <a:rPr spc="80" dirty="0"/>
              <a:t>0％～15％</a:t>
            </a:r>
            <a:r>
              <a:rPr spc="130" dirty="0"/>
              <a:t>を </a:t>
            </a:r>
            <a:r>
              <a:rPr spc="135" dirty="0"/>
              <a:t>1％</a:t>
            </a:r>
            <a:r>
              <a:rPr spc="165" dirty="0"/>
              <a:t>刻</a:t>
            </a:r>
            <a:r>
              <a:rPr spc="145" dirty="0"/>
              <a:t>み</a:t>
            </a:r>
            <a:r>
              <a:rPr spc="130" dirty="0"/>
              <a:t>に</a:t>
            </a:r>
            <a:r>
              <a:rPr spc="105" dirty="0"/>
              <a:t>し</a:t>
            </a:r>
            <a:r>
              <a:rPr spc="270" dirty="0"/>
              <a:t>た</a:t>
            </a:r>
            <a:r>
              <a:rPr spc="265" dirty="0"/>
              <a:t>も</a:t>
            </a:r>
            <a:r>
              <a:rPr spc="285" dirty="0"/>
              <a:t>ので</a:t>
            </a:r>
            <a:r>
              <a:rPr spc="295" dirty="0"/>
              <a:t>す</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950720" y="1216151"/>
            <a:ext cx="10215372" cy="5641846"/>
          </a:xfrm>
          <a:prstGeom prst="rect">
            <a:avLst/>
          </a:prstGeom>
        </p:spPr>
      </p:pic>
      <p:sp>
        <p:nvSpPr>
          <p:cNvPr id="3" name="object 3"/>
          <p:cNvSpPr txBox="1"/>
          <p:nvPr/>
        </p:nvSpPr>
        <p:spPr>
          <a:xfrm>
            <a:off x="282956" y="339674"/>
            <a:ext cx="11913235" cy="5334635"/>
          </a:xfrm>
          <a:prstGeom prst="rect">
            <a:avLst/>
          </a:prstGeom>
        </p:spPr>
        <p:txBody>
          <a:bodyPr vert="horz" wrap="square" lIns="0" tIns="12700" rIns="0" bIns="0" rtlCol="0">
            <a:spAutoFit/>
          </a:bodyPr>
          <a:lstStyle/>
          <a:p>
            <a:pPr marL="12700">
              <a:lnSpc>
                <a:spcPct val="100000"/>
              </a:lnSpc>
              <a:spcBef>
                <a:spcPts val="100"/>
              </a:spcBef>
            </a:pPr>
            <a:r>
              <a:rPr sz="2400" spc="220" dirty="0">
                <a:latin typeface="MS UI Gothic"/>
                <a:cs typeface="MS UI Gothic"/>
              </a:rPr>
              <a:t>以上のデ</a:t>
            </a:r>
            <a:r>
              <a:rPr sz="2400" spc="190" dirty="0">
                <a:latin typeface="MS UI Gothic"/>
                <a:cs typeface="MS UI Gothic"/>
              </a:rPr>
              <a:t>ー</a:t>
            </a:r>
            <a:r>
              <a:rPr sz="2400" spc="330" dirty="0">
                <a:latin typeface="MS UI Gothic"/>
                <a:cs typeface="MS UI Gothic"/>
              </a:rPr>
              <a:t>タをまとめ</a:t>
            </a:r>
            <a:r>
              <a:rPr sz="2400" spc="345" dirty="0">
                <a:latin typeface="MS UI Gothic"/>
                <a:cs typeface="MS UI Gothic"/>
              </a:rPr>
              <a:t>た</a:t>
            </a:r>
            <a:r>
              <a:rPr sz="2400" spc="210" dirty="0">
                <a:latin typeface="MS UI Gothic"/>
                <a:cs typeface="MS UI Gothic"/>
              </a:rPr>
              <a:t>ものが下図にな</a:t>
            </a:r>
            <a:r>
              <a:rPr sz="2400" spc="140" dirty="0">
                <a:latin typeface="MS UI Gothic"/>
                <a:cs typeface="MS UI Gothic"/>
              </a:rPr>
              <a:t>り</a:t>
            </a:r>
            <a:r>
              <a:rPr sz="2400" spc="130" dirty="0">
                <a:latin typeface="MS UI Gothic"/>
                <a:cs typeface="MS UI Gothic"/>
              </a:rPr>
              <a:t>ます。平均値は</a:t>
            </a:r>
            <a:r>
              <a:rPr sz="2400" spc="70" dirty="0">
                <a:latin typeface="MS UI Gothic"/>
                <a:cs typeface="MS UI Gothic"/>
              </a:rPr>
              <a:t>7.</a:t>
            </a:r>
            <a:r>
              <a:rPr sz="2400" spc="110" dirty="0">
                <a:latin typeface="MS UI Gothic"/>
                <a:cs typeface="MS UI Gothic"/>
              </a:rPr>
              <a:t>8</a:t>
            </a:r>
            <a:r>
              <a:rPr sz="2400" spc="229" dirty="0">
                <a:latin typeface="MS UI Gothic"/>
                <a:cs typeface="MS UI Gothic"/>
              </a:rPr>
              <a:t>％です</a:t>
            </a:r>
            <a:r>
              <a:rPr sz="2400" spc="204" dirty="0">
                <a:latin typeface="MS UI Gothic"/>
                <a:cs typeface="MS UI Gothic"/>
              </a:rPr>
              <a:t>が</a:t>
            </a:r>
            <a:r>
              <a:rPr sz="2400" dirty="0">
                <a:latin typeface="MS UI Gothic"/>
                <a:cs typeface="MS UI Gothic"/>
              </a:rPr>
              <a:t>、</a:t>
            </a:r>
            <a:r>
              <a:rPr sz="2400" spc="100" dirty="0">
                <a:latin typeface="MS UI Gothic"/>
                <a:cs typeface="MS UI Gothic"/>
              </a:rPr>
              <a:t>8%</a:t>
            </a:r>
            <a:r>
              <a:rPr sz="2400" spc="55" dirty="0">
                <a:latin typeface="MS UI Gothic"/>
                <a:cs typeface="MS UI Gothic"/>
              </a:rPr>
              <a:t>未満は回答</a:t>
            </a:r>
            <a:r>
              <a:rPr sz="2400" spc="100" dirty="0">
                <a:latin typeface="MS UI Gothic"/>
                <a:cs typeface="MS UI Gothic"/>
              </a:rPr>
              <a:t>131</a:t>
            </a:r>
            <a:r>
              <a:rPr sz="2400" spc="90" dirty="0">
                <a:latin typeface="MS UI Gothic"/>
                <a:cs typeface="MS UI Gothic"/>
              </a:rPr>
              <a:t>1</a:t>
            </a:r>
            <a:r>
              <a:rPr sz="2400" spc="335" dirty="0">
                <a:latin typeface="MS UI Gothic"/>
                <a:cs typeface="MS UI Gothic"/>
              </a:rPr>
              <a:t>カ</a:t>
            </a:r>
            <a:endParaRPr sz="2400">
              <a:latin typeface="MS UI Gothic"/>
              <a:cs typeface="MS UI Gothic"/>
            </a:endParaRPr>
          </a:p>
          <a:p>
            <a:pPr marL="12700">
              <a:lnSpc>
                <a:spcPct val="100000"/>
              </a:lnSpc>
              <a:spcBef>
                <a:spcPts val="5"/>
              </a:spcBef>
            </a:pPr>
            <a:r>
              <a:rPr sz="2400" dirty="0">
                <a:latin typeface="MS UI Gothic"/>
                <a:cs typeface="MS UI Gothic"/>
              </a:rPr>
              <a:t>所中</a:t>
            </a:r>
            <a:r>
              <a:rPr sz="2400" spc="100" dirty="0">
                <a:latin typeface="MS UI Gothic"/>
                <a:cs typeface="MS UI Gothic"/>
              </a:rPr>
              <a:t>833</a:t>
            </a:r>
            <a:r>
              <a:rPr sz="2400" spc="60" dirty="0">
                <a:latin typeface="MS UI Gothic"/>
                <a:cs typeface="MS UI Gothic"/>
              </a:rPr>
              <a:t>カ所、赤字事業所</a:t>
            </a:r>
            <a:r>
              <a:rPr sz="2400" spc="75" dirty="0">
                <a:latin typeface="MS UI Gothic"/>
                <a:cs typeface="MS UI Gothic"/>
              </a:rPr>
              <a:t>は</a:t>
            </a:r>
            <a:r>
              <a:rPr sz="2400" spc="100" dirty="0">
                <a:latin typeface="MS UI Gothic"/>
                <a:cs typeface="MS UI Gothic"/>
              </a:rPr>
              <a:t>48</a:t>
            </a:r>
            <a:r>
              <a:rPr sz="2400" spc="90" dirty="0">
                <a:latin typeface="MS UI Gothic"/>
                <a:cs typeface="MS UI Gothic"/>
              </a:rPr>
              <a:t>1</a:t>
            </a:r>
            <a:r>
              <a:rPr sz="2400" spc="229" dirty="0">
                <a:latin typeface="MS UI Gothic"/>
                <a:cs typeface="MS UI Gothic"/>
              </a:rPr>
              <a:t>カ所</a:t>
            </a:r>
            <a:r>
              <a:rPr sz="2400" spc="200" dirty="0">
                <a:latin typeface="MS UI Gothic"/>
                <a:cs typeface="MS UI Gothic"/>
              </a:rPr>
              <a:t>に</a:t>
            </a:r>
            <a:r>
              <a:rPr sz="2400" spc="140" dirty="0">
                <a:latin typeface="MS UI Gothic"/>
                <a:cs typeface="MS UI Gothic"/>
              </a:rPr>
              <a:t>なります。さらに未回答事業所</a:t>
            </a:r>
            <a:r>
              <a:rPr sz="2400" spc="170" dirty="0">
                <a:latin typeface="MS UI Gothic"/>
                <a:cs typeface="MS UI Gothic"/>
              </a:rPr>
              <a:t>が</a:t>
            </a:r>
            <a:r>
              <a:rPr sz="2400" spc="100" dirty="0">
                <a:latin typeface="MS UI Gothic"/>
                <a:cs typeface="MS UI Gothic"/>
              </a:rPr>
              <a:t>179</a:t>
            </a:r>
            <a:r>
              <a:rPr sz="2400" spc="90" dirty="0">
                <a:latin typeface="MS UI Gothic"/>
                <a:cs typeface="MS UI Gothic"/>
              </a:rPr>
              <a:t>4</a:t>
            </a:r>
            <a:r>
              <a:rPr sz="2400" spc="190" dirty="0">
                <a:latin typeface="MS UI Gothic"/>
                <a:cs typeface="MS UI Gothic"/>
              </a:rPr>
              <a:t>カ所</a:t>
            </a:r>
            <a:r>
              <a:rPr sz="2400" spc="175" dirty="0">
                <a:latin typeface="MS UI Gothic"/>
                <a:cs typeface="MS UI Gothic"/>
              </a:rPr>
              <a:t>あ</a:t>
            </a:r>
            <a:r>
              <a:rPr sz="2400" spc="215" dirty="0">
                <a:latin typeface="MS UI Gothic"/>
                <a:cs typeface="MS UI Gothic"/>
              </a:rPr>
              <a:t>ります。</a:t>
            </a:r>
            <a:endParaRPr sz="2400">
              <a:latin typeface="MS UI Gothic"/>
              <a:cs typeface="MS UI Gothic"/>
            </a:endParaRPr>
          </a:p>
          <a:p>
            <a:pPr marL="12700" marR="10374630">
              <a:lnSpc>
                <a:spcPct val="100000"/>
              </a:lnSpc>
              <a:spcBef>
                <a:spcPts val="1470"/>
              </a:spcBef>
            </a:pPr>
            <a:r>
              <a:rPr sz="2400" spc="65" dirty="0">
                <a:latin typeface="MS UI Gothic"/>
                <a:cs typeface="MS UI Gothic"/>
              </a:rPr>
              <a:t>未回答の中 </a:t>
            </a:r>
            <a:r>
              <a:rPr sz="2400" spc="105" dirty="0">
                <a:latin typeface="MS UI Gothic"/>
                <a:cs typeface="MS UI Gothic"/>
              </a:rPr>
              <a:t>に</a:t>
            </a:r>
            <a:r>
              <a:rPr sz="2400" spc="114" dirty="0">
                <a:latin typeface="MS UI Gothic"/>
                <a:cs typeface="MS UI Gothic"/>
              </a:rPr>
              <a:t>は</a:t>
            </a:r>
            <a:r>
              <a:rPr sz="2400" spc="135" dirty="0">
                <a:latin typeface="MS UI Gothic"/>
                <a:cs typeface="MS UI Gothic"/>
              </a:rPr>
              <a:t>事業所 </a:t>
            </a:r>
            <a:r>
              <a:rPr sz="2400" spc="204" dirty="0">
                <a:latin typeface="MS UI Gothic"/>
                <a:cs typeface="MS UI Gothic"/>
              </a:rPr>
              <a:t>加算</a:t>
            </a:r>
            <a:r>
              <a:rPr sz="2400" spc="170" dirty="0">
                <a:latin typeface="MS UI Gothic"/>
                <a:cs typeface="MS UI Gothic"/>
              </a:rPr>
              <a:t>が</a:t>
            </a:r>
            <a:r>
              <a:rPr sz="2400" spc="165" dirty="0">
                <a:latin typeface="MS UI Gothic"/>
                <a:cs typeface="MS UI Gothic"/>
              </a:rPr>
              <a:t>で</a:t>
            </a:r>
            <a:r>
              <a:rPr sz="2400" spc="155" dirty="0">
                <a:latin typeface="MS UI Gothic"/>
                <a:cs typeface="MS UI Gothic"/>
              </a:rPr>
              <a:t>き </a:t>
            </a:r>
            <a:r>
              <a:rPr sz="2400" spc="85" dirty="0">
                <a:latin typeface="MS UI Gothic"/>
                <a:cs typeface="MS UI Gothic"/>
              </a:rPr>
              <a:t>な</a:t>
            </a:r>
            <a:r>
              <a:rPr sz="2400" spc="80" dirty="0">
                <a:latin typeface="MS UI Gothic"/>
                <a:cs typeface="MS UI Gothic"/>
              </a:rPr>
              <a:t>い</a:t>
            </a:r>
            <a:r>
              <a:rPr sz="2400" spc="100" dirty="0">
                <a:latin typeface="MS UI Gothic"/>
                <a:cs typeface="MS UI Gothic"/>
              </a:rPr>
              <a:t>小規模 </a:t>
            </a:r>
            <a:r>
              <a:rPr sz="2400" spc="60" dirty="0">
                <a:latin typeface="MS UI Gothic"/>
                <a:cs typeface="MS UI Gothic"/>
              </a:rPr>
              <a:t>事業所が多 </a:t>
            </a:r>
            <a:r>
              <a:rPr sz="2400" spc="155" dirty="0">
                <a:latin typeface="MS UI Gothic"/>
                <a:cs typeface="MS UI Gothic"/>
              </a:rPr>
              <a:t>く</a:t>
            </a:r>
            <a:r>
              <a:rPr sz="2400" spc="310" dirty="0">
                <a:latin typeface="MS UI Gothic"/>
                <a:cs typeface="MS UI Gothic"/>
              </a:rPr>
              <a:t>含</a:t>
            </a:r>
            <a:r>
              <a:rPr sz="2400" spc="235" dirty="0">
                <a:latin typeface="MS UI Gothic"/>
                <a:cs typeface="MS UI Gothic"/>
              </a:rPr>
              <a:t>ま</a:t>
            </a:r>
            <a:r>
              <a:rPr sz="2400" spc="275" dirty="0">
                <a:latin typeface="MS UI Gothic"/>
                <a:cs typeface="MS UI Gothic"/>
              </a:rPr>
              <a:t>れ</a:t>
            </a:r>
            <a:r>
              <a:rPr sz="2400" spc="245" dirty="0">
                <a:latin typeface="MS UI Gothic"/>
                <a:cs typeface="MS UI Gothic"/>
              </a:rPr>
              <a:t>て </a:t>
            </a:r>
            <a:r>
              <a:rPr sz="2400" spc="235" dirty="0">
                <a:latin typeface="MS UI Gothic"/>
                <a:cs typeface="MS UI Gothic"/>
              </a:rPr>
              <a:t>い</a:t>
            </a:r>
            <a:r>
              <a:rPr sz="2400" spc="220" dirty="0">
                <a:latin typeface="MS UI Gothic"/>
                <a:cs typeface="MS UI Gothic"/>
              </a:rPr>
              <a:t>る</a:t>
            </a:r>
            <a:r>
              <a:rPr sz="2400" spc="180" dirty="0">
                <a:latin typeface="MS UI Gothic"/>
                <a:cs typeface="MS UI Gothic"/>
              </a:rPr>
              <a:t>と</a:t>
            </a:r>
            <a:r>
              <a:rPr sz="2400" spc="290" dirty="0">
                <a:latin typeface="MS UI Gothic"/>
                <a:cs typeface="MS UI Gothic"/>
              </a:rPr>
              <a:t>思</a:t>
            </a:r>
            <a:r>
              <a:rPr sz="2400" spc="235" dirty="0">
                <a:latin typeface="MS UI Gothic"/>
                <a:cs typeface="MS UI Gothic"/>
              </a:rPr>
              <a:t>い </a:t>
            </a:r>
            <a:r>
              <a:rPr sz="2400" spc="225" dirty="0">
                <a:latin typeface="MS UI Gothic"/>
                <a:cs typeface="MS UI Gothic"/>
              </a:rPr>
              <a:t>ま</a:t>
            </a:r>
            <a:r>
              <a:rPr sz="2400" spc="250" dirty="0">
                <a:latin typeface="MS UI Gothic"/>
                <a:cs typeface="MS UI Gothic"/>
              </a:rPr>
              <a:t>す</a:t>
            </a:r>
            <a:r>
              <a:rPr sz="2400" spc="195" dirty="0">
                <a:latin typeface="MS UI Gothic"/>
                <a:cs typeface="MS UI Gothic"/>
              </a:rPr>
              <a:t>。</a:t>
            </a:r>
            <a:endParaRPr sz="2400">
              <a:latin typeface="MS UI Gothic"/>
              <a:cs typeface="MS UI Gothic"/>
            </a:endParaRPr>
          </a:p>
          <a:p>
            <a:pPr marL="12700" marR="10368280">
              <a:lnSpc>
                <a:spcPct val="100000"/>
              </a:lnSpc>
              <a:spcBef>
                <a:spcPts val="5"/>
              </a:spcBef>
            </a:pPr>
            <a:r>
              <a:rPr sz="2400" dirty="0">
                <a:latin typeface="MS UI Gothic"/>
                <a:cs typeface="MS UI Gothic"/>
              </a:rPr>
              <a:t>赤字事業所 </a:t>
            </a:r>
            <a:r>
              <a:rPr sz="2400" spc="305" dirty="0">
                <a:latin typeface="MS UI Gothic"/>
                <a:cs typeface="MS UI Gothic"/>
              </a:rPr>
              <a:t>はず</a:t>
            </a:r>
            <a:r>
              <a:rPr sz="2400" spc="210" dirty="0">
                <a:latin typeface="MS UI Gothic"/>
                <a:cs typeface="MS UI Gothic"/>
              </a:rPr>
              <a:t>っと</a:t>
            </a:r>
            <a:r>
              <a:rPr sz="2400" spc="340" dirty="0">
                <a:latin typeface="MS UI Gothic"/>
                <a:cs typeface="MS UI Gothic"/>
              </a:rPr>
              <a:t>多 </a:t>
            </a:r>
            <a:r>
              <a:rPr sz="2400" spc="110" dirty="0">
                <a:latin typeface="MS UI Gothic"/>
                <a:cs typeface="MS UI Gothic"/>
              </a:rPr>
              <a:t>い</a:t>
            </a:r>
            <a:r>
              <a:rPr sz="2400" spc="135" dirty="0">
                <a:latin typeface="MS UI Gothic"/>
                <a:cs typeface="MS UI Gothic"/>
              </a:rPr>
              <a:t>可能性</a:t>
            </a:r>
            <a:r>
              <a:rPr sz="2400" spc="114" dirty="0">
                <a:latin typeface="MS UI Gothic"/>
                <a:cs typeface="MS UI Gothic"/>
              </a:rPr>
              <a:t>が </a:t>
            </a:r>
            <a:r>
              <a:rPr sz="2400" spc="295" dirty="0">
                <a:latin typeface="MS UI Gothic"/>
                <a:cs typeface="MS UI Gothic"/>
              </a:rPr>
              <a:t>あ</a:t>
            </a:r>
            <a:r>
              <a:rPr sz="2400" spc="229" dirty="0">
                <a:latin typeface="MS UI Gothic"/>
                <a:cs typeface="MS UI Gothic"/>
              </a:rPr>
              <a:t>り</a:t>
            </a:r>
            <a:r>
              <a:rPr sz="2400" spc="275" dirty="0">
                <a:latin typeface="MS UI Gothic"/>
                <a:cs typeface="MS UI Gothic"/>
              </a:rPr>
              <a:t>ま</a:t>
            </a:r>
            <a:r>
              <a:rPr sz="2400" spc="310" dirty="0">
                <a:latin typeface="MS UI Gothic"/>
                <a:cs typeface="MS UI Gothic"/>
              </a:rPr>
              <a:t>す</a:t>
            </a:r>
            <a:r>
              <a:rPr sz="2400" dirty="0">
                <a:latin typeface="MS UI Gothic"/>
                <a:cs typeface="MS UI Gothic"/>
              </a:rPr>
              <a:t>。</a:t>
            </a:r>
            <a:endParaRPr sz="2400">
              <a:latin typeface="MS UI Gothic"/>
              <a:cs typeface="MS UI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2236" y="389966"/>
            <a:ext cx="10217785" cy="1240155"/>
          </a:xfrm>
          <a:prstGeom prst="rect">
            <a:avLst/>
          </a:prstGeom>
        </p:spPr>
        <p:txBody>
          <a:bodyPr vert="horz" wrap="square" lIns="0" tIns="12065" rIns="0" bIns="0" rtlCol="0">
            <a:spAutoFit/>
          </a:bodyPr>
          <a:lstStyle/>
          <a:p>
            <a:pPr marL="12700">
              <a:lnSpc>
                <a:spcPts val="4540"/>
              </a:lnSpc>
              <a:spcBef>
                <a:spcPts val="95"/>
              </a:spcBef>
            </a:pPr>
            <a:r>
              <a:rPr sz="4000" spc="290" dirty="0"/>
              <a:t>これでは</a:t>
            </a:r>
            <a:r>
              <a:rPr sz="4000" spc="500" dirty="0"/>
              <a:t>1000</a:t>
            </a:r>
            <a:r>
              <a:rPr sz="4000" spc="55" dirty="0"/>
              <a:t>事業所廃業も</a:t>
            </a:r>
            <a:endParaRPr sz="4000"/>
          </a:p>
          <a:p>
            <a:pPr marL="1027430">
              <a:lnSpc>
                <a:spcPts val="5020"/>
              </a:lnSpc>
            </a:pPr>
            <a:r>
              <a:rPr sz="4400" dirty="0"/>
              <a:t>訪問介護事業所</a:t>
            </a:r>
            <a:r>
              <a:rPr sz="4400" spc="5" dirty="0"/>
              <a:t>「</a:t>
            </a:r>
            <a:r>
              <a:rPr sz="4400" dirty="0">
                <a:solidFill>
                  <a:srgbClr val="FF0000"/>
                </a:solidFill>
              </a:rPr>
              <a:t>利益</a:t>
            </a:r>
            <a:r>
              <a:rPr sz="4400" spc="-10" dirty="0">
                <a:solidFill>
                  <a:srgbClr val="FF0000"/>
                </a:solidFill>
              </a:rPr>
              <a:t>率</a:t>
            </a:r>
            <a:r>
              <a:rPr sz="4400" spc="490" dirty="0">
                <a:solidFill>
                  <a:srgbClr val="FF0000"/>
                </a:solidFill>
              </a:rPr>
              <a:t>7</a:t>
            </a:r>
            <a:r>
              <a:rPr sz="4400" spc="180" dirty="0">
                <a:solidFill>
                  <a:srgbClr val="FF0000"/>
                </a:solidFill>
              </a:rPr>
              <a:t>.</a:t>
            </a:r>
            <a:r>
              <a:rPr sz="4400" spc="550" dirty="0">
                <a:solidFill>
                  <a:srgbClr val="FF0000"/>
                </a:solidFill>
              </a:rPr>
              <a:t>8</a:t>
            </a:r>
            <a:r>
              <a:rPr sz="4400" dirty="0">
                <a:solidFill>
                  <a:srgbClr val="FF0000"/>
                </a:solidFill>
              </a:rPr>
              <a:t>％</a:t>
            </a:r>
            <a:r>
              <a:rPr sz="4400" spc="-10" dirty="0">
                <a:solidFill>
                  <a:srgbClr val="FF0000"/>
                </a:solidFill>
              </a:rPr>
              <a:t>」</a:t>
            </a:r>
            <a:r>
              <a:rPr sz="4400" spc="160" dirty="0"/>
              <a:t>の実態</a:t>
            </a:r>
            <a:endParaRPr sz="4400"/>
          </a:p>
        </p:txBody>
      </p:sp>
      <p:sp>
        <p:nvSpPr>
          <p:cNvPr id="3" name="object 3"/>
          <p:cNvSpPr txBox="1"/>
          <p:nvPr/>
        </p:nvSpPr>
        <p:spPr>
          <a:xfrm>
            <a:off x="472236" y="1631060"/>
            <a:ext cx="2311400" cy="4377690"/>
          </a:xfrm>
          <a:prstGeom prst="rect">
            <a:avLst/>
          </a:prstGeom>
        </p:spPr>
        <p:txBody>
          <a:bodyPr vert="horz" wrap="square" lIns="0" tIns="67310" rIns="0" bIns="0" rtlCol="0">
            <a:spAutoFit/>
          </a:bodyPr>
          <a:lstStyle/>
          <a:p>
            <a:pPr marL="12700" marR="5080" indent="228600">
              <a:lnSpc>
                <a:spcPct val="80000"/>
              </a:lnSpc>
              <a:spcBef>
                <a:spcPts val="530"/>
              </a:spcBef>
            </a:pPr>
            <a:r>
              <a:rPr sz="1800" spc="430" dirty="0">
                <a:latin typeface="MS UI Gothic"/>
                <a:cs typeface="MS UI Gothic"/>
              </a:rPr>
              <a:t>1</a:t>
            </a:r>
            <a:r>
              <a:rPr sz="1800" dirty="0">
                <a:latin typeface="MS UI Gothic"/>
                <a:cs typeface="MS UI Gothic"/>
              </a:rPr>
              <a:t>月</a:t>
            </a:r>
            <a:r>
              <a:rPr sz="1800" spc="430" dirty="0">
                <a:latin typeface="MS UI Gothic"/>
                <a:cs typeface="MS UI Gothic"/>
              </a:rPr>
              <a:t>22</a:t>
            </a:r>
            <a:r>
              <a:rPr sz="1800" spc="125" dirty="0">
                <a:latin typeface="MS UI Gothic"/>
                <a:cs typeface="MS UI Gothic"/>
              </a:rPr>
              <a:t>日</a:t>
            </a:r>
            <a:r>
              <a:rPr sz="1800" spc="85" dirty="0">
                <a:latin typeface="MS UI Gothic"/>
                <a:cs typeface="MS UI Gothic"/>
              </a:rPr>
              <a:t>、</a:t>
            </a:r>
            <a:r>
              <a:rPr sz="1800" spc="125" dirty="0">
                <a:latin typeface="MS UI Gothic"/>
                <a:cs typeface="MS UI Gothic"/>
              </a:rPr>
              <a:t>厚労省 </a:t>
            </a:r>
            <a:r>
              <a:rPr sz="1800" spc="150" dirty="0">
                <a:latin typeface="MS UI Gothic"/>
                <a:cs typeface="MS UI Gothic"/>
              </a:rPr>
              <a:t>が</a:t>
            </a:r>
            <a:r>
              <a:rPr sz="1800" spc="185" dirty="0">
                <a:latin typeface="MS UI Gothic"/>
                <a:cs typeface="MS UI Gothic"/>
              </a:rPr>
              <a:t>発表</a:t>
            </a:r>
            <a:r>
              <a:rPr sz="1800" spc="130" dirty="0">
                <a:latin typeface="MS UI Gothic"/>
                <a:cs typeface="MS UI Gothic"/>
              </a:rPr>
              <a:t>し</a:t>
            </a:r>
            <a:r>
              <a:rPr sz="1800" spc="145" dirty="0">
                <a:latin typeface="MS UI Gothic"/>
                <a:cs typeface="MS UI Gothic"/>
              </a:rPr>
              <a:t>た</a:t>
            </a:r>
            <a:r>
              <a:rPr sz="1800" spc="185" dirty="0">
                <a:latin typeface="MS UI Gothic"/>
                <a:cs typeface="MS UI Gothic"/>
              </a:rPr>
              <a:t>来年度</a:t>
            </a:r>
            <a:r>
              <a:rPr sz="1800" spc="150" dirty="0">
                <a:latin typeface="MS UI Gothic"/>
                <a:cs typeface="MS UI Gothic"/>
              </a:rPr>
              <a:t>の </a:t>
            </a:r>
            <a:r>
              <a:rPr sz="1800" spc="155" dirty="0">
                <a:latin typeface="MS UI Gothic"/>
                <a:cs typeface="MS UI Gothic"/>
              </a:rPr>
              <a:t> </a:t>
            </a:r>
            <a:r>
              <a:rPr sz="1800" spc="25" dirty="0">
                <a:latin typeface="MS UI Gothic"/>
                <a:cs typeface="MS UI Gothic"/>
              </a:rPr>
              <a:t>介護報酬</a:t>
            </a:r>
            <a:r>
              <a:rPr sz="1800" spc="20" dirty="0">
                <a:latin typeface="MS UI Gothic"/>
                <a:cs typeface="MS UI Gothic"/>
              </a:rPr>
              <a:t>は</a:t>
            </a:r>
            <a:r>
              <a:rPr sz="1800" spc="25" dirty="0">
                <a:latin typeface="MS UI Gothic"/>
                <a:cs typeface="MS UI Gothic"/>
              </a:rPr>
              <a:t>訪問介護 </a:t>
            </a:r>
            <a:r>
              <a:rPr sz="1800" spc="440" dirty="0">
                <a:latin typeface="MS UI Gothic"/>
                <a:cs typeface="MS UI Gothic"/>
              </a:rPr>
              <a:t>が</a:t>
            </a:r>
            <a:r>
              <a:rPr sz="1800" spc="395" dirty="0">
                <a:latin typeface="MS UI Gothic"/>
                <a:cs typeface="MS UI Gothic"/>
              </a:rPr>
              <a:t>ま</a:t>
            </a:r>
            <a:r>
              <a:rPr sz="1800" spc="365" dirty="0">
                <a:latin typeface="MS UI Gothic"/>
                <a:cs typeface="MS UI Gothic"/>
              </a:rPr>
              <a:t>さ</a:t>
            </a:r>
            <a:r>
              <a:rPr sz="1800" spc="430" dirty="0">
                <a:latin typeface="MS UI Gothic"/>
                <a:cs typeface="MS UI Gothic"/>
              </a:rPr>
              <a:t>かの</a:t>
            </a:r>
            <a:r>
              <a:rPr sz="1800" spc="395" dirty="0">
                <a:latin typeface="MS UI Gothic"/>
                <a:cs typeface="MS UI Gothic"/>
              </a:rPr>
              <a:t>マ</a:t>
            </a:r>
            <a:r>
              <a:rPr sz="1800" spc="380" dirty="0">
                <a:latin typeface="MS UI Gothic"/>
                <a:cs typeface="MS UI Gothic"/>
              </a:rPr>
              <a:t>イ</a:t>
            </a:r>
            <a:r>
              <a:rPr sz="1800" spc="420" dirty="0">
                <a:latin typeface="MS UI Gothic"/>
                <a:cs typeface="MS UI Gothic"/>
              </a:rPr>
              <a:t>ナ</a:t>
            </a:r>
            <a:r>
              <a:rPr sz="1800" spc="405" dirty="0">
                <a:latin typeface="MS UI Gothic"/>
                <a:cs typeface="MS UI Gothic"/>
              </a:rPr>
              <a:t>ス </a:t>
            </a:r>
            <a:r>
              <a:rPr sz="1800" spc="345" dirty="0">
                <a:latin typeface="MS UI Gothic"/>
                <a:cs typeface="MS UI Gothic"/>
              </a:rPr>
              <a:t>改定</a:t>
            </a:r>
            <a:r>
              <a:rPr sz="1800" spc="280" dirty="0">
                <a:latin typeface="MS UI Gothic"/>
                <a:cs typeface="MS UI Gothic"/>
              </a:rPr>
              <a:t>で</a:t>
            </a:r>
            <a:r>
              <a:rPr sz="1800" spc="245" dirty="0">
                <a:latin typeface="MS UI Gothic"/>
                <a:cs typeface="MS UI Gothic"/>
              </a:rPr>
              <a:t>し</a:t>
            </a:r>
            <a:r>
              <a:rPr sz="1800" spc="270" dirty="0">
                <a:latin typeface="MS UI Gothic"/>
                <a:cs typeface="MS UI Gothic"/>
              </a:rPr>
              <a:t>た</a:t>
            </a:r>
            <a:r>
              <a:rPr sz="1800" spc="225" dirty="0">
                <a:latin typeface="MS UI Gothic"/>
                <a:cs typeface="MS UI Gothic"/>
              </a:rPr>
              <a:t>。</a:t>
            </a:r>
            <a:r>
              <a:rPr sz="1800" spc="254" dirty="0">
                <a:latin typeface="MS UI Gothic"/>
                <a:cs typeface="MS UI Gothic"/>
              </a:rPr>
              <a:t>そ</a:t>
            </a:r>
            <a:r>
              <a:rPr sz="1800" spc="280" dirty="0">
                <a:latin typeface="MS UI Gothic"/>
                <a:cs typeface="MS UI Gothic"/>
              </a:rPr>
              <a:t>の</a:t>
            </a:r>
            <a:r>
              <a:rPr sz="1800" spc="345" dirty="0">
                <a:latin typeface="MS UI Gothic"/>
                <a:cs typeface="MS UI Gothic"/>
              </a:rPr>
              <a:t>理 </a:t>
            </a:r>
            <a:r>
              <a:rPr sz="1800" spc="225" dirty="0">
                <a:latin typeface="MS UI Gothic"/>
                <a:cs typeface="MS UI Gothic"/>
              </a:rPr>
              <a:t>由</a:t>
            </a:r>
            <a:r>
              <a:rPr sz="1800" spc="140" dirty="0">
                <a:latin typeface="MS UI Gothic"/>
                <a:cs typeface="MS UI Gothic"/>
              </a:rPr>
              <a:t>と</a:t>
            </a:r>
            <a:r>
              <a:rPr sz="1800" spc="160" dirty="0">
                <a:latin typeface="MS UI Gothic"/>
                <a:cs typeface="MS UI Gothic"/>
              </a:rPr>
              <a:t>し</a:t>
            </a:r>
            <a:r>
              <a:rPr sz="1800" spc="175" dirty="0">
                <a:latin typeface="MS UI Gothic"/>
                <a:cs typeface="MS UI Gothic"/>
              </a:rPr>
              <a:t>て</a:t>
            </a:r>
            <a:r>
              <a:rPr sz="1800" spc="225" dirty="0">
                <a:latin typeface="MS UI Gothic"/>
                <a:cs typeface="MS UI Gothic"/>
              </a:rPr>
              <a:t>訪問</a:t>
            </a:r>
            <a:r>
              <a:rPr sz="1800" spc="190" dirty="0">
                <a:latin typeface="MS UI Gothic"/>
                <a:cs typeface="MS UI Gothic"/>
              </a:rPr>
              <a:t>は</a:t>
            </a:r>
            <a:r>
              <a:rPr sz="1800" spc="225" dirty="0">
                <a:latin typeface="MS UI Gothic"/>
                <a:cs typeface="MS UI Gothic"/>
              </a:rPr>
              <a:t>利益 </a:t>
            </a:r>
            <a:r>
              <a:rPr sz="1800" spc="340" dirty="0">
                <a:latin typeface="MS UI Gothic"/>
                <a:cs typeface="MS UI Gothic"/>
              </a:rPr>
              <a:t>率が高いというので、 </a:t>
            </a:r>
            <a:r>
              <a:rPr sz="1800" spc="130" dirty="0">
                <a:latin typeface="MS UI Gothic"/>
                <a:cs typeface="MS UI Gothic"/>
              </a:rPr>
              <a:t>厚労省に資料を請求。 </a:t>
            </a:r>
            <a:r>
              <a:rPr sz="1800" spc="315" dirty="0">
                <a:latin typeface="MS UI Gothic"/>
                <a:cs typeface="MS UI Gothic"/>
              </a:rPr>
              <a:t>す</a:t>
            </a:r>
            <a:r>
              <a:rPr sz="1800" spc="285" dirty="0">
                <a:latin typeface="MS UI Gothic"/>
                <a:cs typeface="MS UI Gothic"/>
              </a:rPr>
              <a:t>る</a:t>
            </a:r>
            <a:r>
              <a:rPr sz="1800" spc="235" dirty="0">
                <a:latin typeface="MS UI Gothic"/>
                <a:cs typeface="MS UI Gothic"/>
              </a:rPr>
              <a:t>と</a:t>
            </a:r>
            <a:r>
              <a:rPr sz="1800" spc="254" dirty="0">
                <a:latin typeface="MS UI Gothic"/>
                <a:cs typeface="MS UI Gothic"/>
              </a:rPr>
              <a:t>こ</a:t>
            </a:r>
            <a:r>
              <a:rPr sz="1800" spc="305" dirty="0">
                <a:latin typeface="MS UI Gothic"/>
                <a:cs typeface="MS UI Gothic"/>
              </a:rPr>
              <a:t>ん</a:t>
            </a:r>
            <a:r>
              <a:rPr sz="1800" spc="320" dirty="0">
                <a:latin typeface="MS UI Gothic"/>
                <a:cs typeface="MS UI Gothic"/>
              </a:rPr>
              <a:t>な</a:t>
            </a:r>
            <a:r>
              <a:rPr sz="1800" spc="375" dirty="0">
                <a:latin typeface="MS UI Gothic"/>
                <a:cs typeface="MS UI Gothic"/>
              </a:rPr>
              <a:t>実態</a:t>
            </a:r>
            <a:r>
              <a:rPr sz="1800" spc="310" dirty="0">
                <a:latin typeface="MS UI Gothic"/>
                <a:cs typeface="MS UI Gothic"/>
              </a:rPr>
              <a:t>が </a:t>
            </a:r>
            <a:r>
              <a:rPr sz="1800" spc="505" dirty="0">
                <a:latin typeface="MS UI Gothic"/>
                <a:cs typeface="MS UI Gothic"/>
              </a:rPr>
              <a:t>わ</a:t>
            </a:r>
            <a:r>
              <a:rPr sz="1800" spc="484" dirty="0">
                <a:latin typeface="MS UI Gothic"/>
                <a:cs typeface="MS UI Gothic"/>
              </a:rPr>
              <a:t>か</a:t>
            </a:r>
            <a:r>
              <a:rPr sz="1800" spc="375" dirty="0">
                <a:latin typeface="MS UI Gothic"/>
                <a:cs typeface="MS UI Gothic"/>
              </a:rPr>
              <a:t>っ</a:t>
            </a:r>
            <a:r>
              <a:rPr sz="1800" spc="465" dirty="0">
                <a:latin typeface="MS UI Gothic"/>
                <a:cs typeface="MS UI Gothic"/>
              </a:rPr>
              <a:t>て</a:t>
            </a:r>
            <a:r>
              <a:rPr sz="1800" spc="450" dirty="0">
                <a:latin typeface="MS UI Gothic"/>
                <a:cs typeface="MS UI Gothic"/>
              </a:rPr>
              <a:t>きま</a:t>
            </a:r>
            <a:r>
              <a:rPr sz="1800" spc="430" dirty="0">
                <a:latin typeface="MS UI Gothic"/>
                <a:cs typeface="MS UI Gothic"/>
              </a:rPr>
              <a:t>し</a:t>
            </a:r>
            <a:r>
              <a:rPr sz="1800" spc="465" dirty="0">
                <a:latin typeface="MS UI Gothic"/>
                <a:cs typeface="MS UI Gothic"/>
              </a:rPr>
              <a:t>た</a:t>
            </a:r>
            <a:r>
              <a:rPr sz="1800" spc="395" dirty="0">
                <a:latin typeface="MS UI Gothic"/>
                <a:cs typeface="MS UI Gothic"/>
              </a:rPr>
              <a:t>。</a:t>
            </a:r>
            <a:endParaRPr sz="1800">
              <a:latin typeface="MS UI Gothic"/>
              <a:cs typeface="MS UI Gothic"/>
            </a:endParaRPr>
          </a:p>
          <a:p>
            <a:pPr marL="12700" marR="5080" indent="228600">
              <a:lnSpc>
                <a:spcPct val="80000"/>
              </a:lnSpc>
              <a:spcBef>
                <a:spcPts val="994"/>
              </a:spcBef>
            </a:pPr>
            <a:r>
              <a:rPr sz="1800" spc="370" dirty="0">
                <a:latin typeface="MS UI Gothic"/>
                <a:cs typeface="MS UI Gothic"/>
              </a:rPr>
              <a:t>20％</a:t>
            </a:r>
            <a:r>
              <a:rPr sz="1800" spc="185" dirty="0">
                <a:latin typeface="MS UI Gothic"/>
                <a:cs typeface="MS UI Gothic"/>
              </a:rPr>
              <a:t>も</a:t>
            </a:r>
            <a:r>
              <a:rPr sz="1800" spc="200" dirty="0">
                <a:latin typeface="MS UI Gothic"/>
                <a:cs typeface="MS UI Gothic"/>
              </a:rPr>
              <a:t>の</a:t>
            </a:r>
            <a:r>
              <a:rPr sz="1800" spc="245" dirty="0">
                <a:latin typeface="MS UI Gothic"/>
                <a:cs typeface="MS UI Gothic"/>
              </a:rPr>
              <a:t>利益</a:t>
            </a:r>
            <a:r>
              <a:rPr sz="1800" spc="185" dirty="0">
                <a:latin typeface="MS UI Gothic"/>
                <a:cs typeface="MS UI Gothic"/>
              </a:rPr>
              <a:t>を</a:t>
            </a:r>
            <a:r>
              <a:rPr sz="1800" spc="200" dirty="0">
                <a:latin typeface="MS UI Gothic"/>
                <a:cs typeface="MS UI Gothic"/>
              </a:rPr>
              <a:t>あ </a:t>
            </a:r>
            <a:r>
              <a:rPr sz="1800" spc="150" dirty="0">
                <a:latin typeface="MS UI Gothic"/>
                <a:cs typeface="MS UI Gothic"/>
              </a:rPr>
              <a:t>げ</a:t>
            </a:r>
            <a:r>
              <a:rPr sz="1800" spc="135" dirty="0">
                <a:latin typeface="MS UI Gothic"/>
                <a:cs typeface="MS UI Gothic"/>
              </a:rPr>
              <a:t>る</a:t>
            </a:r>
            <a:r>
              <a:rPr sz="1800" spc="180" dirty="0">
                <a:latin typeface="MS UI Gothic"/>
                <a:cs typeface="MS UI Gothic"/>
              </a:rPr>
              <a:t>大手</a:t>
            </a:r>
            <a:r>
              <a:rPr sz="1800" spc="150" dirty="0">
                <a:latin typeface="MS UI Gothic"/>
                <a:cs typeface="MS UI Gothic"/>
              </a:rPr>
              <a:t>が</a:t>
            </a:r>
            <a:r>
              <a:rPr sz="1800" spc="180" dirty="0">
                <a:latin typeface="MS UI Gothic"/>
                <a:cs typeface="MS UI Gothic"/>
              </a:rPr>
              <a:t>平均</a:t>
            </a:r>
            <a:r>
              <a:rPr sz="1800" spc="135" dirty="0">
                <a:latin typeface="MS UI Gothic"/>
                <a:cs typeface="MS UI Gothic"/>
              </a:rPr>
              <a:t>を</a:t>
            </a:r>
            <a:r>
              <a:rPr sz="1800" spc="180" dirty="0">
                <a:latin typeface="MS UI Gothic"/>
                <a:cs typeface="MS UI Gothic"/>
              </a:rPr>
              <a:t>上 </a:t>
            </a:r>
            <a:r>
              <a:rPr sz="1800" spc="450" dirty="0">
                <a:latin typeface="MS UI Gothic"/>
                <a:cs typeface="MS UI Gothic"/>
              </a:rPr>
              <a:t>げ、</a:t>
            </a:r>
            <a:r>
              <a:rPr sz="1800" spc="285" dirty="0">
                <a:latin typeface="MS UI Gothic"/>
                <a:cs typeface="MS UI Gothic"/>
              </a:rPr>
              <a:t>1/</a:t>
            </a:r>
            <a:r>
              <a:rPr sz="1800" spc="280" dirty="0">
                <a:latin typeface="MS UI Gothic"/>
                <a:cs typeface="MS UI Gothic"/>
              </a:rPr>
              <a:t>3</a:t>
            </a:r>
            <a:r>
              <a:rPr sz="1800" spc="114" dirty="0">
                <a:latin typeface="MS UI Gothic"/>
                <a:cs typeface="MS UI Gothic"/>
              </a:rPr>
              <a:t>は</a:t>
            </a:r>
            <a:r>
              <a:rPr sz="1800" spc="150" dirty="0">
                <a:latin typeface="MS UI Gothic"/>
                <a:cs typeface="MS UI Gothic"/>
              </a:rPr>
              <a:t>赤</a:t>
            </a:r>
            <a:r>
              <a:rPr sz="1800" spc="204" dirty="0">
                <a:latin typeface="MS UI Gothic"/>
                <a:cs typeface="MS UI Gothic"/>
              </a:rPr>
              <a:t>字で</a:t>
            </a:r>
            <a:r>
              <a:rPr sz="1800" spc="195" dirty="0">
                <a:latin typeface="MS UI Gothic"/>
                <a:cs typeface="MS UI Gothic"/>
              </a:rPr>
              <a:t>す</a:t>
            </a:r>
            <a:r>
              <a:rPr sz="1800" spc="440" dirty="0">
                <a:latin typeface="MS UI Gothic"/>
                <a:cs typeface="MS UI Gothic"/>
              </a:rPr>
              <a:t>。 </a:t>
            </a:r>
            <a:r>
              <a:rPr sz="1800" spc="85" dirty="0">
                <a:latin typeface="MS UI Gothic"/>
                <a:cs typeface="MS UI Gothic"/>
              </a:rPr>
              <a:t>未回答</a:t>
            </a:r>
            <a:r>
              <a:rPr sz="1800" spc="65" dirty="0">
                <a:latin typeface="MS UI Gothic"/>
                <a:cs typeface="MS UI Gothic"/>
              </a:rPr>
              <a:t>の</a:t>
            </a:r>
            <a:r>
              <a:rPr sz="1800" spc="425" dirty="0">
                <a:latin typeface="MS UI Gothic"/>
                <a:cs typeface="MS UI Gothic"/>
              </a:rPr>
              <a:t>1794</a:t>
            </a:r>
            <a:r>
              <a:rPr sz="1800" spc="210" dirty="0">
                <a:latin typeface="MS UI Gothic"/>
                <a:cs typeface="MS UI Gothic"/>
              </a:rPr>
              <a:t>カ</a:t>
            </a:r>
            <a:r>
              <a:rPr sz="1800" spc="295" dirty="0">
                <a:latin typeface="MS UI Gothic"/>
                <a:cs typeface="MS UI Gothic"/>
              </a:rPr>
              <a:t>所 </a:t>
            </a:r>
            <a:r>
              <a:rPr sz="1800" spc="300" dirty="0">
                <a:latin typeface="MS UI Gothic"/>
                <a:cs typeface="MS UI Gothic"/>
              </a:rPr>
              <a:t> </a:t>
            </a:r>
            <a:r>
              <a:rPr sz="1800" spc="295" dirty="0">
                <a:latin typeface="MS UI Gothic"/>
                <a:cs typeface="MS UI Gothic"/>
              </a:rPr>
              <a:t>を</a:t>
            </a:r>
            <a:r>
              <a:rPr sz="1800" spc="390" dirty="0">
                <a:latin typeface="MS UI Gothic"/>
                <a:cs typeface="MS UI Gothic"/>
              </a:rPr>
              <a:t>入</a:t>
            </a:r>
            <a:r>
              <a:rPr sz="1800" spc="345" dirty="0">
                <a:latin typeface="MS UI Gothic"/>
                <a:cs typeface="MS UI Gothic"/>
              </a:rPr>
              <a:t>れ</a:t>
            </a:r>
            <a:r>
              <a:rPr sz="1800" spc="295" dirty="0">
                <a:latin typeface="MS UI Gothic"/>
                <a:cs typeface="MS UI Gothic"/>
              </a:rPr>
              <a:t>る</a:t>
            </a:r>
            <a:r>
              <a:rPr sz="1800" spc="245" dirty="0">
                <a:latin typeface="MS UI Gothic"/>
                <a:cs typeface="MS UI Gothic"/>
              </a:rPr>
              <a:t>と</a:t>
            </a:r>
            <a:r>
              <a:rPr sz="1800" spc="290" dirty="0">
                <a:latin typeface="MS UI Gothic"/>
                <a:cs typeface="MS UI Gothic"/>
              </a:rPr>
              <a:t>そ</a:t>
            </a:r>
            <a:r>
              <a:rPr sz="1800" spc="320" dirty="0">
                <a:latin typeface="MS UI Gothic"/>
                <a:cs typeface="MS UI Gothic"/>
              </a:rPr>
              <a:t>の</a:t>
            </a:r>
            <a:r>
              <a:rPr sz="1800" spc="390" dirty="0">
                <a:latin typeface="MS UI Gothic"/>
                <a:cs typeface="MS UI Gothic"/>
              </a:rPr>
              <a:t>倍</a:t>
            </a:r>
            <a:r>
              <a:rPr sz="1800" spc="305" dirty="0">
                <a:latin typeface="MS UI Gothic"/>
                <a:cs typeface="MS UI Gothic"/>
              </a:rPr>
              <a:t>に </a:t>
            </a:r>
            <a:r>
              <a:rPr sz="1800" spc="310" dirty="0">
                <a:latin typeface="MS UI Gothic"/>
                <a:cs typeface="MS UI Gothic"/>
              </a:rPr>
              <a:t> </a:t>
            </a:r>
            <a:r>
              <a:rPr sz="1800" spc="335" dirty="0">
                <a:latin typeface="MS UI Gothic"/>
                <a:cs typeface="MS UI Gothic"/>
              </a:rPr>
              <a:t>もなると思われます。 </a:t>
            </a:r>
            <a:r>
              <a:rPr sz="1800" spc="200" dirty="0">
                <a:latin typeface="MS UI Gothic"/>
                <a:cs typeface="MS UI Gothic"/>
              </a:rPr>
              <a:t>こ</a:t>
            </a:r>
            <a:r>
              <a:rPr sz="1800" spc="260" dirty="0">
                <a:latin typeface="MS UI Gothic"/>
                <a:cs typeface="MS UI Gothic"/>
              </a:rPr>
              <a:t>れ</a:t>
            </a:r>
            <a:r>
              <a:rPr sz="1800" spc="220" dirty="0">
                <a:latin typeface="MS UI Gothic"/>
                <a:cs typeface="MS UI Gothic"/>
              </a:rPr>
              <a:t>を</a:t>
            </a:r>
            <a:r>
              <a:rPr sz="1800" spc="290" dirty="0">
                <a:latin typeface="MS UI Gothic"/>
                <a:cs typeface="MS UI Gothic"/>
              </a:rPr>
              <a:t>一律</a:t>
            </a:r>
            <a:r>
              <a:rPr sz="1800" spc="229" dirty="0">
                <a:latin typeface="MS UI Gothic"/>
                <a:cs typeface="MS UI Gothic"/>
              </a:rPr>
              <a:t>に</a:t>
            </a:r>
            <a:r>
              <a:rPr sz="1800" spc="290" dirty="0">
                <a:latin typeface="MS UI Gothic"/>
                <a:cs typeface="MS UI Gothic"/>
              </a:rPr>
              <a:t>下</a:t>
            </a:r>
            <a:r>
              <a:rPr sz="1800" spc="245" dirty="0">
                <a:latin typeface="MS UI Gothic"/>
                <a:cs typeface="MS UI Gothic"/>
              </a:rPr>
              <a:t>げ</a:t>
            </a:r>
            <a:r>
              <a:rPr sz="1800" spc="229" dirty="0">
                <a:latin typeface="MS UI Gothic"/>
                <a:cs typeface="MS UI Gothic"/>
              </a:rPr>
              <a:t>た </a:t>
            </a:r>
            <a:r>
              <a:rPr sz="1800" spc="235" dirty="0">
                <a:latin typeface="MS UI Gothic"/>
                <a:cs typeface="MS UI Gothic"/>
              </a:rPr>
              <a:t> </a:t>
            </a:r>
            <a:r>
              <a:rPr sz="1800" spc="204" dirty="0">
                <a:latin typeface="MS UI Gothic"/>
                <a:cs typeface="MS UI Gothic"/>
              </a:rPr>
              <a:t>ら</a:t>
            </a:r>
            <a:r>
              <a:rPr sz="1800" spc="195" dirty="0">
                <a:latin typeface="MS UI Gothic"/>
                <a:cs typeface="MS UI Gothic"/>
              </a:rPr>
              <a:t>、</a:t>
            </a:r>
            <a:r>
              <a:rPr sz="1800" spc="295" dirty="0">
                <a:latin typeface="MS UI Gothic"/>
                <a:cs typeface="MS UI Gothic"/>
              </a:rPr>
              <a:t>廃業</a:t>
            </a:r>
            <a:r>
              <a:rPr sz="1800" spc="245" dirty="0">
                <a:latin typeface="MS UI Gothic"/>
                <a:cs typeface="MS UI Gothic"/>
              </a:rPr>
              <a:t>が</a:t>
            </a:r>
            <a:r>
              <a:rPr sz="1800" spc="295" dirty="0">
                <a:latin typeface="MS UI Gothic"/>
                <a:cs typeface="MS UI Gothic"/>
              </a:rPr>
              <a:t>続出</a:t>
            </a:r>
            <a:r>
              <a:rPr sz="1800" spc="210" dirty="0">
                <a:latin typeface="MS UI Gothic"/>
                <a:cs typeface="MS UI Gothic"/>
              </a:rPr>
              <a:t>し</a:t>
            </a:r>
            <a:r>
              <a:rPr sz="1800" spc="240" dirty="0">
                <a:latin typeface="MS UI Gothic"/>
                <a:cs typeface="MS UI Gothic"/>
              </a:rPr>
              <a:t>か </a:t>
            </a:r>
            <a:r>
              <a:rPr sz="1800" spc="409" dirty="0">
                <a:latin typeface="MS UI Gothic"/>
                <a:cs typeface="MS UI Gothic"/>
              </a:rPr>
              <a:t>ね</a:t>
            </a:r>
            <a:r>
              <a:rPr sz="1800" spc="350" dirty="0">
                <a:latin typeface="MS UI Gothic"/>
                <a:cs typeface="MS UI Gothic"/>
              </a:rPr>
              <a:t>ま</a:t>
            </a:r>
            <a:r>
              <a:rPr sz="1800" spc="395" dirty="0">
                <a:latin typeface="MS UI Gothic"/>
                <a:cs typeface="MS UI Gothic"/>
              </a:rPr>
              <a:t>せ</a:t>
            </a:r>
            <a:r>
              <a:rPr sz="1800" spc="380" dirty="0">
                <a:latin typeface="MS UI Gothic"/>
                <a:cs typeface="MS UI Gothic"/>
              </a:rPr>
              <a:t>ん</a:t>
            </a:r>
            <a:r>
              <a:rPr sz="1800" spc="310" dirty="0">
                <a:latin typeface="MS UI Gothic"/>
                <a:cs typeface="MS UI Gothic"/>
              </a:rPr>
              <a:t>。</a:t>
            </a:r>
            <a:endParaRPr sz="1800">
              <a:latin typeface="MS UI Gothic"/>
              <a:cs typeface="MS UI Gothic"/>
            </a:endParaRPr>
          </a:p>
        </p:txBody>
      </p:sp>
      <p:pic>
        <p:nvPicPr>
          <p:cNvPr id="4" name="object 4"/>
          <p:cNvPicPr/>
          <p:nvPr/>
        </p:nvPicPr>
        <p:blipFill>
          <a:blip r:embed="rId2" cstate="print"/>
          <a:stretch>
            <a:fillRect/>
          </a:stretch>
        </p:blipFill>
        <p:spPr>
          <a:xfrm>
            <a:off x="2942844" y="1644395"/>
            <a:ext cx="9104376" cy="5029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0150" y="171450"/>
            <a:ext cx="9791700" cy="6515100"/>
          </a:xfrm>
          <a:prstGeom prst="rect">
            <a:avLst/>
          </a:prstGeom>
        </p:spPr>
      </p:pic>
    </p:spTree>
    <p:extLst>
      <p:ext uri="{BB962C8B-B14F-4D97-AF65-F5344CB8AC3E}">
        <p14:creationId xmlns:p14="http://schemas.microsoft.com/office/powerpoint/2010/main" val="1227849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966150" y="531876"/>
            <a:ext cx="10007060" cy="5935980"/>
          </a:xfrm>
          <a:prstGeom prst="rect">
            <a:avLst/>
          </a:prstGeom>
        </p:spPr>
      </p:pic>
      <p:sp>
        <p:nvSpPr>
          <p:cNvPr id="3" name="object 3"/>
          <p:cNvSpPr txBox="1"/>
          <p:nvPr/>
        </p:nvSpPr>
        <p:spPr>
          <a:xfrm>
            <a:off x="477723" y="1291209"/>
            <a:ext cx="2601595" cy="2586355"/>
          </a:xfrm>
          <a:prstGeom prst="rect">
            <a:avLst/>
          </a:prstGeom>
        </p:spPr>
        <p:txBody>
          <a:bodyPr vert="horz" wrap="square" lIns="0" tIns="12700" rIns="0" bIns="0" rtlCol="0">
            <a:spAutoFit/>
          </a:bodyPr>
          <a:lstStyle/>
          <a:p>
            <a:pPr marL="12700" marR="5080">
              <a:lnSpc>
                <a:spcPct val="100000"/>
              </a:lnSpc>
              <a:spcBef>
                <a:spcPts val="100"/>
              </a:spcBef>
            </a:pPr>
            <a:r>
              <a:rPr sz="2400" spc="70" dirty="0">
                <a:latin typeface="MS UI Gothic"/>
                <a:cs typeface="MS UI Gothic"/>
              </a:rPr>
              <a:t>厚労省</a:t>
            </a:r>
            <a:r>
              <a:rPr sz="2400" spc="65" dirty="0">
                <a:latin typeface="MS UI Gothic"/>
                <a:cs typeface="MS UI Gothic"/>
              </a:rPr>
              <a:t>は</a:t>
            </a:r>
            <a:r>
              <a:rPr sz="2400" spc="100" dirty="0">
                <a:latin typeface="MS UI Gothic"/>
                <a:cs typeface="MS UI Gothic"/>
              </a:rPr>
              <a:t>1</a:t>
            </a:r>
            <a:r>
              <a:rPr sz="2400" dirty="0">
                <a:latin typeface="MS UI Gothic"/>
                <a:cs typeface="MS UI Gothic"/>
              </a:rPr>
              <a:t>月</a:t>
            </a:r>
            <a:r>
              <a:rPr sz="2400" spc="100" dirty="0">
                <a:latin typeface="MS UI Gothic"/>
                <a:cs typeface="MS UI Gothic"/>
              </a:rPr>
              <a:t>22</a:t>
            </a:r>
            <a:r>
              <a:rPr sz="2400" dirty="0">
                <a:latin typeface="MS UI Gothic"/>
                <a:cs typeface="MS UI Gothic"/>
              </a:rPr>
              <a:t>日 </a:t>
            </a:r>
            <a:r>
              <a:rPr sz="2400" spc="65" dirty="0">
                <a:latin typeface="MS UI Gothic"/>
                <a:cs typeface="MS UI Gothic"/>
              </a:rPr>
              <a:t>発表</a:t>
            </a:r>
            <a:r>
              <a:rPr sz="2400" spc="50" dirty="0">
                <a:latin typeface="MS UI Gothic"/>
                <a:cs typeface="MS UI Gothic"/>
              </a:rPr>
              <a:t>の</a:t>
            </a:r>
            <a:r>
              <a:rPr sz="2400" spc="65" dirty="0">
                <a:latin typeface="MS UI Gothic"/>
                <a:cs typeface="MS UI Gothic"/>
              </a:rPr>
              <a:t>処遇</a:t>
            </a:r>
            <a:r>
              <a:rPr sz="2400" spc="55" dirty="0">
                <a:latin typeface="MS UI Gothic"/>
                <a:cs typeface="MS UI Gothic"/>
              </a:rPr>
              <a:t>改</a:t>
            </a:r>
            <a:r>
              <a:rPr sz="2400" dirty="0">
                <a:latin typeface="MS UI Gothic"/>
                <a:cs typeface="MS UI Gothic"/>
              </a:rPr>
              <a:t>善① </a:t>
            </a:r>
            <a:r>
              <a:rPr sz="2400" spc="5" dirty="0">
                <a:latin typeface="MS UI Gothic"/>
                <a:cs typeface="MS UI Gothic"/>
              </a:rPr>
              <a:t> </a:t>
            </a:r>
            <a:r>
              <a:rPr sz="2400" spc="310" dirty="0">
                <a:latin typeface="MS UI Gothic"/>
                <a:cs typeface="MS UI Gothic"/>
              </a:rPr>
              <a:t>で</a:t>
            </a:r>
            <a:r>
              <a:rPr sz="2400" spc="190" dirty="0">
                <a:latin typeface="MS UI Gothic"/>
                <a:cs typeface="MS UI Gothic"/>
              </a:rPr>
              <a:t>「</a:t>
            </a:r>
            <a:r>
              <a:rPr sz="2400" spc="310" dirty="0">
                <a:latin typeface="MS UI Gothic"/>
                <a:cs typeface="MS UI Gothic"/>
              </a:rPr>
              <a:t>サー</a:t>
            </a:r>
            <a:r>
              <a:rPr sz="2400" spc="260" dirty="0">
                <a:latin typeface="MS UI Gothic"/>
                <a:cs typeface="MS UI Gothic"/>
              </a:rPr>
              <a:t>ビ</a:t>
            </a:r>
            <a:r>
              <a:rPr sz="2400" spc="165" dirty="0">
                <a:latin typeface="MS UI Gothic"/>
                <a:cs typeface="MS UI Gothic"/>
              </a:rPr>
              <a:t>ス</a:t>
            </a:r>
            <a:r>
              <a:rPr sz="2400" spc="220" dirty="0">
                <a:latin typeface="MS UI Gothic"/>
                <a:cs typeface="MS UI Gothic"/>
              </a:rPr>
              <a:t>等</a:t>
            </a:r>
            <a:r>
              <a:rPr sz="2400" spc="175" dirty="0">
                <a:latin typeface="MS UI Gothic"/>
                <a:cs typeface="MS UI Gothic"/>
              </a:rPr>
              <a:t>の</a:t>
            </a:r>
            <a:r>
              <a:rPr sz="2400" spc="220" dirty="0">
                <a:latin typeface="MS UI Gothic"/>
                <a:cs typeface="MS UI Gothic"/>
              </a:rPr>
              <a:t>経 </a:t>
            </a:r>
            <a:r>
              <a:rPr sz="2400" spc="114" dirty="0">
                <a:latin typeface="MS UI Gothic"/>
                <a:cs typeface="MS UI Gothic"/>
              </a:rPr>
              <a:t>営状況</a:t>
            </a:r>
            <a:r>
              <a:rPr sz="2400" spc="95" dirty="0">
                <a:latin typeface="MS UI Gothic"/>
                <a:cs typeface="MS UI Gothic"/>
              </a:rPr>
              <a:t>の</a:t>
            </a:r>
            <a:r>
              <a:rPr sz="2400" spc="114" dirty="0">
                <a:latin typeface="MS UI Gothic"/>
                <a:cs typeface="MS UI Gothic"/>
              </a:rPr>
              <a:t>違</a:t>
            </a:r>
            <a:r>
              <a:rPr sz="2400" spc="100" dirty="0">
                <a:latin typeface="MS UI Gothic"/>
                <a:cs typeface="MS UI Gothic"/>
              </a:rPr>
              <a:t>い</a:t>
            </a:r>
            <a:r>
              <a:rPr sz="2400" spc="50" dirty="0">
                <a:latin typeface="MS UI Gothic"/>
                <a:cs typeface="MS UI Gothic"/>
              </a:rPr>
              <a:t>も</a:t>
            </a:r>
            <a:r>
              <a:rPr sz="2400" spc="65" dirty="0">
                <a:latin typeface="MS UI Gothic"/>
                <a:cs typeface="MS UI Gothic"/>
              </a:rPr>
              <a:t>踏 </a:t>
            </a:r>
            <a:r>
              <a:rPr sz="2400" spc="340" dirty="0">
                <a:latin typeface="MS UI Gothic"/>
                <a:cs typeface="MS UI Gothic"/>
              </a:rPr>
              <a:t>ま</a:t>
            </a:r>
            <a:r>
              <a:rPr sz="2400" spc="355" dirty="0">
                <a:latin typeface="MS UI Gothic"/>
                <a:cs typeface="MS UI Gothic"/>
              </a:rPr>
              <a:t>え</a:t>
            </a:r>
            <a:r>
              <a:rPr sz="2400" spc="350" dirty="0">
                <a:latin typeface="MS UI Gothic"/>
                <a:cs typeface="MS UI Gothic"/>
              </a:rPr>
              <a:t>た</a:t>
            </a:r>
            <a:r>
              <a:rPr sz="2400" spc="5" dirty="0">
                <a:latin typeface="MS UI Gothic"/>
                <a:cs typeface="MS UI Gothic"/>
              </a:rPr>
              <a:t>、</a:t>
            </a:r>
            <a:r>
              <a:rPr sz="2400" b="1" spc="-560" dirty="0">
                <a:solidFill>
                  <a:srgbClr val="FF0000"/>
                </a:solidFill>
                <a:latin typeface="Yu Gothic"/>
                <a:cs typeface="Yu Gothic"/>
              </a:rPr>
              <a:t>メ</a:t>
            </a:r>
            <a:r>
              <a:rPr sz="2400" b="1" spc="-355" dirty="0">
                <a:solidFill>
                  <a:srgbClr val="FF0000"/>
                </a:solidFill>
                <a:latin typeface="Yu Gothic"/>
                <a:cs typeface="Yu Gothic"/>
              </a:rPr>
              <a:t>リ</a:t>
            </a:r>
            <a:r>
              <a:rPr sz="2400" b="1" spc="-340" dirty="0">
                <a:solidFill>
                  <a:srgbClr val="FF0000"/>
                </a:solidFill>
                <a:latin typeface="Yu Gothic"/>
                <a:cs typeface="Yu Gothic"/>
              </a:rPr>
              <a:t>ハ</a:t>
            </a:r>
            <a:r>
              <a:rPr sz="2400" b="1" spc="-390" dirty="0">
                <a:solidFill>
                  <a:srgbClr val="FF0000"/>
                </a:solidFill>
                <a:latin typeface="Yu Gothic"/>
                <a:cs typeface="Yu Gothic"/>
              </a:rPr>
              <a:t>リの </a:t>
            </a:r>
            <a:r>
              <a:rPr sz="2400" b="1" spc="-190" dirty="0">
                <a:solidFill>
                  <a:srgbClr val="FF0000"/>
                </a:solidFill>
                <a:latin typeface="Yu Gothic"/>
                <a:cs typeface="Yu Gothic"/>
              </a:rPr>
              <a:t>あ</a:t>
            </a:r>
            <a:r>
              <a:rPr sz="2400" b="1" spc="-305" dirty="0">
                <a:solidFill>
                  <a:srgbClr val="FF0000"/>
                </a:solidFill>
                <a:latin typeface="Yu Gothic"/>
                <a:cs typeface="Yu Gothic"/>
              </a:rPr>
              <a:t>る</a:t>
            </a:r>
            <a:r>
              <a:rPr sz="2400" b="1" spc="5" dirty="0">
                <a:solidFill>
                  <a:srgbClr val="FF0000"/>
                </a:solidFill>
                <a:latin typeface="Yu Gothic"/>
                <a:cs typeface="Yu Gothic"/>
              </a:rPr>
              <a:t>対</a:t>
            </a:r>
            <a:r>
              <a:rPr sz="2400" b="1" spc="20" dirty="0">
                <a:solidFill>
                  <a:srgbClr val="FF0000"/>
                </a:solidFill>
                <a:latin typeface="Yu Gothic"/>
                <a:cs typeface="Yu Gothic"/>
              </a:rPr>
              <a:t>応</a:t>
            </a:r>
            <a:r>
              <a:rPr sz="2400" b="1" spc="-275" dirty="0">
                <a:latin typeface="Yu Gothic"/>
                <a:cs typeface="Yu Gothic"/>
              </a:rPr>
              <a:t>を</a:t>
            </a:r>
            <a:r>
              <a:rPr sz="2400" b="1" spc="5" dirty="0">
                <a:latin typeface="Yu Gothic"/>
                <a:cs typeface="Yu Gothic"/>
              </a:rPr>
              <a:t>行</a:t>
            </a:r>
            <a:r>
              <a:rPr sz="2400" b="1" spc="-695" dirty="0">
                <a:latin typeface="Yu Gothic"/>
                <a:cs typeface="Yu Gothic"/>
              </a:rPr>
              <a:t>う</a:t>
            </a:r>
            <a:r>
              <a:rPr sz="2400" spc="125" dirty="0">
                <a:latin typeface="MS UI Gothic"/>
                <a:cs typeface="MS UI Gothic"/>
              </a:rPr>
              <a:t>」とし </a:t>
            </a:r>
            <a:r>
              <a:rPr sz="2400" spc="210" dirty="0">
                <a:latin typeface="MS UI Gothic"/>
                <a:cs typeface="MS UI Gothic"/>
              </a:rPr>
              <a:t>ま</a:t>
            </a:r>
            <a:r>
              <a:rPr sz="2400" spc="200" dirty="0">
                <a:latin typeface="MS UI Gothic"/>
                <a:cs typeface="MS UI Gothic"/>
              </a:rPr>
              <a:t>し</a:t>
            </a:r>
            <a:r>
              <a:rPr sz="2400" spc="215" dirty="0">
                <a:latin typeface="MS UI Gothic"/>
                <a:cs typeface="MS UI Gothic"/>
              </a:rPr>
              <a:t>た</a:t>
            </a:r>
            <a:r>
              <a:rPr sz="2400" spc="180" dirty="0">
                <a:latin typeface="MS UI Gothic"/>
                <a:cs typeface="MS UI Gothic"/>
              </a:rPr>
              <a:t>。</a:t>
            </a:r>
            <a:endParaRPr sz="2400">
              <a:latin typeface="MS UI Gothic"/>
              <a:cs typeface="MS UI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95479" y="313943"/>
            <a:ext cx="11462385" cy="6386195"/>
            <a:chOff x="495479" y="313943"/>
            <a:chExt cx="11462385" cy="6386195"/>
          </a:xfrm>
        </p:grpSpPr>
        <p:pic>
          <p:nvPicPr>
            <p:cNvPr id="3" name="object 3"/>
            <p:cNvPicPr/>
            <p:nvPr/>
          </p:nvPicPr>
          <p:blipFill>
            <a:blip r:embed="rId2" cstate="print"/>
            <a:stretch>
              <a:fillRect/>
            </a:stretch>
          </p:blipFill>
          <p:spPr>
            <a:xfrm>
              <a:off x="495479" y="2534411"/>
              <a:ext cx="10873560" cy="4165457"/>
            </a:xfrm>
            <a:prstGeom prst="rect">
              <a:avLst/>
            </a:prstGeom>
          </p:spPr>
        </p:pic>
        <p:pic>
          <p:nvPicPr>
            <p:cNvPr id="4" name="object 4"/>
            <p:cNvPicPr/>
            <p:nvPr/>
          </p:nvPicPr>
          <p:blipFill>
            <a:blip r:embed="rId3" cstate="print"/>
            <a:stretch>
              <a:fillRect/>
            </a:stretch>
          </p:blipFill>
          <p:spPr>
            <a:xfrm>
              <a:off x="5059679" y="313943"/>
              <a:ext cx="6897624" cy="3992879"/>
            </a:xfrm>
            <a:prstGeom prst="rect">
              <a:avLst/>
            </a:prstGeom>
          </p:spPr>
        </p:pic>
      </p:grpSp>
      <p:sp>
        <p:nvSpPr>
          <p:cNvPr id="5" name="object 5"/>
          <p:cNvSpPr txBox="1">
            <a:spLocks noGrp="1"/>
          </p:cNvSpPr>
          <p:nvPr>
            <p:ph type="title"/>
          </p:nvPr>
        </p:nvSpPr>
        <p:spPr>
          <a:xfrm>
            <a:off x="779780" y="681609"/>
            <a:ext cx="4157345" cy="1854835"/>
          </a:xfrm>
          <a:prstGeom prst="rect">
            <a:avLst/>
          </a:prstGeom>
        </p:spPr>
        <p:txBody>
          <a:bodyPr vert="horz" wrap="square" lIns="0" tIns="12700" rIns="0" bIns="0" rtlCol="0">
            <a:spAutoFit/>
          </a:bodyPr>
          <a:lstStyle/>
          <a:p>
            <a:pPr marL="12700" marR="5080">
              <a:lnSpc>
                <a:spcPct val="100000"/>
              </a:lnSpc>
              <a:spcBef>
                <a:spcPts val="100"/>
              </a:spcBef>
            </a:pPr>
            <a:r>
              <a:rPr spc="114" dirty="0"/>
              <a:t>そこで訪問介護事業所は高</a:t>
            </a:r>
            <a:r>
              <a:rPr spc="105" dirty="0"/>
              <a:t>い</a:t>
            </a:r>
            <a:r>
              <a:rPr dirty="0"/>
              <a:t>利 </a:t>
            </a:r>
            <a:r>
              <a:rPr spc="-5" dirty="0"/>
              <a:t>益率</a:t>
            </a:r>
            <a:r>
              <a:rPr spc="80" dirty="0"/>
              <a:t>（7.8％）</a:t>
            </a:r>
            <a:r>
              <a:rPr spc="114" dirty="0"/>
              <a:t>を</a:t>
            </a:r>
            <a:r>
              <a:rPr spc="150" dirty="0"/>
              <a:t>上</a:t>
            </a:r>
            <a:r>
              <a:rPr spc="114" dirty="0"/>
              <a:t>げ</a:t>
            </a:r>
            <a:r>
              <a:rPr spc="300" dirty="0"/>
              <a:t>て</a:t>
            </a:r>
            <a:r>
              <a:rPr spc="310" dirty="0"/>
              <a:t>い</a:t>
            </a:r>
            <a:r>
              <a:rPr spc="290" dirty="0"/>
              <a:t>る</a:t>
            </a:r>
            <a:r>
              <a:rPr spc="310" dirty="0"/>
              <a:t>ので </a:t>
            </a:r>
            <a:r>
              <a:rPr spc="90" dirty="0"/>
              <a:t>訪問</a:t>
            </a:r>
            <a:r>
              <a:rPr spc="70" dirty="0"/>
              <a:t>の</a:t>
            </a:r>
            <a:r>
              <a:rPr spc="90" dirty="0"/>
              <a:t>介護報酬</a:t>
            </a:r>
            <a:r>
              <a:rPr spc="70" dirty="0"/>
              <a:t>を</a:t>
            </a:r>
            <a:r>
              <a:rPr spc="210" dirty="0"/>
              <a:t>引</a:t>
            </a:r>
            <a:r>
              <a:rPr spc="160" dirty="0"/>
              <a:t>き</a:t>
            </a:r>
            <a:r>
              <a:rPr spc="210" dirty="0"/>
              <a:t>下</a:t>
            </a:r>
            <a:r>
              <a:rPr spc="175" dirty="0"/>
              <a:t>げ</a:t>
            </a:r>
            <a:r>
              <a:rPr spc="160" dirty="0"/>
              <a:t>ま</a:t>
            </a:r>
            <a:r>
              <a:rPr spc="155" dirty="0"/>
              <a:t>し </a:t>
            </a:r>
            <a:r>
              <a:rPr spc="254" dirty="0"/>
              <a:t>た</a:t>
            </a:r>
            <a:r>
              <a:rPr spc="215" dirty="0"/>
              <a:t>。</a:t>
            </a:r>
            <a:r>
              <a:rPr spc="250" dirty="0"/>
              <a:t>グ</a:t>
            </a:r>
            <a:r>
              <a:rPr spc="225" dirty="0"/>
              <a:t>ラ</a:t>
            </a:r>
            <a:r>
              <a:rPr spc="220" dirty="0"/>
              <a:t>フ</a:t>
            </a:r>
            <a:r>
              <a:rPr spc="265" dirty="0"/>
              <a:t>で</a:t>
            </a:r>
            <a:r>
              <a:rPr spc="325" dirty="0"/>
              <a:t>見</a:t>
            </a:r>
            <a:r>
              <a:rPr spc="235" dirty="0"/>
              <a:t>る</a:t>
            </a:r>
            <a:r>
              <a:rPr spc="330" dirty="0"/>
              <a:t>と</a:t>
            </a:r>
            <a:r>
              <a:rPr spc="114" dirty="0"/>
              <a:t>5～10％</a:t>
            </a:r>
            <a:r>
              <a:rPr spc="229" dirty="0"/>
              <a:t>が</a:t>
            </a:r>
            <a:r>
              <a:rPr spc="175" dirty="0"/>
              <a:t>と </a:t>
            </a:r>
            <a:r>
              <a:rPr spc="185" dirty="0"/>
              <a:t>て</a:t>
            </a:r>
            <a:r>
              <a:rPr spc="180" dirty="0"/>
              <a:t>も</a:t>
            </a:r>
            <a:r>
              <a:rPr spc="235" dirty="0"/>
              <a:t>多</a:t>
            </a:r>
            <a:r>
              <a:rPr spc="120" dirty="0"/>
              <a:t>く</a:t>
            </a:r>
            <a:r>
              <a:rPr spc="235" dirty="0"/>
              <a:t>見</a:t>
            </a:r>
            <a:r>
              <a:rPr spc="185" dirty="0"/>
              <a:t>え</a:t>
            </a:r>
            <a:r>
              <a:rPr spc="180" dirty="0"/>
              <a:t>ま</a:t>
            </a:r>
            <a:r>
              <a:rPr spc="200" dirty="0"/>
              <a:t>す</a:t>
            </a:r>
            <a:r>
              <a:rPr spc="155" dirty="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92023" y="0"/>
            <a:ext cx="11619865" cy="6794500"/>
            <a:chOff x="192023" y="0"/>
            <a:chExt cx="11619865" cy="6794500"/>
          </a:xfrm>
        </p:grpSpPr>
        <p:pic>
          <p:nvPicPr>
            <p:cNvPr id="3" name="object 3"/>
            <p:cNvPicPr/>
            <p:nvPr/>
          </p:nvPicPr>
          <p:blipFill>
            <a:blip r:embed="rId2" cstate="print"/>
            <a:stretch>
              <a:fillRect/>
            </a:stretch>
          </p:blipFill>
          <p:spPr>
            <a:xfrm>
              <a:off x="192023" y="0"/>
              <a:ext cx="11619247" cy="6794399"/>
            </a:xfrm>
            <a:prstGeom prst="rect">
              <a:avLst/>
            </a:prstGeom>
          </p:spPr>
        </p:pic>
        <p:sp>
          <p:nvSpPr>
            <p:cNvPr id="4" name="object 4"/>
            <p:cNvSpPr/>
            <p:nvPr/>
          </p:nvSpPr>
          <p:spPr>
            <a:xfrm>
              <a:off x="640079" y="3721608"/>
              <a:ext cx="10907395" cy="707390"/>
            </a:xfrm>
            <a:custGeom>
              <a:avLst/>
              <a:gdLst/>
              <a:ahLst/>
              <a:cxnLst/>
              <a:rect l="l" t="t" r="r" b="b"/>
              <a:pathLst>
                <a:path w="10907395" h="707389">
                  <a:moveTo>
                    <a:pt x="10907268" y="0"/>
                  </a:moveTo>
                  <a:lnTo>
                    <a:pt x="0" y="0"/>
                  </a:lnTo>
                  <a:lnTo>
                    <a:pt x="0" y="707136"/>
                  </a:lnTo>
                  <a:lnTo>
                    <a:pt x="10907268" y="707136"/>
                  </a:lnTo>
                  <a:lnTo>
                    <a:pt x="10907268" y="0"/>
                  </a:lnTo>
                  <a:close/>
                </a:path>
              </a:pathLst>
            </a:custGeom>
            <a:solidFill>
              <a:srgbClr val="FFFFFF"/>
            </a:solidFill>
          </p:spPr>
          <p:txBody>
            <a:bodyPr wrap="square" lIns="0" tIns="0" rIns="0" bIns="0" rtlCol="0"/>
            <a:lstStyle/>
            <a:p>
              <a:endParaRPr/>
            </a:p>
          </p:txBody>
        </p:sp>
      </p:grpSp>
      <p:sp>
        <p:nvSpPr>
          <p:cNvPr id="5" name="object 5"/>
          <p:cNvSpPr txBox="1">
            <a:spLocks noGrp="1"/>
          </p:cNvSpPr>
          <p:nvPr>
            <p:ph type="title"/>
          </p:nvPr>
        </p:nvSpPr>
        <p:spPr>
          <a:xfrm>
            <a:off x="718819" y="3762883"/>
            <a:ext cx="10060940" cy="636270"/>
          </a:xfrm>
          <a:prstGeom prst="rect">
            <a:avLst/>
          </a:prstGeom>
        </p:spPr>
        <p:txBody>
          <a:bodyPr vert="horz" wrap="square" lIns="0" tIns="12700" rIns="0" bIns="0" rtlCol="0">
            <a:spAutoFit/>
          </a:bodyPr>
          <a:lstStyle/>
          <a:p>
            <a:pPr marL="12700" marR="5080">
              <a:lnSpc>
                <a:spcPct val="100000"/>
              </a:lnSpc>
              <a:spcBef>
                <a:spcPts val="100"/>
              </a:spcBef>
            </a:pPr>
            <a:r>
              <a:rPr sz="2000" spc="130" dirty="0"/>
              <a:t>そ</a:t>
            </a:r>
            <a:r>
              <a:rPr sz="2000" spc="120" dirty="0"/>
              <a:t>こ</a:t>
            </a:r>
            <a:r>
              <a:rPr sz="2000" spc="140" dirty="0"/>
              <a:t>で</a:t>
            </a:r>
            <a:r>
              <a:rPr sz="2000" spc="175" dirty="0"/>
              <a:t>調査票</a:t>
            </a:r>
            <a:r>
              <a:rPr sz="2000" spc="120" dirty="0"/>
              <a:t>を</a:t>
            </a:r>
            <a:r>
              <a:rPr sz="2000" spc="200" dirty="0"/>
              <a:t>み</a:t>
            </a:r>
            <a:r>
              <a:rPr sz="2000" spc="170" dirty="0"/>
              <a:t>る</a:t>
            </a:r>
            <a:r>
              <a:rPr sz="2000" spc="140" dirty="0"/>
              <a:t>と</a:t>
            </a:r>
            <a:r>
              <a:rPr sz="2000" spc="225" dirty="0"/>
              <a:t>表</a:t>
            </a:r>
            <a:r>
              <a:rPr sz="2000" spc="80" dirty="0"/>
              <a:t>70</a:t>
            </a:r>
            <a:r>
              <a:rPr sz="2000" spc="210" dirty="0"/>
              <a:t>で</a:t>
            </a:r>
            <a:r>
              <a:rPr sz="2000" dirty="0"/>
              <a:t>事業所毎訪</a:t>
            </a:r>
            <a:r>
              <a:rPr sz="2000" spc="-10" dirty="0"/>
              <a:t>問</a:t>
            </a:r>
            <a:r>
              <a:rPr sz="2000" spc="85" dirty="0"/>
              <a:t>回数別</a:t>
            </a:r>
            <a:r>
              <a:rPr sz="2000" spc="60" dirty="0"/>
              <a:t>の</a:t>
            </a:r>
            <a:r>
              <a:rPr sz="2000" dirty="0"/>
              <a:t>利益</a:t>
            </a:r>
            <a:r>
              <a:rPr sz="2000" spc="5" dirty="0"/>
              <a:t>率</a:t>
            </a:r>
            <a:r>
              <a:rPr sz="2000" spc="225" dirty="0"/>
              <a:t>を</a:t>
            </a:r>
            <a:r>
              <a:rPr sz="2000" spc="245" dirty="0"/>
              <a:t>み</a:t>
            </a:r>
            <a:r>
              <a:rPr sz="2000" spc="270" dirty="0"/>
              <a:t>る</a:t>
            </a:r>
            <a:r>
              <a:rPr sz="2000" spc="210" dirty="0"/>
              <a:t>と</a:t>
            </a:r>
            <a:r>
              <a:rPr sz="2000" spc="-30" dirty="0"/>
              <a:t>月</a:t>
            </a:r>
            <a:r>
              <a:rPr sz="2000" spc="85" dirty="0"/>
              <a:t>600</a:t>
            </a:r>
            <a:r>
              <a:rPr sz="2000" spc="-15" dirty="0"/>
              <a:t>回</a:t>
            </a:r>
            <a:r>
              <a:rPr sz="2000" spc="85" dirty="0"/>
              <a:t>以下</a:t>
            </a:r>
            <a:r>
              <a:rPr sz="2000" spc="65" dirty="0"/>
              <a:t>は</a:t>
            </a:r>
            <a:r>
              <a:rPr sz="2000" spc="35" dirty="0"/>
              <a:t>5％</a:t>
            </a:r>
            <a:r>
              <a:rPr sz="2000" dirty="0"/>
              <a:t>未満、 月</a:t>
            </a:r>
            <a:r>
              <a:rPr sz="2000" spc="85" dirty="0"/>
              <a:t>1200</a:t>
            </a:r>
            <a:r>
              <a:rPr sz="2000" spc="75" dirty="0"/>
              <a:t>回以上</a:t>
            </a:r>
            <a:r>
              <a:rPr sz="2000" spc="60" dirty="0"/>
              <a:t>の</a:t>
            </a:r>
            <a:r>
              <a:rPr sz="2000" spc="75" dirty="0"/>
              <a:t>事業所</a:t>
            </a:r>
            <a:r>
              <a:rPr sz="2000" spc="45" dirty="0"/>
              <a:t>は</a:t>
            </a:r>
            <a:r>
              <a:rPr sz="2000" spc="75" dirty="0"/>
              <a:t>11％</a:t>
            </a:r>
            <a:r>
              <a:rPr sz="2000" spc="40" dirty="0"/>
              <a:t>と</a:t>
            </a:r>
            <a:r>
              <a:rPr sz="2000" spc="60" dirty="0"/>
              <a:t>二倍</a:t>
            </a:r>
            <a:r>
              <a:rPr sz="2000" spc="50" dirty="0"/>
              <a:t>以</a:t>
            </a:r>
            <a:r>
              <a:rPr sz="2000" spc="170" dirty="0"/>
              <a:t>上</a:t>
            </a:r>
            <a:r>
              <a:rPr sz="2000" spc="135" dirty="0"/>
              <a:t>の</a:t>
            </a:r>
            <a:r>
              <a:rPr sz="2000" spc="170" dirty="0"/>
              <a:t>差</a:t>
            </a:r>
            <a:r>
              <a:rPr sz="2000" spc="145" dirty="0"/>
              <a:t>が</a:t>
            </a:r>
            <a:r>
              <a:rPr sz="2000" spc="210" dirty="0"/>
              <a:t>あ</a:t>
            </a:r>
            <a:r>
              <a:rPr sz="2000" spc="150" dirty="0"/>
              <a:t>り</a:t>
            </a:r>
            <a:r>
              <a:rPr sz="2000" spc="320" dirty="0"/>
              <a:t>ま</a:t>
            </a:r>
            <a:r>
              <a:rPr sz="2000" spc="125" dirty="0"/>
              <a:t>し</a:t>
            </a:r>
            <a:r>
              <a:rPr sz="2000" spc="135" dirty="0"/>
              <a:t>た</a:t>
            </a:r>
            <a:r>
              <a:rPr sz="2000" spc="114" dirty="0"/>
              <a:t>。</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48609" y="1749014"/>
            <a:ext cx="5180649" cy="4974061"/>
          </a:xfrm>
          <a:prstGeom prst="rect">
            <a:avLst/>
          </a:prstGeom>
        </p:spPr>
      </p:pic>
      <p:pic>
        <p:nvPicPr>
          <p:cNvPr id="3" name="object 3"/>
          <p:cNvPicPr/>
          <p:nvPr/>
        </p:nvPicPr>
        <p:blipFill>
          <a:blip r:embed="rId3" cstate="print"/>
          <a:stretch>
            <a:fillRect/>
          </a:stretch>
        </p:blipFill>
        <p:spPr>
          <a:xfrm>
            <a:off x="6218376" y="1685378"/>
            <a:ext cx="5253190" cy="5085071"/>
          </a:xfrm>
          <a:prstGeom prst="rect">
            <a:avLst/>
          </a:prstGeom>
        </p:spPr>
      </p:pic>
      <p:sp>
        <p:nvSpPr>
          <p:cNvPr id="4" name="object 4"/>
          <p:cNvSpPr txBox="1">
            <a:spLocks noGrp="1"/>
          </p:cNvSpPr>
          <p:nvPr>
            <p:ph type="title"/>
          </p:nvPr>
        </p:nvSpPr>
        <p:spPr>
          <a:xfrm>
            <a:off x="589280" y="466089"/>
            <a:ext cx="11106150" cy="941069"/>
          </a:xfrm>
          <a:prstGeom prst="rect">
            <a:avLst/>
          </a:prstGeom>
        </p:spPr>
        <p:txBody>
          <a:bodyPr vert="horz" wrap="square" lIns="0" tIns="13335" rIns="0" bIns="0" rtlCol="0">
            <a:spAutoFit/>
          </a:bodyPr>
          <a:lstStyle/>
          <a:p>
            <a:pPr marL="12700" marR="5080" algn="just">
              <a:lnSpc>
                <a:spcPct val="100000"/>
              </a:lnSpc>
              <a:spcBef>
                <a:spcPts val="105"/>
              </a:spcBef>
            </a:pPr>
            <a:r>
              <a:rPr sz="2000" spc="50" dirty="0"/>
              <a:t>大手</a:t>
            </a:r>
            <a:r>
              <a:rPr sz="2000" spc="45" dirty="0"/>
              <a:t>は</a:t>
            </a:r>
            <a:r>
              <a:rPr sz="2000" spc="50" dirty="0"/>
              <a:t>常勤職員一人当</a:t>
            </a:r>
            <a:r>
              <a:rPr sz="2000" spc="30" dirty="0"/>
              <a:t>たり</a:t>
            </a:r>
            <a:r>
              <a:rPr sz="2000" spc="45" dirty="0"/>
              <a:t>月訪</a:t>
            </a:r>
            <a:r>
              <a:rPr sz="2000" spc="35" dirty="0"/>
              <a:t>問</a:t>
            </a:r>
            <a:r>
              <a:rPr sz="2000" spc="60" dirty="0"/>
              <a:t>数</a:t>
            </a:r>
            <a:r>
              <a:rPr sz="2000" spc="50" dirty="0"/>
              <a:t>も</a:t>
            </a:r>
            <a:r>
              <a:rPr sz="2000" spc="75" dirty="0"/>
              <a:t>158.5</a:t>
            </a:r>
            <a:r>
              <a:rPr sz="2000" dirty="0"/>
              <a:t>回</a:t>
            </a:r>
            <a:r>
              <a:rPr sz="2000" spc="85" dirty="0"/>
              <a:t>/</a:t>
            </a:r>
            <a:r>
              <a:rPr sz="2000" dirty="0"/>
              <a:t>月</a:t>
            </a:r>
            <a:r>
              <a:rPr sz="2000" spc="-15" dirty="0"/>
              <a:t>、</a:t>
            </a:r>
            <a:r>
              <a:rPr sz="2000" spc="85" dirty="0"/>
              <a:t>1</a:t>
            </a:r>
            <a:r>
              <a:rPr sz="2000" spc="-15" dirty="0"/>
              <a:t>日</a:t>
            </a:r>
            <a:r>
              <a:rPr sz="2000" dirty="0"/>
              <a:t>平均</a:t>
            </a:r>
            <a:r>
              <a:rPr sz="2000" spc="75" dirty="0"/>
              <a:t>8</a:t>
            </a:r>
            <a:r>
              <a:rPr sz="2000" spc="170" dirty="0"/>
              <a:t>回</a:t>
            </a:r>
            <a:r>
              <a:rPr sz="2000" spc="114" dirty="0"/>
              <a:t>に</a:t>
            </a:r>
            <a:r>
              <a:rPr sz="2000" spc="90" dirty="0"/>
              <a:t>も</a:t>
            </a:r>
            <a:r>
              <a:rPr sz="2000" spc="200" dirty="0"/>
              <a:t>な</a:t>
            </a:r>
            <a:r>
              <a:rPr sz="2000" spc="145" dirty="0"/>
              <a:t>り</a:t>
            </a:r>
            <a:r>
              <a:rPr sz="2000" spc="175" dirty="0"/>
              <a:t>ま</a:t>
            </a:r>
            <a:r>
              <a:rPr sz="2000" spc="200" dirty="0"/>
              <a:t>す</a:t>
            </a:r>
            <a:r>
              <a:rPr sz="2000" spc="145" dirty="0"/>
              <a:t>。</a:t>
            </a:r>
            <a:r>
              <a:rPr sz="2000" spc="105" dirty="0"/>
              <a:t>サ</a:t>
            </a:r>
            <a:r>
              <a:rPr sz="2000" spc="130" dirty="0"/>
              <a:t>高</a:t>
            </a:r>
            <a:r>
              <a:rPr sz="2000" spc="114" dirty="0"/>
              <a:t>住</a:t>
            </a:r>
            <a:r>
              <a:rPr sz="2000" spc="180" dirty="0"/>
              <a:t>な</a:t>
            </a:r>
            <a:r>
              <a:rPr sz="2000" spc="155" dirty="0"/>
              <a:t>ど</a:t>
            </a:r>
            <a:r>
              <a:rPr sz="2000" spc="165" dirty="0"/>
              <a:t>に</a:t>
            </a:r>
            <a:r>
              <a:rPr sz="2000" spc="200" dirty="0"/>
              <a:t>隣</a:t>
            </a:r>
            <a:r>
              <a:rPr sz="2000" spc="110" dirty="0"/>
              <a:t>接</a:t>
            </a:r>
            <a:r>
              <a:rPr sz="2000" spc="80" dirty="0"/>
              <a:t>し</a:t>
            </a:r>
            <a:r>
              <a:rPr sz="2000" spc="85" dirty="0"/>
              <a:t>た</a:t>
            </a:r>
            <a:r>
              <a:rPr sz="2000" spc="110" dirty="0"/>
              <a:t>事 </a:t>
            </a:r>
            <a:r>
              <a:rPr sz="2000" spc="100" dirty="0"/>
              <a:t>業所</a:t>
            </a:r>
            <a:r>
              <a:rPr sz="2000" spc="85" dirty="0"/>
              <a:t>な</a:t>
            </a:r>
            <a:r>
              <a:rPr sz="2000" spc="60" dirty="0"/>
              <a:t>ら</a:t>
            </a:r>
            <a:r>
              <a:rPr sz="2000" spc="130" dirty="0"/>
              <a:t>可能</a:t>
            </a:r>
            <a:r>
              <a:rPr sz="2000" spc="105" dirty="0"/>
              <a:t>で</a:t>
            </a:r>
            <a:r>
              <a:rPr sz="2000" spc="110" dirty="0"/>
              <a:t>す</a:t>
            </a:r>
            <a:r>
              <a:rPr sz="2000" spc="-5" dirty="0"/>
              <a:t>。利益</a:t>
            </a:r>
            <a:r>
              <a:rPr sz="2000" spc="-15" dirty="0"/>
              <a:t>率</a:t>
            </a:r>
            <a:r>
              <a:rPr sz="2000" spc="125" dirty="0"/>
              <a:t>の</a:t>
            </a:r>
            <a:r>
              <a:rPr sz="2000" spc="150" dirty="0"/>
              <a:t>平均</a:t>
            </a:r>
            <a:r>
              <a:rPr sz="2000" spc="114" dirty="0"/>
              <a:t>は</a:t>
            </a:r>
            <a:r>
              <a:rPr sz="2000" spc="235" dirty="0"/>
              <a:t>こ</a:t>
            </a:r>
            <a:r>
              <a:rPr sz="2000" spc="265" dirty="0"/>
              <a:t>の</a:t>
            </a:r>
            <a:r>
              <a:rPr sz="2000" spc="185" dirty="0"/>
              <a:t>資料</a:t>
            </a:r>
            <a:r>
              <a:rPr sz="2000" spc="150" dirty="0"/>
              <a:t>か</a:t>
            </a:r>
            <a:r>
              <a:rPr sz="2000" spc="125" dirty="0"/>
              <a:t>ら</a:t>
            </a:r>
            <a:r>
              <a:rPr sz="2000" spc="145" dirty="0"/>
              <a:t>だ</a:t>
            </a:r>
            <a:r>
              <a:rPr sz="2000" spc="114" dirty="0"/>
              <a:t>と</a:t>
            </a:r>
            <a:r>
              <a:rPr sz="2000" spc="170" dirty="0"/>
              <a:t>訪</a:t>
            </a:r>
            <a:r>
              <a:rPr sz="2000" dirty="0"/>
              <a:t>問回</a:t>
            </a:r>
            <a:r>
              <a:rPr sz="2000" spc="-15" dirty="0"/>
              <a:t>数</a:t>
            </a:r>
            <a:r>
              <a:rPr sz="2000" spc="100" dirty="0"/>
              <a:t>で</a:t>
            </a:r>
            <a:r>
              <a:rPr sz="2000" spc="110" dirty="0"/>
              <a:t>真</a:t>
            </a:r>
            <a:r>
              <a:rPr sz="2000" spc="145" dirty="0"/>
              <a:t>ん</a:t>
            </a:r>
            <a:r>
              <a:rPr sz="2000" spc="165" dirty="0"/>
              <a:t>中</a:t>
            </a:r>
            <a:r>
              <a:rPr sz="2000" spc="110" dirty="0"/>
              <a:t>の</a:t>
            </a:r>
            <a:r>
              <a:rPr sz="2000" spc="135" dirty="0"/>
              <a:t>事業所</a:t>
            </a:r>
            <a:r>
              <a:rPr sz="2000" spc="95" dirty="0"/>
              <a:t>の</a:t>
            </a:r>
            <a:r>
              <a:rPr sz="2000" dirty="0"/>
              <a:t>利益</a:t>
            </a:r>
            <a:r>
              <a:rPr sz="2000" spc="-15" dirty="0"/>
              <a:t>率</a:t>
            </a:r>
            <a:r>
              <a:rPr sz="2000" spc="235" dirty="0"/>
              <a:t>は</a:t>
            </a:r>
            <a:r>
              <a:rPr sz="2000" spc="55" dirty="0"/>
              <a:t>5.3％</a:t>
            </a:r>
            <a:r>
              <a:rPr sz="2000" dirty="0"/>
              <a:t>程度 </a:t>
            </a:r>
            <a:r>
              <a:rPr sz="2000" spc="235" dirty="0"/>
              <a:t>に</a:t>
            </a:r>
            <a:r>
              <a:rPr sz="2000" spc="254" dirty="0"/>
              <a:t>な</a:t>
            </a:r>
            <a:r>
              <a:rPr sz="2000" spc="185" dirty="0"/>
              <a:t>り</a:t>
            </a:r>
            <a:r>
              <a:rPr sz="2000" spc="225" dirty="0"/>
              <a:t>ま</a:t>
            </a:r>
            <a:r>
              <a:rPr sz="2000" spc="215" dirty="0"/>
              <a:t>し</a:t>
            </a:r>
            <a:r>
              <a:rPr sz="2000" spc="235" dirty="0"/>
              <a:t>た</a:t>
            </a: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288250" y="88920"/>
            <a:ext cx="8903749" cy="6769077"/>
          </a:xfrm>
          <a:prstGeom prst="rect">
            <a:avLst/>
          </a:prstGeom>
        </p:spPr>
      </p:pic>
      <p:sp>
        <p:nvSpPr>
          <p:cNvPr id="3" name="object 3"/>
          <p:cNvSpPr txBox="1"/>
          <p:nvPr/>
        </p:nvSpPr>
        <p:spPr>
          <a:xfrm>
            <a:off x="588365" y="1282065"/>
            <a:ext cx="2616200" cy="4415790"/>
          </a:xfrm>
          <a:prstGeom prst="rect">
            <a:avLst/>
          </a:prstGeom>
        </p:spPr>
        <p:txBody>
          <a:bodyPr vert="horz" wrap="square" lIns="0" tIns="12700" rIns="0" bIns="0" rtlCol="0">
            <a:spAutoFit/>
          </a:bodyPr>
          <a:lstStyle/>
          <a:p>
            <a:pPr marL="12700" marR="5080">
              <a:lnSpc>
                <a:spcPct val="100000"/>
              </a:lnSpc>
              <a:spcBef>
                <a:spcPts val="100"/>
              </a:spcBef>
            </a:pPr>
            <a:r>
              <a:rPr sz="2400" spc="210" dirty="0">
                <a:latin typeface="MS UI Gothic"/>
                <a:cs typeface="MS UI Gothic"/>
              </a:rPr>
              <a:t>そ</a:t>
            </a:r>
            <a:r>
              <a:rPr sz="2400" spc="195" dirty="0">
                <a:latin typeface="MS UI Gothic"/>
                <a:cs typeface="MS UI Gothic"/>
              </a:rPr>
              <a:t>こ</a:t>
            </a:r>
            <a:r>
              <a:rPr sz="2400" spc="229" dirty="0">
                <a:latin typeface="MS UI Gothic"/>
                <a:cs typeface="MS UI Gothic"/>
              </a:rPr>
              <a:t>で</a:t>
            </a:r>
            <a:r>
              <a:rPr sz="2400" spc="290" dirty="0">
                <a:latin typeface="MS UI Gothic"/>
                <a:cs typeface="MS UI Gothic"/>
              </a:rPr>
              <a:t>収</a:t>
            </a:r>
            <a:r>
              <a:rPr sz="2400" dirty="0">
                <a:latin typeface="MS UI Gothic"/>
                <a:cs typeface="MS UI Gothic"/>
              </a:rPr>
              <a:t>支差率毎 </a:t>
            </a:r>
            <a:r>
              <a:rPr sz="2400" spc="380" dirty="0">
                <a:latin typeface="MS UI Gothic"/>
                <a:cs typeface="MS UI Gothic"/>
              </a:rPr>
              <a:t>の</a:t>
            </a:r>
            <a:r>
              <a:rPr sz="2400" dirty="0">
                <a:latin typeface="MS UI Gothic"/>
                <a:cs typeface="MS UI Gothic"/>
              </a:rPr>
              <a:t>事業所</a:t>
            </a:r>
            <a:r>
              <a:rPr sz="2400" spc="5" dirty="0">
                <a:latin typeface="MS UI Gothic"/>
                <a:cs typeface="MS UI Gothic"/>
              </a:rPr>
              <a:t>数</a:t>
            </a:r>
            <a:r>
              <a:rPr sz="2400" spc="380" dirty="0">
                <a:latin typeface="MS UI Gothic"/>
                <a:cs typeface="MS UI Gothic"/>
              </a:rPr>
              <a:t>の</a:t>
            </a:r>
            <a:r>
              <a:rPr sz="2400" spc="350" dirty="0">
                <a:latin typeface="MS UI Gothic"/>
                <a:cs typeface="MS UI Gothic"/>
              </a:rPr>
              <a:t>デー </a:t>
            </a:r>
            <a:r>
              <a:rPr sz="2400" spc="175" dirty="0">
                <a:latin typeface="MS UI Gothic"/>
                <a:cs typeface="MS UI Gothic"/>
              </a:rPr>
              <a:t>タ</a:t>
            </a:r>
            <a:r>
              <a:rPr sz="2400" spc="190" dirty="0">
                <a:latin typeface="MS UI Gothic"/>
                <a:cs typeface="MS UI Gothic"/>
              </a:rPr>
              <a:t>を</a:t>
            </a:r>
            <a:r>
              <a:rPr sz="2400" spc="250" dirty="0">
                <a:latin typeface="MS UI Gothic"/>
                <a:cs typeface="MS UI Gothic"/>
              </a:rPr>
              <a:t>請求</a:t>
            </a:r>
            <a:r>
              <a:rPr sz="2400" spc="180" dirty="0">
                <a:latin typeface="MS UI Gothic"/>
                <a:cs typeface="MS UI Gothic"/>
              </a:rPr>
              <a:t>し</a:t>
            </a:r>
            <a:r>
              <a:rPr sz="2400" spc="195" dirty="0">
                <a:latin typeface="MS UI Gothic"/>
                <a:cs typeface="MS UI Gothic"/>
              </a:rPr>
              <a:t>た</a:t>
            </a:r>
            <a:r>
              <a:rPr sz="2400" spc="155" dirty="0">
                <a:latin typeface="MS UI Gothic"/>
                <a:cs typeface="MS UI Gothic"/>
              </a:rPr>
              <a:t>と</a:t>
            </a:r>
            <a:r>
              <a:rPr sz="2400" spc="175" dirty="0">
                <a:latin typeface="MS UI Gothic"/>
                <a:cs typeface="MS UI Gothic"/>
              </a:rPr>
              <a:t>こ</a:t>
            </a:r>
            <a:r>
              <a:rPr sz="2400" spc="190" dirty="0">
                <a:latin typeface="MS UI Gothic"/>
                <a:cs typeface="MS UI Gothic"/>
              </a:rPr>
              <a:t>ろ </a:t>
            </a:r>
            <a:r>
              <a:rPr sz="2400" spc="105" dirty="0">
                <a:latin typeface="MS UI Gothic"/>
                <a:cs typeface="MS UI Gothic"/>
              </a:rPr>
              <a:t>5%</a:t>
            </a:r>
            <a:r>
              <a:rPr sz="2400" spc="375" dirty="0">
                <a:latin typeface="MS UI Gothic"/>
                <a:cs typeface="MS UI Gothic"/>
              </a:rPr>
              <a:t>刻</a:t>
            </a:r>
            <a:r>
              <a:rPr sz="2400" spc="335" dirty="0">
                <a:latin typeface="MS UI Gothic"/>
                <a:cs typeface="MS UI Gothic"/>
              </a:rPr>
              <a:t>み</a:t>
            </a:r>
            <a:r>
              <a:rPr sz="2400" spc="305" dirty="0">
                <a:latin typeface="MS UI Gothic"/>
                <a:cs typeface="MS UI Gothic"/>
              </a:rPr>
              <a:t>の</a:t>
            </a:r>
            <a:r>
              <a:rPr sz="2400" spc="290" dirty="0">
                <a:latin typeface="MS UI Gothic"/>
                <a:cs typeface="MS UI Gothic"/>
              </a:rPr>
              <a:t>グ</a:t>
            </a:r>
            <a:r>
              <a:rPr sz="2400" spc="260" dirty="0">
                <a:latin typeface="MS UI Gothic"/>
                <a:cs typeface="MS UI Gothic"/>
              </a:rPr>
              <a:t>ラ</a:t>
            </a:r>
            <a:r>
              <a:rPr sz="2400" spc="254" dirty="0">
                <a:latin typeface="MS UI Gothic"/>
                <a:cs typeface="MS UI Gothic"/>
              </a:rPr>
              <a:t>フ</a:t>
            </a:r>
            <a:r>
              <a:rPr sz="2400" spc="310" dirty="0">
                <a:latin typeface="MS UI Gothic"/>
                <a:cs typeface="MS UI Gothic"/>
              </a:rPr>
              <a:t>が </a:t>
            </a:r>
            <a:r>
              <a:rPr sz="2400" spc="305" dirty="0">
                <a:latin typeface="MS UI Gothic"/>
                <a:cs typeface="MS UI Gothic"/>
              </a:rPr>
              <a:t>送</a:t>
            </a:r>
            <a:r>
              <a:rPr sz="2400" spc="210" dirty="0">
                <a:latin typeface="MS UI Gothic"/>
                <a:cs typeface="MS UI Gothic"/>
              </a:rPr>
              <a:t>ら</a:t>
            </a:r>
            <a:r>
              <a:rPr sz="2400" spc="270" dirty="0">
                <a:latin typeface="MS UI Gothic"/>
                <a:cs typeface="MS UI Gothic"/>
              </a:rPr>
              <a:t>れ</a:t>
            </a:r>
            <a:r>
              <a:rPr sz="2400" spc="240" dirty="0">
                <a:latin typeface="MS UI Gothic"/>
                <a:cs typeface="MS UI Gothic"/>
              </a:rPr>
              <a:t>て</a:t>
            </a:r>
            <a:r>
              <a:rPr sz="2400" spc="229" dirty="0">
                <a:latin typeface="MS UI Gothic"/>
                <a:cs typeface="MS UI Gothic"/>
              </a:rPr>
              <a:t>き</a:t>
            </a:r>
            <a:r>
              <a:rPr sz="2400" spc="235" dirty="0">
                <a:latin typeface="MS UI Gothic"/>
                <a:cs typeface="MS UI Gothic"/>
              </a:rPr>
              <a:t>ま</a:t>
            </a:r>
            <a:r>
              <a:rPr sz="2400" spc="145" dirty="0">
                <a:latin typeface="MS UI Gothic"/>
                <a:cs typeface="MS UI Gothic"/>
              </a:rPr>
              <a:t>し</a:t>
            </a:r>
            <a:r>
              <a:rPr sz="2400" spc="160" dirty="0">
                <a:latin typeface="MS UI Gothic"/>
                <a:cs typeface="MS UI Gothic"/>
              </a:rPr>
              <a:t>た</a:t>
            </a:r>
            <a:r>
              <a:rPr sz="2400" spc="135" dirty="0">
                <a:latin typeface="MS UI Gothic"/>
                <a:cs typeface="MS UI Gothic"/>
              </a:rPr>
              <a:t>。 </a:t>
            </a:r>
            <a:r>
              <a:rPr sz="2400" spc="150" dirty="0">
                <a:latin typeface="MS UI Gothic"/>
                <a:cs typeface="MS UI Gothic"/>
              </a:rPr>
              <a:t>山</a:t>
            </a:r>
            <a:r>
              <a:rPr sz="2400" spc="130" dirty="0">
                <a:latin typeface="MS UI Gothic"/>
                <a:cs typeface="MS UI Gothic"/>
              </a:rPr>
              <a:t>は</a:t>
            </a:r>
            <a:r>
              <a:rPr sz="2400" spc="85" dirty="0">
                <a:latin typeface="MS UI Gothic"/>
                <a:cs typeface="MS UI Gothic"/>
              </a:rPr>
              <a:t>5％～10％</a:t>
            </a:r>
            <a:r>
              <a:rPr sz="2400" spc="165" dirty="0">
                <a:latin typeface="MS UI Gothic"/>
                <a:cs typeface="MS UI Gothic"/>
              </a:rPr>
              <a:t>の </a:t>
            </a:r>
            <a:r>
              <a:rPr sz="2400" spc="170" dirty="0">
                <a:latin typeface="MS UI Gothic"/>
                <a:cs typeface="MS UI Gothic"/>
              </a:rPr>
              <a:t> </a:t>
            </a:r>
            <a:r>
              <a:rPr sz="2400" spc="260" dirty="0">
                <a:latin typeface="MS UI Gothic"/>
                <a:cs typeface="MS UI Gothic"/>
              </a:rPr>
              <a:t>ところに</a:t>
            </a:r>
            <a:r>
              <a:rPr sz="2400" spc="305" dirty="0">
                <a:latin typeface="MS UI Gothic"/>
                <a:cs typeface="MS UI Gothic"/>
              </a:rPr>
              <a:t>あ</a:t>
            </a:r>
            <a:r>
              <a:rPr sz="2400" spc="220" dirty="0">
                <a:latin typeface="MS UI Gothic"/>
                <a:cs typeface="MS UI Gothic"/>
              </a:rPr>
              <a:t>りますが、 </a:t>
            </a:r>
            <a:r>
              <a:rPr sz="2400" spc="70" dirty="0">
                <a:latin typeface="MS UI Gothic"/>
                <a:cs typeface="MS UI Gothic"/>
              </a:rPr>
              <a:t>中央値</a:t>
            </a:r>
            <a:r>
              <a:rPr sz="2400" spc="60" dirty="0">
                <a:latin typeface="MS UI Gothic"/>
                <a:cs typeface="MS UI Gothic"/>
              </a:rPr>
              <a:t>は</a:t>
            </a:r>
            <a:r>
              <a:rPr sz="2400" spc="114" dirty="0">
                <a:latin typeface="MS UI Gothic"/>
                <a:cs typeface="MS UI Gothic"/>
              </a:rPr>
              <a:t>4.2％</a:t>
            </a:r>
            <a:r>
              <a:rPr sz="2400" spc="130" dirty="0">
                <a:latin typeface="MS UI Gothic"/>
                <a:cs typeface="MS UI Gothic"/>
              </a:rPr>
              <a:t>と</a:t>
            </a:r>
            <a:endParaRPr sz="2400">
              <a:latin typeface="MS UI Gothic"/>
              <a:cs typeface="MS UI Gothic"/>
            </a:endParaRPr>
          </a:p>
          <a:p>
            <a:pPr marL="12700" marR="126364">
              <a:lnSpc>
                <a:spcPct val="100000"/>
              </a:lnSpc>
              <a:spcBef>
                <a:spcPts val="5"/>
              </a:spcBef>
            </a:pPr>
            <a:r>
              <a:rPr sz="2400" spc="345" dirty="0">
                <a:latin typeface="MS UI Gothic"/>
                <a:cs typeface="MS UI Gothic"/>
              </a:rPr>
              <a:t>な</a:t>
            </a:r>
            <a:r>
              <a:rPr sz="2400" spc="250" dirty="0">
                <a:latin typeface="MS UI Gothic"/>
                <a:cs typeface="MS UI Gothic"/>
              </a:rPr>
              <a:t>っ</a:t>
            </a:r>
            <a:r>
              <a:rPr sz="2400" spc="315" dirty="0">
                <a:latin typeface="MS UI Gothic"/>
                <a:cs typeface="MS UI Gothic"/>
              </a:rPr>
              <a:t>て</a:t>
            </a:r>
            <a:r>
              <a:rPr sz="2400" spc="335" dirty="0">
                <a:latin typeface="MS UI Gothic"/>
                <a:cs typeface="MS UI Gothic"/>
              </a:rPr>
              <a:t>い</a:t>
            </a:r>
            <a:r>
              <a:rPr sz="2400" spc="270" dirty="0">
                <a:latin typeface="MS UI Gothic"/>
                <a:cs typeface="MS UI Gothic"/>
              </a:rPr>
              <a:t>ま</a:t>
            </a:r>
            <a:r>
              <a:rPr sz="2400" spc="260" dirty="0">
                <a:latin typeface="MS UI Gothic"/>
                <a:cs typeface="MS UI Gothic"/>
              </a:rPr>
              <a:t>し</a:t>
            </a:r>
            <a:r>
              <a:rPr sz="2400" spc="285" dirty="0">
                <a:latin typeface="MS UI Gothic"/>
                <a:cs typeface="MS UI Gothic"/>
              </a:rPr>
              <a:t>た</a:t>
            </a:r>
            <a:r>
              <a:rPr sz="2400" dirty="0">
                <a:latin typeface="MS UI Gothic"/>
                <a:cs typeface="MS UI Gothic"/>
              </a:rPr>
              <a:t>。 </a:t>
            </a:r>
            <a:r>
              <a:rPr sz="2400" spc="5" dirty="0">
                <a:latin typeface="MS UI Gothic"/>
                <a:cs typeface="MS UI Gothic"/>
              </a:rPr>
              <a:t> </a:t>
            </a:r>
            <a:r>
              <a:rPr sz="2400" spc="204" dirty="0">
                <a:latin typeface="MS UI Gothic"/>
                <a:cs typeface="MS UI Gothic"/>
              </a:rPr>
              <a:t>私</a:t>
            </a:r>
            <a:r>
              <a:rPr sz="2400" spc="170" dirty="0">
                <a:latin typeface="MS UI Gothic"/>
                <a:cs typeface="MS UI Gothic"/>
              </a:rPr>
              <a:t>の概算よりさらに </a:t>
            </a:r>
            <a:r>
              <a:rPr sz="2400" spc="195" dirty="0">
                <a:latin typeface="MS UI Gothic"/>
                <a:cs typeface="MS UI Gothic"/>
              </a:rPr>
              <a:t>低い</a:t>
            </a:r>
            <a:r>
              <a:rPr sz="2400" spc="150" dirty="0">
                <a:latin typeface="MS UI Gothic"/>
                <a:cs typeface="MS UI Gothic"/>
              </a:rPr>
              <a:t>こ</a:t>
            </a:r>
            <a:r>
              <a:rPr sz="2400" spc="310" dirty="0">
                <a:latin typeface="MS UI Gothic"/>
                <a:cs typeface="MS UI Gothic"/>
              </a:rPr>
              <a:t>とがわかりま </a:t>
            </a:r>
            <a:r>
              <a:rPr sz="2400" spc="145" dirty="0">
                <a:latin typeface="MS UI Gothic"/>
                <a:cs typeface="MS UI Gothic"/>
              </a:rPr>
              <a:t>し</a:t>
            </a:r>
            <a:r>
              <a:rPr sz="2400" spc="160" dirty="0">
                <a:latin typeface="MS UI Gothic"/>
                <a:cs typeface="MS UI Gothic"/>
              </a:rPr>
              <a:t>た</a:t>
            </a:r>
            <a:r>
              <a:rPr sz="2400" spc="135" dirty="0">
                <a:latin typeface="MS UI Gothic"/>
                <a:cs typeface="MS UI Gothic"/>
              </a:rPr>
              <a:t>。</a:t>
            </a:r>
            <a:endParaRPr sz="2400">
              <a:latin typeface="MS UI Gothic"/>
              <a:cs typeface="MS UI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593591" y="77723"/>
            <a:ext cx="8080248" cy="6780274"/>
          </a:xfrm>
          <a:prstGeom prst="rect">
            <a:avLst/>
          </a:prstGeom>
        </p:spPr>
      </p:pic>
      <p:sp>
        <p:nvSpPr>
          <p:cNvPr id="3" name="object 3"/>
          <p:cNvSpPr txBox="1"/>
          <p:nvPr/>
        </p:nvSpPr>
        <p:spPr>
          <a:xfrm>
            <a:off x="418896" y="893190"/>
            <a:ext cx="2783840" cy="4050029"/>
          </a:xfrm>
          <a:prstGeom prst="rect">
            <a:avLst/>
          </a:prstGeom>
        </p:spPr>
        <p:txBody>
          <a:bodyPr vert="horz" wrap="square" lIns="0" tIns="12700" rIns="0" bIns="0" rtlCol="0">
            <a:spAutoFit/>
          </a:bodyPr>
          <a:lstStyle/>
          <a:p>
            <a:pPr marL="12700" marR="5080">
              <a:lnSpc>
                <a:spcPct val="100000"/>
              </a:lnSpc>
              <a:spcBef>
                <a:spcPts val="100"/>
              </a:spcBef>
            </a:pPr>
            <a:r>
              <a:rPr sz="2400" spc="105" dirty="0">
                <a:latin typeface="MS UI Gothic"/>
                <a:cs typeface="MS UI Gothic"/>
              </a:rPr>
              <a:t>5%</a:t>
            </a:r>
            <a:r>
              <a:rPr sz="2400" spc="280" dirty="0">
                <a:latin typeface="MS UI Gothic"/>
                <a:cs typeface="MS UI Gothic"/>
              </a:rPr>
              <a:t>刻</a:t>
            </a:r>
            <a:r>
              <a:rPr sz="2400" spc="245" dirty="0">
                <a:latin typeface="MS UI Gothic"/>
                <a:cs typeface="MS UI Gothic"/>
              </a:rPr>
              <a:t>み</a:t>
            </a:r>
            <a:r>
              <a:rPr sz="2400" spc="225" dirty="0">
                <a:latin typeface="MS UI Gothic"/>
                <a:cs typeface="MS UI Gothic"/>
              </a:rPr>
              <a:t>で</a:t>
            </a:r>
            <a:r>
              <a:rPr sz="2400" spc="240" dirty="0">
                <a:latin typeface="MS UI Gothic"/>
                <a:cs typeface="MS UI Gothic"/>
              </a:rPr>
              <a:t>は</a:t>
            </a:r>
            <a:r>
              <a:rPr sz="2400" spc="225" dirty="0">
                <a:latin typeface="MS UI Gothic"/>
                <a:cs typeface="MS UI Gothic"/>
              </a:rPr>
              <a:t>あ</a:t>
            </a:r>
            <a:r>
              <a:rPr sz="2400" spc="215" dirty="0">
                <a:latin typeface="MS UI Gothic"/>
                <a:cs typeface="MS UI Gothic"/>
              </a:rPr>
              <a:t>ま</a:t>
            </a:r>
            <a:r>
              <a:rPr sz="2400" spc="245" dirty="0">
                <a:latin typeface="MS UI Gothic"/>
                <a:cs typeface="MS UI Gothic"/>
              </a:rPr>
              <a:t>り</a:t>
            </a:r>
            <a:r>
              <a:rPr sz="2400" spc="305" dirty="0">
                <a:latin typeface="MS UI Gothic"/>
                <a:cs typeface="MS UI Gothic"/>
              </a:rPr>
              <a:t>に </a:t>
            </a:r>
            <a:r>
              <a:rPr sz="2400" spc="320" dirty="0">
                <a:latin typeface="MS UI Gothic"/>
                <a:cs typeface="MS UI Gothic"/>
              </a:rPr>
              <a:t>おお</a:t>
            </a:r>
            <a:r>
              <a:rPr sz="2400" spc="300" dirty="0">
                <a:latin typeface="MS UI Gothic"/>
                <a:cs typeface="MS UI Gothic"/>
              </a:rPr>
              <a:t>ざ</a:t>
            </a:r>
            <a:r>
              <a:rPr sz="2400" spc="245" dirty="0">
                <a:latin typeface="MS UI Gothic"/>
                <a:cs typeface="MS UI Gothic"/>
              </a:rPr>
              <a:t>っ</a:t>
            </a:r>
            <a:r>
              <a:rPr sz="2400" spc="335" dirty="0">
                <a:latin typeface="MS UI Gothic"/>
                <a:cs typeface="MS UI Gothic"/>
              </a:rPr>
              <a:t>ぱ</a:t>
            </a:r>
            <a:r>
              <a:rPr sz="2400" spc="330" dirty="0">
                <a:latin typeface="MS UI Gothic"/>
                <a:cs typeface="MS UI Gothic"/>
              </a:rPr>
              <a:t>す</a:t>
            </a:r>
            <a:r>
              <a:rPr sz="2400" spc="315" dirty="0">
                <a:latin typeface="MS UI Gothic"/>
                <a:cs typeface="MS UI Gothic"/>
              </a:rPr>
              <a:t>ぎ</a:t>
            </a:r>
            <a:r>
              <a:rPr sz="2400" spc="300" dirty="0">
                <a:latin typeface="MS UI Gothic"/>
                <a:cs typeface="MS UI Gothic"/>
              </a:rPr>
              <a:t>る</a:t>
            </a:r>
            <a:r>
              <a:rPr sz="2400" spc="320" dirty="0">
                <a:latin typeface="MS UI Gothic"/>
                <a:cs typeface="MS UI Gothic"/>
              </a:rPr>
              <a:t>の </a:t>
            </a:r>
            <a:r>
              <a:rPr sz="2400" spc="260" dirty="0">
                <a:latin typeface="MS UI Gothic"/>
                <a:cs typeface="MS UI Gothic"/>
              </a:rPr>
              <a:t>で</a:t>
            </a:r>
            <a:r>
              <a:rPr sz="2400" spc="100" dirty="0">
                <a:latin typeface="MS UI Gothic"/>
                <a:cs typeface="MS UI Gothic"/>
              </a:rPr>
              <a:t>1</a:t>
            </a:r>
            <a:r>
              <a:rPr sz="2400" spc="220" dirty="0">
                <a:latin typeface="MS UI Gothic"/>
                <a:cs typeface="MS UI Gothic"/>
              </a:rPr>
              <a:t>％刻みのデータを </a:t>
            </a:r>
            <a:r>
              <a:rPr sz="2400" spc="210" dirty="0">
                <a:latin typeface="MS UI Gothic"/>
                <a:cs typeface="MS UI Gothic"/>
              </a:rPr>
              <a:t>求</a:t>
            </a:r>
            <a:r>
              <a:rPr sz="2400" spc="160" dirty="0">
                <a:latin typeface="MS UI Gothic"/>
                <a:cs typeface="MS UI Gothic"/>
              </a:rPr>
              <a:t>まま</a:t>
            </a:r>
            <a:r>
              <a:rPr sz="2400" spc="150" dirty="0">
                <a:latin typeface="MS UI Gothic"/>
                <a:cs typeface="MS UI Gothic"/>
              </a:rPr>
              <a:t>し</a:t>
            </a:r>
            <a:r>
              <a:rPr sz="2400" spc="165" dirty="0">
                <a:latin typeface="MS UI Gothic"/>
                <a:cs typeface="MS UI Gothic"/>
              </a:rPr>
              <a:t>た</a:t>
            </a:r>
            <a:r>
              <a:rPr sz="2400" spc="175" dirty="0">
                <a:latin typeface="MS UI Gothic"/>
                <a:cs typeface="MS UI Gothic"/>
              </a:rPr>
              <a:t>が</a:t>
            </a:r>
            <a:r>
              <a:rPr sz="2400" spc="140" dirty="0">
                <a:latin typeface="MS UI Gothic"/>
                <a:cs typeface="MS UI Gothic"/>
              </a:rPr>
              <a:t>、</a:t>
            </a:r>
            <a:r>
              <a:rPr sz="2400" spc="210" dirty="0">
                <a:latin typeface="MS UI Gothic"/>
                <a:cs typeface="MS UI Gothic"/>
              </a:rPr>
              <a:t>全部 </a:t>
            </a:r>
            <a:r>
              <a:rPr sz="2400" spc="285" dirty="0">
                <a:latin typeface="MS UI Gothic"/>
                <a:cs typeface="MS UI Gothic"/>
              </a:rPr>
              <a:t>は</a:t>
            </a:r>
            <a:r>
              <a:rPr sz="2400" spc="280" dirty="0">
                <a:latin typeface="MS UI Gothic"/>
                <a:cs typeface="MS UI Gothic"/>
              </a:rPr>
              <a:t>出</a:t>
            </a:r>
            <a:r>
              <a:rPr sz="2400" spc="240" dirty="0">
                <a:latin typeface="MS UI Gothic"/>
                <a:cs typeface="MS UI Gothic"/>
              </a:rPr>
              <a:t>せな</a:t>
            </a:r>
            <a:r>
              <a:rPr sz="2400" spc="229" dirty="0">
                <a:latin typeface="MS UI Gothic"/>
                <a:cs typeface="MS UI Gothic"/>
              </a:rPr>
              <a:t>い</a:t>
            </a:r>
            <a:r>
              <a:rPr sz="2400" spc="180" dirty="0">
                <a:latin typeface="MS UI Gothic"/>
                <a:cs typeface="MS UI Gothic"/>
              </a:rPr>
              <a:t>と</a:t>
            </a:r>
            <a:r>
              <a:rPr sz="2400" spc="335" dirty="0">
                <a:latin typeface="MS UI Gothic"/>
                <a:cs typeface="MS UI Gothic"/>
              </a:rPr>
              <a:t>い</a:t>
            </a:r>
            <a:r>
              <a:rPr sz="2400" spc="245" dirty="0">
                <a:latin typeface="MS UI Gothic"/>
                <a:cs typeface="MS UI Gothic"/>
              </a:rPr>
              <a:t>う</a:t>
            </a:r>
            <a:r>
              <a:rPr sz="2400" spc="335" dirty="0">
                <a:latin typeface="MS UI Gothic"/>
                <a:cs typeface="MS UI Gothic"/>
              </a:rPr>
              <a:t>の </a:t>
            </a:r>
            <a:r>
              <a:rPr sz="2400" spc="260" dirty="0">
                <a:latin typeface="MS UI Gothic"/>
                <a:cs typeface="MS UI Gothic"/>
              </a:rPr>
              <a:t>で</a:t>
            </a:r>
            <a:r>
              <a:rPr sz="2400" spc="100" dirty="0">
                <a:latin typeface="MS UI Gothic"/>
                <a:cs typeface="MS UI Gothic"/>
              </a:rPr>
              <a:t>0％～15％</a:t>
            </a:r>
            <a:r>
              <a:rPr sz="2400" spc="245" dirty="0">
                <a:latin typeface="MS UI Gothic"/>
                <a:cs typeface="MS UI Gothic"/>
              </a:rPr>
              <a:t>の</a:t>
            </a:r>
            <a:r>
              <a:rPr sz="2400" spc="190" dirty="0">
                <a:latin typeface="MS UI Gothic"/>
                <a:cs typeface="MS UI Gothic"/>
              </a:rPr>
              <a:t>と</a:t>
            </a:r>
            <a:r>
              <a:rPr sz="2400" spc="215" dirty="0">
                <a:latin typeface="MS UI Gothic"/>
                <a:cs typeface="MS UI Gothic"/>
              </a:rPr>
              <a:t>こ</a:t>
            </a:r>
            <a:r>
              <a:rPr sz="2400" spc="165" dirty="0">
                <a:latin typeface="MS UI Gothic"/>
                <a:cs typeface="MS UI Gothic"/>
              </a:rPr>
              <a:t>ろ </a:t>
            </a:r>
            <a:r>
              <a:rPr sz="2400" spc="310" dirty="0">
                <a:latin typeface="MS UI Gothic"/>
                <a:cs typeface="MS UI Gothic"/>
              </a:rPr>
              <a:t>だ</a:t>
            </a:r>
            <a:r>
              <a:rPr sz="2400" spc="330" dirty="0">
                <a:latin typeface="MS UI Gothic"/>
                <a:cs typeface="MS UI Gothic"/>
              </a:rPr>
              <a:t>け</a:t>
            </a:r>
            <a:r>
              <a:rPr sz="2400" spc="170" dirty="0">
                <a:latin typeface="MS UI Gothic"/>
                <a:cs typeface="MS UI Gothic"/>
              </a:rPr>
              <a:t>出</a:t>
            </a:r>
            <a:r>
              <a:rPr sz="2400" spc="120" dirty="0">
                <a:latin typeface="MS UI Gothic"/>
                <a:cs typeface="MS UI Gothic"/>
              </a:rPr>
              <a:t>し</a:t>
            </a:r>
            <a:r>
              <a:rPr sz="2400" spc="135" dirty="0">
                <a:latin typeface="MS UI Gothic"/>
                <a:cs typeface="MS UI Gothic"/>
              </a:rPr>
              <a:t>ても</a:t>
            </a:r>
            <a:r>
              <a:rPr sz="2400" spc="265" dirty="0">
                <a:latin typeface="MS UI Gothic"/>
                <a:cs typeface="MS UI Gothic"/>
              </a:rPr>
              <a:t>ら</a:t>
            </a:r>
            <a:r>
              <a:rPr sz="2400" spc="315" dirty="0">
                <a:latin typeface="MS UI Gothic"/>
                <a:cs typeface="MS UI Gothic"/>
              </a:rPr>
              <a:t>い</a:t>
            </a:r>
            <a:r>
              <a:rPr sz="2400" spc="300" dirty="0">
                <a:latin typeface="MS UI Gothic"/>
                <a:cs typeface="MS UI Gothic"/>
              </a:rPr>
              <a:t>ま</a:t>
            </a:r>
            <a:r>
              <a:rPr sz="2400" spc="100" dirty="0">
                <a:latin typeface="MS UI Gothic"/>
                <a:cs typeface="MS UI Gothic"/>
              </a:rPr>
              <a:t>し </a:t>
            </a:r>
            <a:r>
              <a:rPr sz="2400" spc="185" dirty="0">
                <a:latin typeface="MS UI Gothic"/>
                <a:cs typeface="MS UI Gothic"/>
              </a:rPr>
              <a:t>た</a:t>
            </a:r>
            <a:r>
              <a:rPr sz="2400" spc="155" dirty="0">
                <a:latin typeface="MS UI Gothic"/>
                <a:cs typeface="MS UI Gothic"/>
              </a:rPr>
              <a:t>。</a:t>
            </a:r>
            <a:endParaRPr sz="2400">
              <a:latin typeface="MS UI Gothic"/>
              <a:cs typeface="MS UI Gothic"/>
            </a:endParaRPr>
          </a:p>
          <a:p>
            <a:pPr marL="12700" marR="13970">
              <a:lnSpc>
                <a:spcPct val="100000"/>
              </a:lnSpc>
              <a:spcBef>
                <a:spcPts val="5"/>
              </a:spcBef>
            </a:pPr>
            <a:r>
              <a:rPr sz="2400" spc="240" dirty="0">
                <a:latin typeface="MS UI Gothic"/>
                <a:cs typeface="MS UI Gothic"/>
              </a:rPr>
              <a:t>こ</a:t>
            </a:r>
            <a:r>
              <a:rPr sz="2400" spc="310" dirty="0">
                <a:latin typeface="MS UI Gothic"/>
                <a:cs typeface="MS UI Gothic"/>
              </a:rPr>
              <a:t>れ</a:t>
            </a:r>
            <a:r>
              <a:rPr sz="2400" spc="270" dirty="0">
                <a:latin typeface="MS UI Gothic"/>
                <a:cs typeface="MS UI Gothic"/>
              </a:rPr>
              <a:t>を</a:t>
            </a:r>
            <a:r>
              <a:rPr sz="2400" spc="250" dirty="0">
                <a:latin typeface="MS UI Gothic"/>
                <a:cs typeface="MS UI Gothic"/>
              </a:rPr>
              <a:t>見</a:t>
            </a:r>
            <a:r>
              <a:rPr sz="2400" spc="190" dirty="0">
                <a:latin typeface="MS UI Gothic"/>
                <a:cs typeface="MS UI Gothic"/>
              </a:rPr>
              <a:t>る</a:t>
            </a:r>
            <a:r>
              <a:rPr sz="2400" spc="150" dirty="0">
                <a:latin typeface="MS UI Gothic"/>
                <a:cs typeface="MS UI Gothic"/>
              </a:rPr>
              <a:t>と</a:t>
            </a:r>
            <a:r>
              <a:rPr sz="2400" spc="95" dirty="0">
                <a:latin typeface="MS UI Gothic"/>
                <a:cs typeface="MS UI Gothic"/>
              </a:rPr>
              <a:t>7.8％</a:t>
            </a:r>
            <a:r>
              <a:rPr sz="2400" spc="105" dirty="0">
                <a:latin typeface="MS UI Gothic"/>
                <a:cs typeface="MS UI Gothic"/>
              </a:rPr>
              <a:t>あ </a:t>
            </a:r>
            <a:r>
              <a:rPr sz="2400" spc="285" dirty="0">
                <a:latin typeface="MS UI Gothic"/>
                <a:cs typeface="MS UI Gothic"/>
              </a:rPr>
              <a:t>たり</a:t>
            </a:r>
            <a:r>
              <a:rPr sz="2400" spc="325" dirty="0">
                <a:latin typeface="MS UI Gothic"/>
                <a:cs typeface="MS UI Gothic"/>
              </a:rPr>
              <a:t>に</a:t>
            </a:r>
            <a:r>
              <a:rPr sz="2400" spc="150" dirty="0">
                <a:latin typeface="MS UI Gothic"/>
                <a:cs typeface="MS UI Gothic"/>
              </a:rPr>
              <a:t>山</a:t>
            </a:r>
            <a:r>
              <a:rPr sz="2400" spc="130" dirty="0">
                <a:latin typeface="MS UI Gothic"/>
                <a:cs typeface="MS UI Gothic"/>
              </a:rPr>
              <a:t>は</a:t>
            </a:r>
            <a:r>
              <a:rPr sz="2400" spc="120" dirty="0">
                <a:latin typeface="MS UI Gothic"/>
                <a:cs typeface="MS UI Gothic"/>
              </a:rPr>
              <a:t>なく平坦で </a:t>
            </a:r>
            <a:r>
              <a:rPr sz="2400" spc="150" dirty="0">
                <a:latin typeface="MS UI Gothic"/>
                <a:cs typeface="MS UI Gothic"/>
              </a:rPr>
              <a:t>し</a:t>
            </a:r>
            <a:r>
              <a:rPr sz="2400" spc="160" dirty="0">
                <a:latin typeface="MS UI Gothic"/>
                <a:cs typeface="MS UI Gothic"/>
              </a:rPr>
              <a:t>た</a:t>
            </a:r>
            <a:r>
              <a:rPr sz="2400" spc="135" dirty="0">
                <a:latin typeface="MS UI Gothic"/>
                <a:cs typeface="MS UI Gothic"/>
              </a:rPr>
              <a:t>。</a:t>
            </a:r>
            <a:endParaRPr sz="2400">
              <a:latin typeface="MS UI Gothic"/>
              <a:cs typeface="MS UI Gothic"/>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TotalTime>
  <Words>232</Words>
  <Application>Microsoft Office PowerPoint</Application>
  <PresentationFormat>ワイド画面</PresentationFormat>
  <Paragraphs>26</Paragraphs>
  <Slides>11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11</vt:i4>
      </vt:variant>
    </vt:vector>
  </HeadingPairs>
  <TitlesOfParts>
    <vt:vector size="18" baseType="lpstr">
      <vt:lpstr>A-OTF 新ゴ Pro H</vt:lpstr>
      <vt:lpstr>ＭＳ Ｐゴシック</vt:lpstr>
      <vt:lpstr>MS UI Gothic</vt:lpstr>
      <vt:lpstr>UD デジタル 教科書体 N-B</vt:lpstr>
      <vt:lpstr>Yu Gothic</vt:lpstr>
      <vt:lpstr>Calibri</vt:lpstr>
      <vt:lpstr>Office Theme</vt:lpstr>
      <vt:lpstr>　緊急開催！！　3・8 院内オンライン集会</vt:lpstr>
      <vt:lpstr>これでは1000事業所廃業も 訪問介護事業所「利益率7.8％」の実態</vt:lpstr>
      <vt:lpstr>PowerPoint プレゼンテーション</vt:lpstr>
      <vt:lpstr>PowerPoint プレゼンテーション</vt:lpstr>
      <vt:lpstr>そこで訪問介護事業所は高い利 益率（7.8％）を上げているので 訪問の介護報酬を引き下げまし た。グラフで見ると5～10％がと ても多く見えます。</vt:lpstr>
      <vt:lpstr>そこで調査票をみると表70で事業所毎訪問回数別の利益率をみると月600回以下は5％未満、 月1200回以上の事業所は11％と二倍以上の差がありました。</vt:lpstr>
      <vt:lpstr>大手は常勤職員一人当たり月訪問数も158.5回/月、1日平均8回にもなります。サ高住などに隣接した事 業所なら可能です。利益率の平均はこの資料からだと訪問回数で真ん中の事業所の利益率は5.3％程度 になりました</vt:lpstr>
      <vt:lpstr>PowerPoint プレゼンテーション</vt:lpstr>
      <vt:lpstr>PowerPoint プレゼンテーション</vt:lpstr>
      <vt:lpstr>これが元データです。左が収支差率全体を5％ 刻みで分けたもの、右はこのうち0％～15％を 1％刻みにしたものです</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これでは1000事業所廃業も 　　　訪問介護事業所「利益率7.8％」の実態</dc:title>
  <dc:creator>榑松 佐一</dc:creator>
  <cp:lastModifiedBy>特定非営利活動法人暮らしネット・えん</cp:lastModifiedBy>
  <cp:revision>6</cp:revision>
  <cp:lastPrinted>2024-03-07T02:28:15Z</cp:lastPrinted>
  <dcterms:created xsi:type="dcterms:W3CDTF">2024-03-07T01:56:55Z</dcterms:created>
  <dcterms:modified xsi:type="dcterms:W3CDTF">2024-03-07T05:53:17Z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2024-02-18T00:00:00Z</vt:filetime>
  </property>
  <property fmtid="{D5CDD505-2E9C-101B-9397-08002B2CF9AE}" pid="3" name="Creator">
    <vt:lpwstr>Microsoft® PowerPoint® 2019</vt:lpwstr>
  </property>
  <property fmtid="{D5CDD505-2E9C-101B-9397-08002B2CF9AE}" pid="4" name="LastSaved">
    <vt:filetime>2024-03-07T00:00:00Z</vt:filetime>
  </property>
</Properties>
</file>