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9" r:id="rId2"/>
    <p:sldId id="256" r:id="rId3"/>
    <p:sldId id="260" r:id="rId4"/>
    <p:sldId id="261" r:id="rId5"/>
    <p:sldId id="262" r:id="rId6"/>
  </p:sldIdLst>
  <p:sldSz cx="18288000" cy="10287000"/>
  <p:notesSz cx="6807200" cy="9939338"/>
  <p:embeddedFontLst>
    <p:embeddedFont>
      <p:font typeface="BIZ UDゴシック" panose="020B0400000000000000" pitchFamily="49" charset="-128"/>
      <p:regular r:id="rId8"/>
      <p:bold r:id="rId9"/>
    </p:embeddedFont>
    <p:embeddedFont>
      <p:font typeface="Calibri" panose="020F0502020204030204" pitchFamily="34" charset="0"/>
      <p:regular r:id="rId10"/>
      <p:bold r:id="rId11"/>
      <p:italic r:id="rId12"/>
      <p:boldItalic r:id="rId13"/>
    </p:embeddedFont>
    <p:embeddedFont>
      <p:font typeface="HGS創英角ｺﾞｼｯｸUB" panose="020B0900000000000000" pitchFamily="50" charset="-128"/>
      <p:regular r:id="rId14"/>
    </p:embeddedFont>
    <p:embeddedFont>
      <p:font typeface="游ゴシック" panose="020B0400000000000000" pitchFamily="50" charset="-128"/>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D9533BD-6CBB-443E-8A5D-A2E1F82E16CD}" type="datetimeFigureOut">
              <a:rPr kumimoji="1" lang="ja-JP" altLang="en-US" smtClean="0"/>
              <a:t>2024/3/5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069F869-745E-4A44-9D7E-4168E7E5E385}" type="slidenum">
              <a:rPr kumimoji="1" lang="ja-JP" altLang="en-US" smtClean="0"/>
              <a:t>‹#›</a:t>
            </a:fld>
            <a:endParaRPr kumimoji="1" lang="ja-JP" altLang="en-US"/>
          </a:p>
        </p:txBody>
      </p:sp>
    </p:spTree>
    <p:extLst>
      <p:ext uri="{BB962C8B-B14F-4D97-AF65-F5344CB8AC3E}">
        <p14:creationId xmlns:p14="http://schemas.microsoft.com/office/powerpoint/2010/main" val="20498782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69F869-745E-4A44-9D7E-4168E7E5E385}" type="slidenum">
              <a:rPr kumimoji="1" lang="ja-JP" altLang="en-US" smtClean="0"/>
              <a:t>4</a:t>
            </a:fld>
            <a:endParaRPr kumimoji="1" lang="ja-JP" altLang="en-US"/>
          </a:p>
        </p:txBody>
      </p:sp>
    </p:spTree>
    <p:extLst>
      <p:ext uri="{BB962C8B-B14F-4D97-AF65-F5344CB8AC3E}">
        <p14:creationId xmlns:p14="http://schemas.microsoft.com/office/powerpoint/2010/main" val="361414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5762B2-1F85-4EAA-89BA-E02E8079AF02}"/>
              </a:ext>
            </a:extLst>
          </p:cNvPr>
          <p:cNvSpPr>
            <a:spLocks noGrp="1"/>
          </p:cNvSpPr>
          <p:nvPr>
            <p:ph type="title"/>
          </p:nvPr>
        </p:nvSpPr>
        <p:spPr>
          <a:xfrm>
            <a:off x="419100" y="571500"/>
            <a:ext cx="17449800" cy="1524000"/>
          </a:xfrm>
        </p:spPr>
        <p:txBody>
          <a:bodyPr>
            <a:normAutofit/>
          </a:bodyPr>
          <a:lstStyle/>
          <a:p>
            <a:r>
              <a:rPr kumimoji="1" lang="ja-JP" altLang="en-US" sz="6000" dirty="0"/>
              <a:t>全商連に寄せられている相談事例から見る特徴</a:t>
            </a:r>
          </a:p>
        </p:txBody>
      </p:sp>
      <p:sp>
        <p:nvSpPr>
          <p:cNvPr id="3" name="コンテンツ プレースホルダー 2">
            <a:extLst>
              <a:ext uri="{FF2B5EF4-FFF2-40B4-BE49-F238E27FC236}">
                <a16:creationId xmlns:a16="http://schemas.microsoft.com/office/drawing/2014/main" id="{2301D51A-264E-4493-BD01-0CF7B543ED56}"/>
              </a:ext>
            </a:extLst>
          </p:cNvPr>
          <p:cNvSpPr>
            <a:spLocks noGrp="1"/>
          </p:cNvSpPr>
          <p:nvPr>
            <p:ph idx="1"/>
          </p:nvPr>
        </p:nvSpPr>
        <p:spPr>
          <a:xfrm>
            <a:off x="1447800" y="2324100"/>
            <a:ext cx="15288126" cy="7391400"/>
          </a:xfrm>
        </p:spPr>
        <p:txBody>
          <a:bodyPr>
            <a:normAutofit fontScale="92500"/>
          </a:bodyPr>
          <a:lstStyle/>
          <a:p>
            <a:pPr marL="0" indent="-457200">
              <a:buNone/>
            </a:pPr>
            <a:r>
              <a:rPr kumimoji="1" lang="ja-JP" altLang="en-US" sz="3500" dirty="0">
                <a:latin typeface="BIZ UDゴシック" panose="020B0400000000000000" pitchFamily="49" charset="-128"/>
                <a:ea typeface="BIZ UDゴシック" panose="020B0400000000000000" pitchFamily="49" charset="-128"/>
              </a:rPr>
              <a:t>①担当者が変わり、これまでの納付計画が反故にされる</a:t>
            </a:r>
            <a:endParaRPr kumimoji="1" lang="en-US" altLang="ja-JP" sz="3500" dirty="0">
              <a:latin typeface="BIZ UDゴシック" panose="020B0400000000000000" pitchFamily="49" charset="-128"/>
              <a:ea typeface="BIZ UDゴシック" panose="020B0400000000000000" pitchFamily="49" charset="-128"/>
            </a:endParaRPr>
          </a:p>
          <a:p>
            <a:pPr marL="0" indent="-457200">
              <a:buNone/>
            </a:pPr>
            <a:r>
              <a:rPr kumimoji="1" lang="ja-JP" altLang="en-US" sz="3500" dirty="0">
                <a:latin typeface="BIZ UDゴシック" panose="020B0400000000000000" pitchFamily="49" charset="-128"/>
                <a:ea typeface="BIZ UDゴシック" panose="020B0400000000000000" pitchFamily="49" charset="-128"/>
              </a:rPr>
              <a:t>②分納相談に行くも「一括納付か差し押さえ」の二択を迫られる、もしくは</a:t>
            </a:r>
            <a:endParaRPr kumimoji="1" lang="en-US" altLang="ja-JP" sz="3500" dirty="0">
              <a:latin typeface="BIZ UDゴシック" panose="020B0400000000000000" pitchFamily="49" charset="-128"/>
              <a:ea typeface="BIZ UDゴシック" panose="020B0400000000000000" pitchFamily="49" charset="-128"/>
            </a:endParaRPr>
          </a:p>
          <a:p>
            <a:pPr marL="0" indent="-457200">
              <a:buNone/>
            </a:pPr>
            <a:r>
              <a:rPr kumimoji="1" lang="ja-JP" altLang="en-US" sz="3500" dirty="0">
                <a:latin typeface="BIZ UDゴシック" panose="020B0400000000000000" pitchFamily="49" charset="-128"/>
                <a:ea typeface="BIZ UDゴシック" panose="020B0400000000000000" pitchFamily="49" charset="-128"/>
              </a:rPr>
              <a:t>　「</a:t>
            </a:r>
            <a:r>
              <a:rPr kumimoji="1" lang="en-US" altLang="ja-JP" sz="3500" dirty="0">
                <a:latin typeface="BIZ UDゴシック" panose="020B0400000000000000" pitchFamily="49" charset="-128"/>
                <a:ea typeface="BIZ UDゴシック" panose="020B0400000000000000" pitchFamily="49" charset="-128"/>
              </a:rPr>
              <a:t>1</a:t>
            </a:r>
            <a:r>
              <a:rPr kumimoji="1" lang="ja-JP" altLang="en-US" sz="3500" dirty="0">
                <a:latin typeface="BIZ UDゴシック" panose="020B0400000000000000" pitchFamily="49" charset="-128"/>
                <a:ea typeface="BIZ UDゴシック" panose="020B0400000000000000" pitchFamily="49" charset="-128"/>
              </a:rPr>
              <a:t>年以内に払うこと」と期限を区切られるなどし、無理な納付計画の作成を</a:t>
            </a:r>
            <a:endParaRPr kumimoji="1" lang="en-US" altLang="ja-JP" sz="3500" dirty="0">
              <a:latin typeface="BIZ UDゴシック" panose="020B0400000000000000" pitchFamily="49" charset="-128"/>
              <a:ea typeface="BIZ UDゴシック" panose="020B0400000000000000" pitchFamily="49" charset="-128"/>
            </a:endParaRPr>
          </a:p>
          <a:p>
            <a:pPr marL="0" indent="-457200">
              <a:buNone/>
            </a:pPr>
            <a:r>
              <a:rPr kumimoji="1" lang="ja-JP" altLang="en-US" sz="3500" dirty="0">
                <a:latin typeface="BIZ UDゴシック" panose="020B0400000000000000" pitchFamily="49" charset="-128"/>
                <a:ea typeface="BIZ UDゴシック" panose="020B0400000000000000" pitchFamily="49" charset="-128"/>
              </a:rPr>
              <a:t>　求められる</a:t>
            </a:r>
            <a:endParaRPr kumimoji="1" lang="en-US" altLang="ja-JP" sz="3500" dirty="0">
              <a:latin typeface="BIZ UDゴシック" panose="020B0400000000000000" pitchFamily="49" charset="-128"/>
              <a:ea typeface="BIZ UDゴシック" panose="020B0400000000000000" pitchFamily="49" charset="-128"/>
            </a:endParaRPr>
          </a:p>
          <a:p>
            <a:pPr marL="0" indent="-457200">
              <a:buNone/>
            </a:pPr>
            <a:r>
              <a:rPr kumimoji="1" lang="ja-JP" altLang="en-US" sz="3500" dirty="0">
                <a:latin typeface="BIZ UDゴシック" panose="020B0400000000000000" pitchFamily="49" charset="-128"/>
                <a:ea typeface="BIZ UDゴシック" panose="020B0400000000000000" pitchFamily="49" charset="-128"/>
              </a:rPr>
              <a:t>③納付協議中に差し押さえを執行する</a:t>
            </a:r>
            <a:endParaRPr kumimoji="1" lang="en-US" altLang="ja-JP" sz="3500" dirty="0">
              <a:latin typeface="BIZ UDゴシック" panose="020B0400000000000000" pitchFamily="49" charset="-128"/>
              <a:ea typeface="BIZ UDゴシック" panose="020B0400000000000000" pitchFamily="49" charset="-128"/>
            </a:endParaRPr>
          </a:p>
          <a:p>
            <a:pPr marL="0" indent="-457200">
              <a:buNone/>
            </a:pPr>
            <a:r>
              <a:rPr kumimoji="1" lang="ja-JP" altLang="en-US" sz="3500" dirty="0">
                <a:latin typeface="BIZ UDゴシック" panose="020B0400000000000000" pitchFamily="49" charset="-128"/>
                <a:ea typeface="BIZ UDゴシック" panose="020B0400000000000000" pitchFamily="49" charset="-128"/>
              </a:rPr>
              <a:t>④当事者の実情について「関係ない」と聞かず、暮らしと営業の継続に直結する</a:t>
            </a:r>
            <a:endParaRPr kumimoji="1" lang="en-US" altLang="ja-JP" sz="3500" dirty="0">
              <a:latin typeface="BIZ UDゴシック" panose="020B0400000000000000" pitchFamily="49" charset="-128"/>
              <a:ea typeface="BIZ UDゴシック" panose="020B0400000000000000" pitchFamily="49" charset="-128"/>
            </a:endParaRPr>
          </a:p>
          <a:p>
            <a:pPr marL="0" indent="-457200">
              <a:buNone/>
            </a:pPr>
            <a:r>
              <a:rPr kumimoji="1" lang="ja-JP" altLang="en-US" sz="3500" dirty="0">
                <a:latin typeface="BIZ UDゴシック" panose="020B0400000000000000" pitchFamily="49" charset="-128"/>
                <a:ea typeface="BIZ UDゴシック" panose="020B0400000000000000" pitchFamily="49" charset="-128"/>
              </a:rPr>
              <a:t>　売掛金を差し押さえる</a:t>
            </a:r>
            <a:endParaRPr kumimoji="1" lang="en-US" altLang="ja-JP" sz="3500" dirty="0">
              <a:latin typeface="BIZ UDゴシック" panose="020B0400000000000000" pitchFamily="49" charset="-128"/>
              <a:ea typeface="BIZ UDゴシック" panose="020B0400000000000000" pitchFamily="49" charset="-128"/>
            </a:endParaRPr>
          </a:p>
          <a:p>
            <a:pPr marL="0" indent="-457200">
              <a:buNone/>
            </a:pPr>
            <a:r>
              <a:rPr kumimoji="1" lang="ja-JP" altLang="en-US" sz="3500" dirty="0">
                <a:latin typeface="BIZ UDゴシック" panose="020B0400000000000000" pitchFamily="49" charset="-128"/>
                <a:ea typeface="BIZ UDゴシック" panose="020B0400000000000000" pitchFamily="49" charset="-128"/>
              </a:rPr>
              <a:t>⑤徴収に際し、「日本年金機構に言われた通りにやっている」という回答に終始し、</a:t>
            </a:r>
            <a:endParaRPr kumimoji="1" lang="en-US" altLang="ja-JP" sz="3500" dirty="0">
              <a:latin typeface="BIZ UDゴシック" panose="020B0400000000000000" pitchFamily="49" charset="-128"/>
              <a:ea typeface="BIZ UDゴシック" panose="020B0400000000000000" pitchFamily="49" charset="-128"/>
            </a:endParaRPr>
          </a:p>
          <a:p>
            <a:pPr marL="0" indent="-457200">
              <a:buNone/>
            </a:pPr>
            <a:r>
              <a:rPr kumimoji="1" lang="ja-JP" altLang="en-US" sz="3500" dirty="0">
                <a:latin typeface="BIZ UDゴシック" panose="020B0400000000000000" pitchFamily="49" charset="-128"/>
                <a:ea typeface="BIZ UDゴシック" panose="020B0400000000000000" pitchFamily="49" charset="-128"/>
              </a:rPr>
              <a:t>　年金事務所として下した判断に責任を持たない</a:t>
            </a:r>
            <a:endParaRPr kumimoji="1" lang="en-US" altLang="ja-JP" sz="3500" dirty="0">
              <a:latin typeface="BIZ UDゴシック" panose="020B0400000000000000" pitchFamily="49" charset="-128"/>
              <a:ea typeface="BIZ UDゴシック" panose="020B0400000000000000" pitchFamily="49" charset="-128"/>
            </a:endParaRPr>
          </a:p>
          <a:p>
            <a:pPr marL="0" indent="-457200">
              <a:buNone/>
            </a:pPr>
            <a:r>
              <a:rPr kumimoji="1" lang="ja-JP" altLang="en-US" sz="3500" dirty="0">
                <a:latin typeface="BIZ UDゴシック" panose="020B0400000000000000" pitchFamily="49" charset="-128"/>
                <a:ea typeface="BIZ UDゴシック" panose="020B0400000000000000" pitchFamily="49" charset="-128"/>
              </a:rPr>
              <a:t>⑥法律を無視した徴収を行う（窓口で納税緩和制度を知らせない、国税よりも</a:t>
            </a:r>
            <a:endParaRPr kumimoji="1" lang="en-US" altLang="ja-JP" sz="3500" dirty="0">
              <a:latin typeface="BIZ UDゴシック" panose="020B0400000000000000" pitchFamily="49" charset="-128"/>
              <a:ea typeface="BIZ UDゴシック" panose="020B0400000000000000" pitchFamily="49" charset="-128"/>
            </a:endParaRPr>
          </a:p>
          <a:p>
            <a:pPr marL="0" indent="-457200">
              <a:buNone/>
            </a:pPr>
            <a:r>
              <a:rPr kumimoji="1" lang="ja-JP" altLang="en-US" sz="3500" dirty="0">
                <a:latin typeface="BIZ UDゴシック" panose="020B0400000000000000" pitchFamily="49" charset="-128"/>
                <a:ea typeface="BIZ UDゴシック" panose="020B0400000000000000" pitchFamily="49" charset="-128"/>
              </a:rPr>
              <a:t>　優先して徴収しようとする、滞納額以上の金額を過剰に差し押さえる等）</a:t>
            </a:r>
          </a:p>
        </p:txBody>
      </p:sp>
      <p:sp>
        <p:nvSpPr>
          <p:cNvPr id="4" name="AutoShape 4">
            <a:extLst>
              <a:ext uri="{FF2B5EF4-FFF2-40B4-BE49-F238E27FC236}">
                <a16:creationId xmlns:a16="http://schemas.microsoft.com/office/drawing/2014/main" id="{19385235-89F5-469A-A5B9-FF751C439DB5}"/>
              </a:ext>
            </a:extLst>
          </p:cNvPr>
          <p:cNvSpPr/>
          <p:nvPr/>
        </p:nvSpPr>
        <p:spPr>
          <a:xfrm>
            <a:off x="1436400" y="1866900"/>
            <a:ext cx="15480000" cy="72000"/>
          </a:xfrm>
          <a:prstGeom prst="rect">
            <a:avLst/>
          </a:prstGeom>
          <a:solidFill>
            <a:srgbClr val="0C45A6"/>
          </a:solidFill>
        </p:spPr>
      </p:sp>
      <p:pic>
        <p:nvPicPr>
          <p:cNvPr id="8" name="図 7">
            <a:extLst>
              <a:ext uri="{FF2B5EF4-FFF2-40B4-BE49-F238E27FC236}">
                <a16:creationId xmlns:a16="http://schemas.microsoft.com/office/drawing/2014/main" id="{A39446EA-E598-4EC8-8042-4557BDFD8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0474" y="8840913"/>
            <a:ext cx="2715126" cy="1331787"/>
          </a:xfrm>
          <a:prstGeom prst="rect">
            <a:avLst/>
          </a:prstGeom>
        </p:spPr>
      </p:pic>
    </p:spTree>
    <p:extLst>
      <p:ext uri="{BB962C8B-B14F-4D97-AF65-F5344CB8AC3E}">
        <p14:creationId xmlns:p14="http://schemas.microsoft.com/office/powerpoint/2010/main" val="384489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953000" cy="10287000"/>
          </a:xfrm>
          <a:prstGeom prst="rect">
            <a:avLst/>
          </a:prstGeom>
          <a:solidFill>
            <a:srgbClr val="FDCF60"/>
          </a:solidFill>
        </p:spPr>
      </p:sp>
      <p:sp>
        <p:nvSpPr>
          <p:cNvPr id="5" name="TextBox 5"/>
          <p:cNvSpPr txBox="1"/>
          <p:nvPr/>
        </p:nvSpPr>
        <p:spPr>
          <a:xfrm>
            <a:off x="6432600" y="800100"/>
            <a:ext cx="11137800" cy="3231654"/>
          </a:xfrm>
          <a:prstGeom prst="rect">
            <a:avLst/>
          </a:prstGeom>
        </p:spPr>
        <p:txBody>
          <a:bodyPr wrap="square" lIns="0" tIns="0" rIns="0" bIns="0" rtlCol="0" anchor="t">
            <a:spAutoFit/>
          </a:bodyPr>
          <a:lstStyle/>
          <a:p>
            <a:pPr>
              <a:lnSpc>
                <a:spcPts val="3599"/>
              </a:lnSpc>
            </a:pPr>
            <a:r>
              <a:rPr lang="ja-JP" altLang="en-US" sz="3000" dirty="0">
                <a:solidFill>
                  <a:srgbClr val="16214B"/>
                </a:solidFill>
                <a:latin typeface="BIZ UDゴシック" panose="020B0400000000000000" pitchFamily="49" charset="-128"/>
                <a:ea typeface="BIZ UDゴシック" panose="020B0400000000000000" pitchFamily="49" charset="-128"/>
              </a:rPr>
              <a:t>「電話や文書による納付勧奨を行い、それでも納付されない場合には、事業所の経営状況や将来の見通しなど丁寧にお聞きしながら、納税の猶予などの相談に応じている。･･･その期限後なお納付が困難な事業所については、既存の猶予の仕組みを活用して、事業所の状況に応じて柔軟に対応してきている。」</a:t>
            </a:r>
          </a:p>
          <a:p>
            <a:pPr>
              <a:lnSpc>
                <a:spcPts val="3599"/>
              </a:lnSpc>
            </a:pPr>
            <a:r>
              <a:rPr lang="ja-JP" altLang="en-US" sz="3000" dirty="0">
                <a:solidFill>
                  <a:srgbClr val="16214B"/>
                </a:solidFill>
                <a:latin typeface="BIZ UDゴシック" panose="020B0400000000000000" pitchFamily="49" charset="-128"/>
                <a:ea typeface="BIZ UDゴシック" panose="020B0400000000000000" pitchFamily="49" charset="-128"/>
              </a:rPr>
              <a:t>「丁寧にお話を聞きながら、適切な対応をするよう日本年金機構に指導していきたいと考えている。」</a:t>
            </a:r>
            <a:endParaRPr lang="en-US" altLang="ja-JP" sz="3000" dirty="0">
              <a:solidFill>
                <a:srgbClr val="16214B"/>
              </a:solidFill>
              <a:latin typeface="BIZ UDゴシック" panose="020B0400000000000000" pitchFamily="49" charset="-128"/>
              <a:ea typeface="BIZ UDゴシック" panose="020B0400000000000000" pitchFamily="49" charset="-128"/>
            </a:endParaRPr>
          </a:p>
        </p:txBody>
      </p:sp>
      <p:grpSp>
        <p:nvGrpSpPr>
          <p:cNvPr id="7" name="Group 7"/>
          <p:cNvGrpSpPr/>
          <p:nvPr/>
        </p:nvGrpSpPr>
        <p:grpSpPr>
          <a:xfrm>
            <a:off x="6048829" y="723900"/>
            <a:ext cx="11521571" cy="8229600"/>
            <a:chOff x="-3957622" y="-4364750"/>
            <a:chExt cx="12107081" cy="10438974"/>
          </a:xfrm>
        </p:grpSpPr>
        <p:sp>
          <p:nvSpPr>
            <p:cNvPr id="8" name="AutoShape 8"/>
            <p:cNvSpPr/>
            <p:nvPr/>
          </p:nvSpPr>
          <p:spPr>
            <a:xfrm rot="5400000" flipV="1">
              <a:off x="-6092789" y="-2229583"/>
              <a:ext cx="4383821" cy="113488"/>
            </a:xfrm>
            <a:prstGeom prst="rect">
              <a:avLst/>
            </a:prstGeom>
            <a:solidFill>
              <a:srgbClr val="0C45A6"/>
            </a:solidFill>
          </p:spPr>
        </p:sp>
        <p:sp>
          <p:nvSpPr>
            <p:cNvPr id="9" name="TextBox 9"/>
            <p:cNvSpPr txBox="1"/>
            <p:nvPr/>
          </p:nvSpPr>
          <p:spPr>
            <a:xfrm>
              <a:off x="-3554348" y="1389373"/>
              <a:ext cx="11703807" cy="4684851"/>
            </a:xfrm>
            <a:prstGeom prst="rect">
              <a:avLst/>
            </a:prstGeom>
          </p:spPr>
          <p:txBody>
            <a:bodyPr wrap="square" lIns="0" tIns="0" rIns="0" bIns="0" rtlCol="0" anchor="t">
              <a:spAutoFit/>
            </a:bodyPr>
            <a:lstStyle/>
            <a:p>
              <a:pPr>
                <a:lnSpc>
                  <a:spcPts val="3599"/>
                </a:lnSpc>
              </a:pPr>
              <a:r>
                <a:rPr lang="ja-JP" altLang="en-US" sz="3000" dirty="0">
                  <a:solidFill>
                    <a:srgbClr val="16214B"/>
                  </a:solidFill>
                  <a:latin typeface="BIZ UDゴシック" panose="020B0400000000000000" pitchFamily="49" charset="-128"/>
                  <a:ea typeface="BIZ UDゴシック" panose="020B0400000000000000" pitchFamily="49" charset="-128"/>
                </a:rPr>
                <a:t>「保険料の納付が困難になった場合、直ちに財産の差押えを行うのではなく、まずは電話や文書で連絡を取り、事業所の経営状況や将来の見通しなど、丁寧に伺いながら猶予や分割納付の仕組みを活用するなど、事業所の状況に応じる形で丁寧な対応を行っている。･･･日本年金機構から年金事務所に</a:t>
              </a:r>
              <a:r>
                <a:rPr lang="en-US" altLang="ja-JP" sz="3000" dirty="0">
                  <a:solidFill>
                    <a:srgbClr val="16214B"/>
                  </a:solidFill>
                  <a:latin typeface="BIZ UDゴシック" panose="020B0400000000000000" pitchFamily="49" charset="-128"/>
                  <a:ea typeface="BIZ UDゴシック" panose="020B0400000000000000" pitchFamily="49" charset="-128"/>
                </a:rPr>
                <a:t>『</a:t>
              </a:r>
              <a:r>
                <a:rPr lang="ja-JP" altLang="en-US" sz="3000" dirty="0">
                  <a:solidFill>
                    <a:srgbClr val="16214B"/>
                  </a:solidFill>
                  <a:latin typeface="BIZ UDゴシック" panose="020B0400000000000000" pitchFamily="49" charset="-128"/>
                  <a:ea typeface="BIZ UDゴシック" panose="020B0400000000000000" pitchFamily="49" charset="-128"/>
                </a:rPr>
                <a:t>法定猶予適用事業所に対する取組方針</a:t>
              </a:r>
              <a:r>
                <a:rPr lang="en-US" altLang="ja-JP" sz="3000" dirty="0">
                  <a:solidFill>
                    <a:srgbClr val="16214B"/>
                  </a:solidFill>
                  <a:latin typeface="BIZ UDゴシック" panose="020B0400000000000000" pitchFamily="49" charset="-128"/>
                  <a:ea typeface="BIZ UDゴシック" panose="020B0400000000000000" pitchFamily="49" charset="-128"/>
                </a:rPr>
                <a:t>』</a:t>
              </a:r>
              <a:r>
                <a:rPr lang="ja-JP" altLang="en-US" sz="3000" dirty="0">
                  <a:solidFill>
                    <a:srgbClr val="16214B"/>
                  </a:solidFill>
                  <a:latin typeface="BIZ UDゴシック" panose="020B0400000000000000" pitchFamily="49" charset="-128"/>
                  <a:ea typeface="BIZ UDゴシック" panose="020B0400000000000000" pitchFamily="49" charset="-128"/>
                </a:rPr>
                <a:t>が通知されている。」</a:t>
              </a:r>
              <a:endParaRPr lang="en-US" altLang="ja-JP" sz="3000" dirty="0">
                <a:solidFill>
                  <a:srgbClr val="16214B"/>
                </a:solidFill>
                <a:latin typeface="BIZ UDゴシック" panose="020B0400000000000000" pitchFamily="49" charset="-128"/>
                <a:ea typeface="BIZ UDゴシック" panose="020B0400000000000000" pitchFamily="49" charset="-128"/>
              </a:endParaRPr>
            </a:p>
            <a:p>
              <a:pPr>
                <a:lnSpc>
                  <a:spcPts val="3599"/>
                </a:lnSpc>
              </a:pPr>
              <a:r>
                <a:rPr lang="ja-JP" altLang="en-US" sz="3000" dirty="0">
                  <a:solidFill>
                    <a:srgbClr val="16214B"/>
                  </a:solidFill>
                  <a:latin typeface="BIZ UDゴシック" panose="020B0400000000000000" pitchFamily="49" charset="-128"/>
                  <a:ea typeface="BIZ UDゴシック" panose="020B0400000000000000" pitchFamily="49" charset="-128"/>
                </a:rPr>
                <a:t>「引き続き、個々の事業所の状況を丁寧にお聞きしながら、適切に対応するよう日本年金機構を指導してまいりたい。」</a:t>
              </a:r>
            </a:p>
          </p:txBody>
        </p:sp>
      </p:grpSp>
      <p:pic>
        <p:nvPicPr>
          <p:cNvPr id="13" name="図 12">
            <a:extLst>
              <a:ext uri="{FF2B5EF4-FFF2-40B4-BE49-F238E27FC236}">
                <a16:creationId xmlns:a16="http://schemas.microsoft.com/office/drawing/2014/main" id="{166E3FDC-7983-452C-8E10-20CA17855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0474" y="8840913"/>
            <a:ext cx="2715126" cy="1331787"/>
          </a:xfrm>
          <a:prstGeom prst="rect">
            <a:avLst/>
          </a:prstGeom>
        </p:spPr>
      </p:pic>
      <p:pic>
        <p:nvPicPr>
          <p:cNvPr id="15" name="グラフィックス 14" descr="オフィス ワーカー">
            <a:extLst>
              <a:ext uri="{FF2B5EF4-FFF2-40B4-BE49-F238E27FC236}">
                <a16:creationId xmlns:a16="http://schemas.microsoft.com/office/drawing/2014/main" id="{097AC61D-86F6-4E97-BAE7-5C876A554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563" y="-18222"/>
            <a:ext cx="3534253" cy="3534253"/>
          </a:xfrm>
          <a:prstGeom prst="rect">
            <a:avLst/>
          </a:prstGeom>
        </p:spPr>
      </p:pic>
      <p:pic>
        <p:nvPicPr>
          <p:cNvPr id="16" name="グラフィックス 15" descr="オフィス ワーカー">
            <a:extLst>
              <a:ext uri="{FF2B5EF4-FFF2-40B4-BE49-F238E27FC236}">
                <a16:creationId xmlns:a16="http://schemas.microsoft.com/office/drawing/2014/main" id="{582BEDD6-0027-440B-BDD4-1D9614712E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562" y="4733367"/>
            <a:ext cx="3534253" cy="3534253"/>
          </a:xfrm>
          <a:prstGeom prst="rect">
            <a:avLst/>
          </a:prstGeom>
        </p:spPr>
      </p:pic>
      <p:sp>
        <p:nvSpPr>
          <p:cNvPr id="17" name="テキスト ボックス 16">
            <a:extLst>
              <a:ext uri="{FF2B5EF4-FFF2-40B4-BE49-F238E27FC236}">
                <a16:creationId xmlns:a16="http://schemas.microsoft.com/office/drawing/2014/main" id="{ED52321D-3D27-4E1F-9B88-1CAEA76DCB9D}"/>
              </a:ext>
            </a:extLst>
          </p:cNvPr>
          <p:cNvSpPr txBox="1"/>
          <p:nvPr/>
        </p:nvSpPr>
        <p:spPr>
          <a:xfrm>
            <a:off x="228600" y="3071374"/>
            <a:ext cx="4495800" cy="1661993"/>
          </a:xfrm>
          <a:prstGeom prst="rect">
            <a:avLst/>
          </a:prstGeom>
          <a:noFill/>
        </p:spPr>
        <p:txBody>
          <a:bodyPr wrap="square" rtlCol="0">
            <a:spAutoFit/>
          </a:bodyPr>
          <a:lstStyle/>
          <a:p>
            <a:pPr algn="ctr"/>
            <a:r>
              <a:rPr kumimoji="1" lang="ja-JP" altLang="en-US" sz="3400" dirty="0">
                <a:latin typeface="BIZ UDゴシック" panose="020B0400000000000000" pitchFamily="49" charset="-128"/>
                <a:ea typeface="BIZ UDゴシック" panose="020B0400000000000000" pitchFamily="49" charset="-128"/>
              </a:rPr>
              <a:t>加藤勝信・厚労大臣</a:t>
            </a:r>
            <a:endParaRPr kumimoji="1" lang="en-US" altLang="ja-JP" sz="3400" dirty="0">
              <a:latin typeface="BIZ UDゴシック" panose="020B0400000000000000" pitchFamily="49" charset="-128"/>
              <a:ea typeface="BIZ UDゴシック" panose="020B0400000000000000" pitchFamily="49" charset="-128"/>
            </a:endParaRPr>
          </a:p>
          <a:p>
            <a:pPr algn="ctr"/>
            <a:r>
              <a:rPr kumimoji="1" lang="ja-JP" altLang="en-US" sz="3400" dirty="0">
                <a:latin typeface="BIZ UDゴシック" panose="020B0400000000000000" pitchFamily="49" charset="-128"/>
                <a:ea typeface="BIZ UDゴシック" panose="020B0400000000000000" pitchFamily="49" charset="-128"/>
              </a:rPr>
              <a:t>（当時）</a:t>
            </a:r>
            <a:endParaRPr kumimoji="1" lang="en-US" altLang="ja-JP" sz="3400" dirty="0">
              <a:latin typeface="BIZ UDゴシック" panose="020B0400000000000000" pitchFamily="49" charset="-128"/>
              <a:ea typeface="BIZ UDゴシック" panose="020B0400000000000000" pitchFamily="49" charset="-128"/>
            </a:endParaRPr>
          </a:p>
          <a:p>
            <a:pPr algn="ctr"/>
            <a:r>
              <a:rPr kumimoji="1" lang="en-US" altLang="ja-JP" sz="3400" dirty="0">
                <a:latin typeface="BIZ UDゴシック" panose="020B0400000000000000" pitchFamily="49" charset="-128"/>
                <a:ea typeface="BIZ UDゴシック" panose="020B0400000000000000" pitchFamily="49" charset="-128"/>
              </a:rPr>
              <a:t>2023</a:t>
            </a:r>
            <a:r>
              <a:rPr kumimoji="1" lang="ja-JP" altLang="en-US" sz="3400" dirty="0">
                <a:latin typeface="BIZ UDゴシック" panose="020B0400000000000000" pitchFamily="49" charset="-128"/>
                <a:ea typeface="BIZ UDゴシック" panose="020B0400000000000000" pitchFamily="49" charset="-128"/>
              </a:rPr>
              <a:t>年</a:t>
            </a:r>
            <a:r>
              <a:rPr kumimoji="1" lang="en-US" altLang="ja-JP" sz="3400" dirty="0">
                <a:latin typeface="BIZ UDゴシック" panose="020B0400000000000000" pitchFamily="49" charset="-128"/>
                <a:ea typeface="BIZ UDゴシック" panose="020B0400000000000000" pitchFamily="49" charset="-128"/>
              </a:rPr>
              <a:t>3</a:t>
            </a:r>
            <a:r>
              <a:rPr kumimoji="1" lang="ja-JP" altLang="en-US" sz="3400" dirty="0">
                <a:latin typeface="BIZ UDゴシック" panose="020B0400000000000000" pitchFamily="49" charset="-128"/>
                <a:ea typeface="BIZ UDゴシック" panose="020B0400000000000000" pitchFamily="49" charset="-128"/>
              </a:rPr>
              <a:t>月</a:t>
            </a:r>
            <a:r>
              <a:rPr kumimoji="1" lang="en-US" altLang="ja-JP" sz="3400" dirty="0">
                <a:latin typeface="BIZ UDゴシック" panose="020B0400000000000000" pitchFamily="49" charset="-128"/>
                <a:ea typeface="BIZ UDゴシック" panose="020B0400000000000000" pitchFamily="49" charset="-128"/>
              </a:rPr>
              <a:t>22</a:t>
            </a:r>
            <a:r>
              <a:rPr kumimoji="1" lang="ja-JP" altLang="en-US" sz="3400" dirty="0">
                <a:latin typeface="BIZ UDゴシック" panose="020B0400000000000000" pitchFamily="49" charset="-128"/>
                <a:ea typeface="BIZ UDゴシック" panose="020B0400000000000000" pitchFamily="49" charset="-128"/>
              </a:rPr>
              <a:t>日答弁</a:t>
            </a:r>
          </a:p>
        </p:txBody>
      </p:sp>
      <p:sp>
        <p:nvSpPr>
          <p:cNvPr id="18" name="テキスト ボックス 17">
            <a:extLst>
              <a:ext uri="{FF2B5EF4-FFF2-40B4-BE49-F238E27FC236}">
                <a16:creationId xmlns:a16="http://schemas.microsoft.com/office/drawing/2014/main" id="{241547A8-CC0A-495B-B983-69553895422A}"/>
              </a:ext>
            </a:extLst>
          </p:cNvPr>
          <p:cNvSpPr txBox="1"/>
          <p:nvPr/>
        </p:nvSpPr>
        <p:spPr>
          <a:xfrm>
            <a:off x="70880" y="7890927"/>
            <a:ext cx="4969536" cy="1138773"/>
          </a:xfrm>
          <a:prstGeom prst="rect">
            <a:avLst/>
          </a:prstGeom>
          <a:noFill/>
        </p:spPr>
        <p:txBody>
          <a:bodyPr wrap="square" rtlCol="0">
            <a:spAutoFit/>
          </a:bodyPr>
          <a:lstStyle/>
          <a:p>
            <a:pPr algn="ctr"/>
            <a:r>
              <a:rPr kumimoji="1" lang="ja-JP" altLang="en-US" sz="3400" dirty="0">
                <a:latin typeface="BIZ UDゴシック" panose="020B0400000000000000" pitchFamily="49" charset="-128"/>
                <a:ea typeface="BIZ UDゴシック" panose="020B0400000000000000" pitchFamily="49" charset="-128"/>
              </a:rPr>
              <a:t>宮﨑政久・厚労副大臣</a:t>
            </a:r>
            <a:endParaRPr kumimoji="1" lang="en-US" altLang="ja-JP" sz="3400" dirty="0">
              <a:latin typeface="BIZ UDゴシック" panose="020B0400000000000000" pitchFamily="49" charset="-128"/>
              <a:ea typeface="BIZ UDゴシック" panose="020B0400000000000000" pitchFamily="49" charset="-128"/>
            </a:endParaRPr>
          </a:p>
          <a:p>
            <a:pPr algn="ctr"/>
            <a:r>
              <a:rPr kumimoji="1" lang="en-US" altLang="ja-JP" sz="3400" dirty="0">
                <a:latin typeface="BIZ UDゴシック" panose="020B0400000000000000" pitchFamily="49" charset="-128"/>
                <a:ea typeface="BIZ UDゴシック" panose="020B0400000000000000" pitchFamily="49" charset="-128"/>
              </a:rPr>
              <a:t>2023</a:t>
            </a:r>
            <a:r>
              <a:rPr kumimoji="1" lang="ja-JP" altLang="en-US" sz="3400" dirty="0">
                <a:latin typeface="BIZ UDゴシック" panose="020B0400000000000000" pitchFamily="49" charset="-128"/>
                <a:ea typeface="BIZ UDゴシック" panose="020B0400000000000000" pitchFamily="49" charset="-128"/>
              </a:rPr>
              <a:t>年</a:t>
            </a:r>
            <a:r>
              <a:rPr kumimoji="1" lang="en-US" altLang="ja-JP" sz="3400" dirty="0">
                <a:latin typeface="BIZ UDゴシック" panose="020B0400000000000000" pitchFamily="49" charset="-128"/>
                <a:ea typeface="BIZ UDゴシック" panose="020B0400000000000000" pitchFamily="49" charset="-128"/>
              </a:rPr>
              <a:t>11</a:t>
            </a:r>
            <a:r>
              <a:rPr kumimoji="1" lang="ja-JP" altLang="en-US" sz="3400" dirty="0">
                <a:latin typeface="BIZ UDゴシック" panose="020B0400000000000000" pitchFamily="49" charset="-128"/>
                <a:ea typeface="BIZ UDゴシック" panose="020B0400000000000000" pitchFamily="49" charset="-128"/>
              </a:rPr>
              <a:t>月</a:t>
            </a:r>
            <a:r>
              <a:rPr kumimoji="1" lang="en-US" altLang="ja-JP" sz="3400" dirty="0">
                <a:latin typeface="BIZ UDゴシック" panose="020B0400000000000000" pitchFamily="49" charset="-128"/>
                <a:ea typeface="BIZ UDゴシック" panose="020B0400000000000000" pitchFamily="49" charset="-128"/>
              </a:rPr>
              <a:t>13</a:t>
            </a:r>
            <a:r>
              <a:rPr kumimoji="1" lang="ja-JP" altLang="en-US" sz="3400" dirty="0">
                <a:latin typeface="BIZ UDゴシック" panose="020B0400000000000000" pitchFamily="49" charset="-128"/>
                <a:ea typeface="BIZ UDゴシック" panose="020B0400000000000000" pitchFamily="49" charset="-128"/>
              </a:rPr>
              <a:t>日答弁</a:t>
            </a:r>
            <a:endParaRPr kumimoji="1" lang="en-US" altLang="ja-JP" sz="3400" dirty="0">
              <a:latin typeface="BIZ UDゴシック" panose="020B0400000000000000" pitchFamily="49" charset="-128"/>
              <a:ea typeface="BIZ UDゴシック" panose="020B0400000000000000" pitchFamily="49" charset="-128"/>
            </a:endParaRPr>
          </a:p>
        </p:txBody>
      </p:sp>
      <p:sp>
        <p:nvSpPr>
          <p:cNvPr id="19" name="AutoShape 8">
            <a:extLst>
              <a:ext uri="{FF2B5EF4-FFF2-40B4-BE49-F238E27FC236}">
                <a16:creationId xmlns:a16="http://schemas.microsoft.com/office/drawing/2014/main" id="{732A2D1B-9D14-49AF-8614-3A8E28E2D5E6}"/>
              </a:ext>
            </a:extLst>
          </p:cNvPr>
          <p:cNvSpPr/>
          <p:nvPr/>
        </p:nvSpPr>
        <p:spPr>
          <a:xfrm rot="5400000" flipV="1">
            <a:off x="4176828" y="7049700"/>
            <a:ext cx="3852000" cy="108000"/>
          </a:xfrm>
          <a:prstGeom prst="rect">
            <a:avLst/>
          </a:prstGeom>
          <a:solidFill>
            <a:srgbClr val="0C45A6"/>
          </a:solid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953000" cy="10287000"/>
          </a:xfrm>
          <a:prstGeom prst="rect">
            <a:avLst/>
          </a:prstGeom>
          <a:solidFill>
            <a:srgbClr val="FDCF60"/>
          </a:solidFill>
        </p:spPr>
      </p:sp>
      <p:sp>
        <p:nvSpPr>
          <p:cNvPr id="5" name="TextBox 5"/>
          <p:cNvSpPr txBox="1"/>
          <p:nvPr/>
        </p:nvSpPr>
        <p:spPr>
          <a:xfrm>
            <a:off x="6432600" y="1311176"/>
            <a:ext cx="11137800" cy="2769989"/>
          </a:xfrm>
          <a:prstGeom prst="rect">
            <a:avLst/>
          </a:prstGeom>
        </p:spPr>
        <p:txBody>
          <a:bodyPr wrap="square" lIns="0" tIns="0" rIns="0" bIns="0" rtlCol="0" anchor="t">
            <a:spAutoFit/>
          </a:bodyPr>
          <a:lstStyle/>
          <a:p>
            <a:pPr>
              <a:lnSpc>
                <a:spcPts val="3599"/>
              </a:lnSpc>
            </a:pPr>
            <a:r>
              <a:rPr lang="ja-JP" altLang="en-US" sz="3400" dirty="0">
                <a:solidFill>
                  <a:srgbClr val="16214B"/>
                </a:solidFill>
                <a:latin typeface="BIZ UDゴシック" panose="020B0400000000000000" pitchFamily="49" charset="-128"/>
                <a:ea typeface="BIZ UDゴシック" panose="020B0400000000000000" pitchFamily="49" charset="-128"/>
              </a:rPr>
              <a:t>▶年金事務所に対し、</a:t>
            </a:r>
            <a:r>
              <a:rPr lang="en-US" altLang="ja-JP" sz="3400" dirty="0">
                <a:solidFill>
                  <a:srgbClr val="16214B"/>
                </a:solidFill>
                <a:latin typeface="BIZ UDゴシック" panose="020B0400000000000000" pitchFamily="49" charset="-128"/>
                <a:ea typeface="BIZ UDゴシック" panose="020B0400000000000000" pitchFamily="49" charset="-128"/>
              </a:rPr>
              <a:t>2023</a:t>
            </a:r>
            <a:r>
              <a:rPr lang="ja-JP" altLang="en-US" sz="3400" dirty="0">
                <a:solidFill>
                  <a:srgbClr val="16214B"/>
                </a:solidFill>
                <a:latin typeface="BIZ UDゴシック" panose="020B0400000000000000" pitchFamily="49" charset="-128"/>
                <a:ea typeface="BIZ UDゴシック" panose="020B0400000000000000" pitchFamily="49" charset="-128"/>
              </a:rPr>
              <a:t>年８月末時点で日本年機構がリストアップした猶予適用事業所に連絡を取り、猶予期間の再点検と期間内での納付計画策定を協議するよう指示。</a:t>
            </a:r>
            <a:endParaRPr lang="en-US" altLang="ja-JP" sz="3400" dirty="0">
              <a:solidFill>
                <a:srgbClr val="16214B"/>
              </a:solidFill>
              <a:latin typeface="BIZ UDゴシック" panose="020B0400000000000000" pitchFamily="49" charset="-128"/>
              <a:ea typeface="BIZ UDゴシック" panose="020B0400000000000000" pitchFamily="49" charset="-128"/>
            </a:endParaRPr>
          </a:p>
          <a:p>
            <a:pPr>
              <a:lnSpc>
                <a:spcPts val="3599"/>
              </a:lnSpc>
            </a:pPr>
            <a:endParaRPr lang="en-US" altLang="ja-JP" sz="3400" dirty="0">
              <a:solidFill>
                <a:srgbClr val="16214B"/>
              </a:solidFill>
              <a:latin typeface="BIZ UDゴシック" panose="020B0400000000000000" pitchFamily="49" charset="-128"/>
              <a:ea typeface="BIZ UDゴシック" panose="020B0400000000000000" pitchFamily="49" charset="-128"/>
            </a:endParaRPr>
          </a:p>
          <a:p>
            <a:pPr>
              <a:lnSpc>
                <a:spcPts val="3599"/>
              </a:lnSpc>
            </a:pPr>
            <a:r>
              <a:rPr lang="ja-JP" altLang="en-US" sz="3400" dirty="0">
                <a:solidFill>
                  <a:srgbClr val="16214B"/>
                </a:solidFill>
                <a:latin typeface="BIZ UDゴシック" panose="020B0400000000000000" pitchFamily="49" charset="-128"/>
                <a:ea typeface="BIZ UDゴシック" panose="020B0400000000000000" pitchFamily="49" charset="-128"/>
              </a:rPr>
              <a:t>▶納付不履行があれば「猶予の取消予告通知」を発出するよう呼び掛けも。</a:t>
            </a:r>
            <a:endParaRPr lang="en-US" altLang="ja-JP" sz="3400" dirty="0">
              <a:solidFill>
                <a:srgbClr val="16214B"/>
              </a:solidFill>
              <a:latin typeface="BIZ UDゴシック" panose="020B0400000000000000" pitchFamily="49" charset="-128"/>
              <a:ea typeface="BIZ UDゴシック" panose="020B0400000000000000" pitchFamily="49" charset="-128"/>
            </a:endParaRPr>
          </a:p>
        </p:txBody>
      </p:sp>
      <p:grpSp>
        <p:nvGrpSpPr>
          <p:cNvPr id="7" name="Group 7"/>
          <p:cNvGrpSpPr/>
          <p:nvPr/>
        </p:nvGrpSpPr>
        <p:grpSpPr>
          <a:xfrm>
            <a:off x="6048826" y="1175702"/>
            <a:ext cx="11524887" cy="7708869"/>
            <a:chOff x="-3957625" y="-3791655"/>
            <a:chExt cx="12110565" cy="9778445"/>
          </a:xfrm>
        </p:grpSpPr>
        <p:sp>
          <p:nvSpPr>
            <p:cNvPr id="8" name="AutoShape 8"/>
            <p:cNvSpPr/>
            <p:nvPr/>
          </p:nvSpPr>
          <p:spPr>
            <a:xfrm rot="5400000" flipV="1">
              <a:off x="-5717097" y="-2032183"/>
              <a:ext cx="3685483" cy="166539"/>
            </a:xfrm>
            <a:prstGeom prst="rect">
              <a:avLst/>
            </a:prstGeom>
            <a:solidFill>
              <a:srgbClr val="0C45A6"/>
            </a:solidFill>
          </p:spPr>
        </p:sp>
        <p:sp>
          <p:nvSpPr>
            <p:cNvPr id="9" name="TextBox 9"/>
            <p:cNvSpPr txBox="1"/>
            <p:nvPr/>
          </p:nvSpPr>
          <p:spPr>
            <a:xfrm>
              <a:off x="-3550867" y="1887544"/>
              <a:ext cx="11703807" cy="4099246"/>
            </a:xfrm>
            <a:prstGeom prst="rect">
              <a:avLst/>
            </a:prstGeom>
          </p:spPr>
          <p:txBody>
            <a:bodyPr wrap="square" lIns="0" tIns="0" rIns="0" bIns="0" rtlCol="0" anchor="t">
              <a:spAutoFit/>
            </a:bodyPr>
            <a:lstStyle/>
            <a:p>
              <a:pPr>
                <a:lnSpc>
                  <a:spcPts val="3599"/>
                </a:lnSpc>
              </a:pPr>
              <a:r>
                <a:rPr lang="ja-JP" altLang="en-US" sz="3400" dirty="0">
                  <a:solidFill>
                    <a:srgbClr val="16214B"/>
                  </a:solidFill>
                  <a:latin typeface="BIZ UDゴシック" panose="020B0400000000000000" pitchFamily="49" charset="-128"/>
                  <a:ea typeface="BIZ UDゴシック" panose="020B0400000000000000" pitchFamily="49" charset="-128"/>
                </a:rPr>
                <a:t>厚労省は、「猶予事業所への接触の機会を確保するよう呼び掛ける内容だと認識している」と回答。</a:t>
              </a:r>
              <a:endParaRPr lang="en-US" altLang="ja-JP" sz="3400" dirty="0">
                <a:solidFill>
                  <a:srgbClr val="16214B"/>
                </a:solidFill>
                <a:latin typeface="BIZ UDゴシック" panose="020B0400000000000000" pitchFamily="49" charset="-128"/>
                <a:ea typeface="BIZ UDゴシック" panose="020B0400000000000000" pitchFamily="49" charset="-128"/>
              </a:endParaRPr>
            </a:p>
            <a:p>
              <a:pPr>
                <a:lnSpc>
                  <a:spcPts val="3599"/>
                </a:lnSpc>
              </a:pPr>
              <a:r>
                <a:rPr lang="ja-JP" altLang="en-US" sz="3400" dirty="0">
                  <a:solidFill>
                    <a:srgbClr val="16214B"/>
                  </a:solidFill>
                  <a:latin typeface="BIZ UDゴシック" panose="020B0400000000000000" pitchFamily="49" charset="-128"/>
                  <a:ea typeface="BIZ UDゴシック" panose="020B0400000000000000" pitchFamily="49" charset="-128"/>
                </a:rPr>
                <a:t>猶予や分割納付など、事業所の状況に応じて丁寧に対応することは変わらない、と説明するが</a:t>
              </a:r>
              <a:r>
                <a:rPr lang="en-US" altLang="ja-JP" sz="3400" dirty="0">
                  <a:solidFill>
                    <a:srgbClr val="16214B"/>
                  </a:solidFill>
                  <a:latin typeface="BIZ UDゴシック" panose="020B0400000000000000" pitchFamily="49" charset="-128"/>
                  <a:ea typeface="BIZ UDゴシック" panose="020B0400000000000000" pitchFamily="49" charset="-128"/>
                </a:rPr>
                <a:t>……</a:t>
              </a:r>
            </a:p>
            <a:p>
              <a:pPr>
                <a:lnSpc>
                  <a:spcPts val="3599"/>
                </a:lnSpc>
              </a:pPr>
              <a:endParaRPr lang="en-US" altLang="ja-JP" sz="3400" dirty="0">
                <a:solidFill>
                  <a:srgbClr val="16214B"/>
                </a:solidFill>
                <a:latin typeface="BIZ UDゴシック" panose="020B0400000000000000" pitchFamily="49" charset="-128"/>
                <a:ea typeface="BIZ UDゴシック" panose="020B0400000000000000" pitchFamily="49" charset="-128"/>
              </a:endParaRPr>
            </a:p>
            <a:p>
              <a:pPr algn="r">
                <a:lnSpc>
                  <a:spcPts val="3599"/>
                </a:lnSpc>
              </a:pPr>
              <a:r>
                <a:rPr lang="ja-JP" altLang="en-US" sz="3400" dirty="0">
                  <a:solidFill>
                    <a:srgbClr val="16214B"/>
                  </a:solidFill>
                  <a:latin typeface="BIZ UDゴシック" panose="020B0400000000000000" pitchFamily="49" charset="-128"/>
                  <a:ea typeface="BIZ UDゴシック" panose="020B0400000000000000" pitchFamily="49" charset="-128"/>
                </a:rPr>
                <a:t>（</a:t>
              </a:r>
              <a:r>
                <a:rPr lang="en-US" altLang="ja-JP" sz="3400" dirty="0">
                  <a:solidFill>
                    <a:srgbClr val="16214B"/>
                  </a:solidFill>
                  <a:latin typeface="BIZ UDゴシック" panose="020B0400000000000000" pitchFamily="49" charset="-128"/>
                  <a:ea typeface="BIZ UDゴシック" panose="020B0400000000000000" pitchFamily="49" charset="-128"/>
                </a:rPr>
                <a:t>2023</a:t>
              </a:r>
              <a:r>
                <a:rPr lang="ja-JP" altLang="en-US" sz="3400" dirty="0">
                  <a:solidFill>
                    <a:srgbClr val="16214B"/>
                  </a:solidFill>
                  <a:latin typeface="BIZ UDゴシック" panose="020B0400000000000000" pitchFamily="49" charset="-128"/>
                  <a:ea typeface="BIZ UDゴシック" panose="020B0400000000000000" pitchFamily="49" charset="-128"/>
                </a:rPr>
                <a:t>年</a:t>
              </a:r>
              <a:r>
                <a:rPr lang="en-US" altLang="ja-JP" sz="3400" dirty="0">
                  <a:solidFill>
                    <a:srgbClr val="16214B"/>
                  </a:solidFill>
                  <a:latin typeface="BIZ UDゴシック" panose="020B0400000000000000" pitchFamily="49" charset="-128"/>
                  <a:ea typeface="BIZ UDゴシック" panose="020B0400000000000000" pitchFamily="49" charset="-128"/>
                </a:rPr>
                <a:t>11</a:t>
              </a:r>
              <a:r>
                <a:rPr lang="ja-JP" altLang="en-US" sz="3400" dirty="0">
                  <a:solidFill>
                    <a:srgbClr val="16214B"/>
                  </a:solidFill>
                  <a:latin typeface="BIZ UDゴシック" panose="020B0400000000000000" pitchFamily="49" charset="-128"/>
                  <a:ea typeface="BIZ UDゴシック" panose="020B0400000000000000" pitchFamily="49" charset="-128"/>
                </a:rPr>
                <a:t>月 全商連要請）</a:t>
              </a:r>
              <a:endParaRPr lang="en-US" altLang="ja-JP" sz="3400" dirty="0">
                <a:solidFill>
                  <a:srgbClr val="16214B"/>
                </a:solidFill>
                <a:latin typeface="BIZ UDゴシック" panose="020B0400000000000000" pitchFamily="49" charset="-128"/>
                <a:ea typeface="BIZ UDゴシック" panose="020B0400000000000000" pitchFamily="49" charset="-128"/>
              </a:endParaRPr>
            </a:p>
            <a:p>
              <a:pPr>
                <a:lnSpc>
                  <a:spcPts val="3599"/>
                </a:lnSpc>
              </a:pPr>
              <a:endParaRPr lang="ja-JP" altLang="en-US" sz="3400" dirty="0">
                <a:solidFill>
                  <a:srgbClr val="16214B"/>
                </a:solidFill>
                <a:latin typeface="BIZ UDゴシック" panose="020B0400000000000000" pitchFamily="49" charset="-128"/>
                <a:ea typeface="BIZ UDゴシック" panose="020B0400000000000000" pitchFamily="49" charset="-128"/>
              </a:endParaRPr>
            </a:p>
          </p:txBody>
        </p:sp>
      </p:grpSp>
      <p:pic>
        <p:nvPicPr>
          <p:cNvPr id="13" name="図 12">
            <a:extLst>
              <a:ext uri="{FF2B5EF4-FFF2-40B4-BE49-F238E27FC236}">
                <a16:creationId xmlns:a16="http://schemas.microsoft.com/office/drawing/2014/main" id="{166E3FDC-7983-452C-8E10-20CA17855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0474" y="8840913"/>
            <a:ext cx="2715126" cy="1331787"/>
          </a:xfrm>
          <a:prstGeom prst="rect">
            <a:avLst/>
          </a:prstGeom>
        </p:spPr>
      </p:pic>
      <p:sp>
        <p:nvSpPr>
          <p:cNvPr id="17" name="テキスト ボックス 16">
            <a:extLst>
              <a:ext uri="{FF2B5EF4-FFF2-40B4-BE49-F238E27FC236}">
                <a16:creationId xmlns:a16="http://schemas.microsoft.com/office/drawing/2014/main" id="{ED52321D-3D27-4E1F-9B88-1CAEA76DCB9D}"/>
              </a:ext>
            </a:extLst>
          </p:cNvPr>
          <p:cNvSpPr txBox="1"/>
          <p:nvPr/>
        </p:nvSpPr>
        <p:spPr>
          <a:xfrm>
            <a:off x="228600" y="5188869"/>
            <a:ext cx="4495800" cy="3231654"/>
          </a:xfrm>
          <a:prstGeom prst="rect">
            <a:avLst/>
          </a:prstGeom>
          <a:noFill/>
        </p:spPr>
        <p:txBody>
          <a:bodyPr wrap="square" rtlCol="0">
            <a:spAutoFit/>
          </a:bodyPr>
          <a:lstStyle/>
          <a:p>
            <a:pPr algn="ctr"/>
            <a:r>
              <a:rPr kumimoji="1" lang="ja-JP" altLang="en-US" sz="3400" dirty="0">
                <a:latin typeface="BIZ UDゴシック" panose="020B0400000000000000" pitchFamily="49" charset="-128"/>
                <a:ea typeface="BIZ UDゴシック" panose="020B0400000000000000" pitchFamily="49" charset="-128"/>
              </a:rPr>
              <a:t>日本年金機構</a:t>
            </a:r>
            <a:endParaRPr kumimoji="1" lang="en-US" altLang="ja-JP" sz="3400" dirty="0">
              <a:latin typeface="BIZ UDゴシック" panose="020B0400000000000000" pitchFamily="49" charset="-128"/>
              <a:ea typeface="BIZ UDゴシック" panose="020B0400000000000000" pitchFamily="49" charset="-128"/>
            </a:endParaRPr>
          </a:p>
          <a:p>
            <a:pPr algn="ctr"/>
            <a:r>
              <a:rPr kumimoji="1" lang="ja-JP" altLang="en-US" sz="3400" dirty="0">
                <a:latin typeface="BIZ UDゴシック" panose="020B0400000000000000" pitchFamily="49" charset="-128"/>
                <a:ea typeface="BIZ UDゴシック" panose="020B0400000000000000" pitchFamily="49" charset="-128"/>
              </a:rPr>
              <a:t>「令和５年度下期に</a:t>
            </a:r>
            <a:endParaRPr kumimoji="1" lang="en-US" altLang="ja-JP" sz="3400" dirty="0">
              <a:latin typeface="BIZ UDゴシック" panose="020B0400000000000000" pitchFamily="49" charset="-128"/>
              <a:ea typeface="BIZ UDゴシック" panose="020B0400000000000000" pitchFamily="49" charset="-128"/>
            </a:endParaRPr>
          </a:p>
          <a:p>
            <a:pPr algn="ctr"/>
            <a:r>
              <a:rPr kumimoji="1" lang="ja-JP" altLang="en-US" sz="3400" dirty="0">
                <a:latin typeface="BIZ UDゴシック" panose="020B0400000000000000" pitchFamily="49" charset="-128"/>
                <a:ea typeface="BIZ UDゴシック" panose="020B0400000000000000" pitchFamily="49" charset="-128"/>
              </a:rPr>
              <a:t>おける法定猶予</a:t>
            </a:r>
            <a:endParaRPr kumimoji="1" lang="en-US" altLang="ja-JP" sz="3400" dirty="0">
              <a:latin typeface="BIZ UDゴシック" panose="020B0400000000000000" pitchFamily="49" charset="-128"/>
              <a:ea typeface="BIZ UDゴシック" panose="020B0400000000000000" pitchFamily="49" charset="-128"/>
            </a:endParaRPr>
          </a:p>
          <a:p>
            <a:pPr algn="ctr"/>
            <a:r>
              <a:rPr kumimoji="1" lang="ja-JP" altLang="en-US" sz="3400" dirty="0">
                <a:latin typeface="BIZ UDゴシック" panose="020B0400000000000000" pitchFamily="49" charset="-128"/>
                <a:ea typeface="BIZ UDゴシック" panose="020B0400000000000000" pitchFamily="49" charset="-128"/>
              </a:rPr>
              <a:t>適用事業所に対する</a:t>
            </a:r>
            <a:endParaRPr kumimoji="1" lang="en-US" altLang="ja-JP" sz="3400" dirty="0">
              <a:latin typeface="BIZ UDゴシック" panose="020B0400000000000000" pitchFamily="49" charset="-128"/>
              <a:ea typeface="BIZ UDゴシック" panose="020B0400000000000000" pitchFamily="49" charset="-128"/>
            </a:endParaRPr>
          </a:p>
          <a:p>
            <a:pPr algn="ctr"/>
            <a:r>
              <a:rPr kumimoji="1" lang="ja-JP" altLang="en-US" sz="3400" dirty="0">
                <a:latin typeface="BIZ UDゴシック" panose="020B0400000000000000" pitchFamily="49" charset="-128"/>
                <a:ea typeface="BIZ UDゴシック" panose="020B0400000000000000" pitchFamily="49" charset="-128"/>
              </a:rPr>
              <a:t>取組方針」</a:t>
            </a:r>
            <a:endParaRPr kumimoji="1" lang="en-US" altLang="ja-JP" sz="3400" dirty="0">
              <a:latin typeface="BIZ UDゴシック" panose="020B0400000000000000" pitchFamily="49" charset="-128"/>
              <a:ea typeface="BIZ UDゴシック" panose="020B0400000000000000" pitchFamily="49" charset="-128"/>
            </a:endParaRPr>
          </a:p>
          <a:p>
            <a:pPr algn="ctr"/>
            <a:r>
              <a:rPr kumimoji="1" lang="en-US" altLang="ja-JP" sz="3400" dirty="0">
                <a:latin typeface="BIZ UDゴシック" panose="020B0400000000000000" pitchFamily="49" charset="-128"/>
                <a:ea typeface="BIZ UDゴシック" panose="020B0400000000000000" pitchFamily="49" charset="-128"/>
              </a:rPr>
              <a:t>2023</a:t>
            </a:r>
            <a:r>
              <a:rPr kumimoji="1" lang="ja-JP" altLang="en-US" sz="3400" dirty="0">
                <a:latin typeface="BIZ UDゴシック" panose="020B0400000000000000" pitchFamily="49" charset="-128"/>
                <a:ea typeface="BIZ UDゴシック" panose="020B0400000000000000" pitchFamily="49" charset="-128"/>
              </a:rPr>
              <a:t>年</a:t>
            </a:r>
            <a:r>
              <a:rPr kumimoji="1" lang="en-US" altLang="ja-JP" sz="3400" dirty="0">
                <a:latin typeface="BIZ UDゴシック" panose="020B0400000000000000" pitchFamily="49" charset="-128"/>
                <a:ea typeface="BIZ UDゴシック" panose="020B0400000000000000" pitchFamily="49" charset="-128"/>
              </a:rPr>
              <a:t>10</a:t>
            </a:r>
            <a:r>
              <a:rPr kumimoji="1" lang="ja-JP" altLang="en-US" sz="3400" dirty="0">
                <a:latin typeface="BIZ UDゴシック" panose="020B0400000000000000" pitchFamily="49" charset="-128"/>
                <a:ea typeface="BIZ UDゴシック" panose="020B0400000000000000" pitchFamily="49" charset="-128"/>
              </a:rPr>
              <a:t>月頃発出</a:t>
            </a:r>
          </a:p>
        </p:txBody>
      </p:sp>
      <p:sp>
        <p:nvSpPr>
          <p:cNvPr id="19" name="AutoShape 8">
            <a:extLst>
              <a:ext uri="{FF2B5EF4-FFF2-40B4-BE49-F238E27FC236}">
                <a16:creationId xmlns:a16="http://schemas.microsoft.com/office/drawing/2014/main" id="{732A2D1B-9D14-49AF-8614-3A8E28E2D5E6}"/>
              </a:ext>
            </a:extLst>
          </p:cNvPr>
          <p:cNvSpPr/>
          <p:nvPr/>
        </p:nvSpPr>
        <p:spPr>
          <a:xfrm rot="5400000" flipV="1">
            <a:off x="4675335" y="6745590"/>
            <a:ext cx="2905467" cy="158487"/>
          </a:xfrm>
          <a:prstGeom prst="rect">
            <a:avLst/>
          </a:prstGeom>
          <a:solidFill>
            <a:srgbClr val="0C45A6"/>
          </a:solidFill>
        </p:spPr>
      </p:sp>
      <p:pic>
        <p:nvPicPr>
          <p:cNvPr id="4" name="グラフィックス 3" descr="ドキュメント">
            <a:extLst>
              <a:ext uri="{FF2B5EF4-FFF2-40B4-BE49-F238E27FC236}">
                <a16:creationId xmlns:a16="http://schemas.microsoft.com/office/drawing/2014/main" id="{C1B4CA65-ABC9-4710-A422-F341149931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828" y="1520149"/>
            <a:ext cx="3477344" cy="3477344"/>
          </a:xfrm>
          <a:prstGeom prst="rect">
            <a:avLst/>
          </a:prstGeom>
        </p:spPr>
      </p:pic>
    </p:spTree>
    <p:extLst>
      <p:ext uri="{BB962C8B-B14F-4D97-AF65-F5344CB8AC3E}">
        <p14:creationId xmlns:p14="http://schemas.microsoft.com/office/powerpoint/2010/main" val="26315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953000" cy="10287000"/>
          </a:xfrm>
          <a:prstGeom prst="rect">
            <a:avLst/>
          </a:prstGeom>
          <a:solidFill>
            <a:srgbClr val="FDCF60"/>
          </a:solidFill>
        </p:spPr>
      </p:sp>
      <p:pic>
        <p:nvPicPr>
          <p:cNvPr id="3" name="図 2">
            <a:extLst>
              <a:ext uri="{FF2B5EF4-FFF2-40B4-BE49-F238E27FC236}">
                <a16:creationId xmlns:a16="http://schemas.microsoft.com/office/drawing/2014/main" id="{8A2667C9-9CB0-49DF-903C-8BEE46BB714B}"/>
              </a:ext>
            </a:extLst>
          </p:cNvPr>
          <p:cNvPicPr>
            <a:picLocks noChangeAspect="1"/>
          </p:cNvPicPr>
          <p:nvPr/>
        </p:nvPicPr>
        <p:blipFill>
          <a:blip r:embed="rId3"/>
          <a:stretch>
            <a:fillRect/>
          </a:stretch>
        </p:blipFill>
        <p:spPr>
          <a:xfrm>
            <a:off x="629652" y="647700"/>
            <a:ext cx="16158411" cy="8287677"/>
          </a:xfrm>
          <a:prstGeom prst="rect">
            <a:avLst/>
          </a:prstGeom>
        </p:spPr>
      </p:pic>
      <p:pic>
        <p:nvPicPr>
          <p:cNvPr id="13" name="図 12">
            <a:extLst>
              <a:ext uri="{FF2B5EF4-FFF2-40B4-BE49-F238E27FC236}">
                <a16:creationId xmlns:a16="http://schemas.microsoft.com/office/drawing/2014/main" id="{166E3FDC-7983-452C-8E10-20CA17855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0474" y="8840913"/>
            <a:ext cx="2715126" cy="1331787"/>
          </a:xfrm>
          <a:prstGeom prst="rect">
            <a:avLst/>
          </a:prstGeom>
        </p:spPr>
      </p:pic>
      <p:sp>
        <p:nvSpPr>
          <p:cNvPr id="14" name="テキスト ボックス 7">
            <a:extLst>
              <a:ext uri="{FF2B5EF4-FFF2-40B4-BE49-F238E27FC236}">
                <a16:creationId xmlns:a16="http://schemas.microsoft.com/office/drawing/2014/main" id="{072920BA-E023-4657-B46A-4B6531AC39C1}"/>
              </a:ext>
            </a:extLst>
          </p:cNvPr>
          <p:cNvSpPr txBox="1"/>
          <p:nvPr/>
        </p:nvSpPr>
        <p:spPr>
          <a:xfrm>
            <a:off x="3198951" y="1593129"/>
            <a:ext cx="1795462" cy="9144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2010</a:t>
            </a:r>
            <a:r>
              <a:rPr lang="ja-JP"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月</a:t>
            </a:r>
          </a:p>
          <a:p>
            <a:pPr algn="ctr">
              <a:spcAft>
                <a:spcPts val="0"/>
              </a:spcAft>
            </a:pPr>
            <a:r>
              <a:rPr lang="ja-JP"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機構発足</a:t>
            </a:r>
          </a:p>
        </p:txBody>
      </p:sp>
      <p:cxnSp>
        <p:nvCxnSpPr>
          <p:cNvPr id="11" name="直線矢印コネクタ 10">
            <a:extLst>
              <a:ext uri="{FF2B5EF4-FFF2-40B4-BE49-F238E27FC236}">
                <a16:creationId xmlns:a16="http://schemas.microsoft.com/office/drawing/2014/main" id="{235A8133-B418-448F-B233-38B8CDCC3492}"/>
              </a:ext>
            </a:extLst>
          </p:cNvPr>
          <p:cNvCxnSpPr/>
          <p:nvPr/>
        </p:nvCxnSpPr>
        <p:spPr>
          <a:xfrm>
            <a:off x="4994413" y="2446460"/>
            <a:ext cx="381000" cy="381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7">
            <a:extLst>
              <a:ext uri="{FF2B5EF4-FFF2-40B4-BE49-F238E27FC236}">
                <a16:creationId xmlns:a16="http://schemas.microsoft.com/office/drawing/2014/main" id="{2B20E63F-6090-45E8-86EA-DC5C1507CA98}"/>
              </a:ext>
            </a:extLst>
          </p:cNvPr>
          <p:cNvSpPr txBox="1"/>
          <p:nvPr/>
        </p:nvSpPr>
        <p:spPr>
          <a:xfrm>
            <a:off x="7811126" y="1592179"/>
            <a:ext cx="1795462" cy="118912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201</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6</a:t>
            </a:r>
            <a:r>
              <a:rPr lang="ja-JP"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p>
          <a:p>
            <a:pPr algn="ctr">
              <a:spcAft>
                <a:spcPts val="0"/>
              </a:spcAft>
            </a:pPr>
            <a:r>
              <a:rPr lang="ja-JP"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機構</a:t>
            </a:r>
            <a:r>
              <a:rPr lang="ja-JP" altLang="en-US"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組織</a:t>
            </a:r>
            <a:endParaRPr lang="en-US" altLang="ja-JP"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spcAft>
                <a:spcPts val="0"/>
              </a:spcAft>
            </a:pPr>
            <a:r>
              <a:rPr lang="ja-JP" altLang="en-US"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再編</a:t>
            </a:r>
            <a:endParaRPr lang="ja-JP"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cxnSp>
        <p:nvCxnSpPr>
          <p:cNvPr id="20" name="直線矢印コネクタ 19">
            <a:extLst>
              <a:ext uri="{FF2B5EF4-FFF2-40B4-BE49-F238E27FC236}">
                <a16:creationId xmlns:a16="http://schemas.microsoft.com/office/drawing/2014/main" id="{FD596FDF-8662-41BC-AF13-06332C338F69}"/>
              </a:ext>
            </a:extLst>
          </p:cNvPr>
          <p:cNvCxnSpPr>
            <a:cxnSpLocks/>
          </p:cNvCxnSpPr>
          <p:nvPr/>
        </p:nvCxnSpPr>
        <p:spPr>
          <a:xfrm>
            <a:off x="9416088" y="2827460"/>
            <a:ext cx="190500" cy="6015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7">
            <a:extLst>
              <a:ext uri="{FF2B5EF4-FFF2-40B4-BE49-F238E27FC236}">
                <a16:creationId xmlns:a16="http://schemas.microsoft.com/office/drawing/2014/main" id="{4823DBD4-D267-4EAC-AD5D-9740EDE6113D}"/>
              </a:ext>
            </a:extLst>
          </p:cNvPr>
          <p:cNvSpPr txBox="1"/>
          <p:nvPr/>
        </p:nvSpPr>
        <p:spPr>
          <a:xfrm>
            <a:off x="10504132" y="1562100"/>
            <a:ext cx="1795462" cy="9144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20</a:t>
            </a:r>
            <a:r>
              <a:rPr lang="en-US" altLang="ja-JP"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p>
          <a:p>
            <a:pPr algn="ctr">
              <a:spcAft>
                <a:spcPts val="0"/>
              </a:spcAft>
            </a:pPr>
            <a:r>
              <a:rPr lang="ja-JP" altLang="en-US"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特例猶予</a:t>
            </a:r>
            <a:endParaRPr lang="ja-JP" sz="2400"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97251C5A-B4A4-4AB2-A8B6-4542DD218655}"/>
              </a:ext>
            </a:extLst>
          </p:cNvPr>
          <p:cNvCxnSpPr>
            <a:cxnSpLocks/>
          </p:cNvCxnSpPr>
          <p:nvPr/>
        </p:nvCxnSpPr>
        <p:spPr>
          <a:xfrm>
            <a:off x="12174047" y="2488097"/>
            <a:ext cx="125547" cy="2551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7">
            <a:extLst>
              <a:ext uri="{FF2B5EF4-FFF2-40B4-BE49-F238E27FC236}">
                <a16:creationId xmlns:a16="http://schemas.microsoft.com/office/drawing/2014/main" id="{510552D7-5FBD-48E9-8CDB-BC8E6B09EB05}"/>
              </a:ext>
            </a:extLst>
          </p:cNvPr>
          <p:cNvSpPr txBox="1"/>
          <p:nvPr/>
        </p:nvSpPr>
        <p:spPr>
          <a:xfrm>
            <a:off x="15006699" y="7084189"/>
            <a:ext cx="2900301" cy="133178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altLang="zh-TW"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2023</a:t>
            </a:r>
            <a:r>
              <a:rPr lang="zh-TW"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年</a:t>
            </a:r>
          </a:p>
          <a:p>
            <a:pPr algn="ctr">
              <a:spcAft>
                <a:spcPts val="0"/>
              </a:spcAft>
            </a:pPr>
            <a:r>
              <a:rPr lang="zh-TW"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「事業計画」転換</a:t>
            </a:r>
          </a:p>
          <a:p>
            <a:pPr algn="ctr">
              <a:spcAft>
                <a:spcPts val="0"/>
              </a:spcAft>
            </a:pPr>
            <a:r>
              <a:rPr lang="zh-TW"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「取組方針」発出</a:t>
            </a:r>
          </a:p>
        </p:txBody>
      </p:sp>
      <p:sp>
        <p:nvSpPr>
          <p:cNvPr id="26" name="テキスト ボックス 7">
            <a:extLst>
              <a:ext uri="{FF2B5EF4-FFF2-40B4-BE49-F238E27FC236}">
                <a16:creationId xmlns:a16="http://schemas.microsoft.com/office/drawing/2014/main" id="{74AF6CE7-617C-4E19-BE59-2606317BC64B}"/>
              </a:ext>
            </a:extLst>
          </p:cNvPr>
          <p:cNvSpPr txBox="1"/>
          <p:nvPr/>
        </p:nvSpPr>
        <p:spPr>
          <a:xfrm>
            <a:off x="12099040" y="8648700"/>
            <a:ext cx="2298751" cy="134173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4</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月～</a:t>
            </a:r>
          </a:p>
          <a:p>
            <a:pPr algn="ctr">
              <a:spcAft>
                <a:spcPts val="0"/>
              </a:spcAft>
            </a:pP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滞納処分の</a:t>
            </a:r>
          </a:p>
          <a:p>
            <a:pPr algn="ctr">
              <a:spcAft>
                <a:spcPts val="0"/>
              </a:spcAft>
            </a:pP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段階的再開</a:t>
            </a:r>
          </a:p>
        </p:txBody>
      </p:sp>
      <p:cxnSp>
        <p:nvCxnSpPr>
          <p:cNvPr id="27" name="直線矢印コネクタ 26">
            <a:extLst>
              <a:ext uri="{FF2B5EF4-FFF2-40B4-BE49-F238E27FC236}">
                <a16:creationId xmlns:a16="http://schemas.microsoft.com/office/drawing/2014/main" id="{A3E51FF0-6433-4FD6-9102-56423652392E}"/>
              </a:ext>
            </a:extLst>
          </p:cNvPr>
          <p:cNvCxnSpPr>
            <a:cxnSpLocks/>
          </p:cNvCxnSpPr>
          <p:nvPr/>
        </p:nvCxnSpPr>
        <p:spPr>
          <a:xfrm flipV="1">
            <a:off x="13106400" y="8281798"/>
            <a:ext cx="0" cy="360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2C614D39-1E28-4FDB-8525-385D7D31AB57}"/>
              </a:ext>
            </a:extLst>
          </p:cNvPr>
          <p:cNvCxnSpPr>
            <a:cxnSpLocks/>
          </p:cNvCxnSpPr>
          <p:nvPr/>
        </p:nvCxnSpPr>
        <p:spPr>
          <a:xfrm flipH="1">
            <a:off x="14706600" y="7625829"/>
            <a:ext cx="300099" cy="2485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1F5506EA-D44E-4062-9555-FB5A195C194D}"/>
              </a:ext>
            </a:extLst>
          </p:cNvPr>
          <p:cNvCxnSpPr>
            <a:cxnSpLocks/>
          </p:cNvCxnSpPr>
          <p:nvPr/>
        </p:nvCxnSpPr>
        <p:spPr>
          <a:xfrm flipV="1">
            <a:off x="5509992" y="4791538"/>
            <a:ext cx="1424208" cy="14498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68CA3068-5F9E-40D9-862B-68A26B53ECD9}"/>
              </a:ext>
            </a:extLst>
          </p:cNvPr>
          <p:cNvCxnSpPr>
            <a:cxnSpLocks/>
          </p:cNvCxnSpPr>
          <p:nvPr/>
        </p:nvCxnSpPr>
        <p:spPr>
          <a:xfrm flipV="1">
            <a:off x="9619058" y="4000500"/>
            <a:ext cx="2049928" cy="8371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B1E936C-ACD0-484C-8210-38D35E4C689E}"/>
              </a:ext>
            </a:extLst>
          </p:cNvPr>
          <p:cNvCxnSpPr>
            <a:cxnSpLocks/>
          </p:cNvCxnSpPr>
          <p:nvPr/>
        </p:nvCxnSpPr>
        <p:spPr>
          <a:xfrm flipV="1">
            <a:off x="13106400" y="2552700"/>
            <a:ext cx="963276" cy="36887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B646A84-9EB9-46C0-801D-114CAB32D559}"/>
              </a:ext>
            </a:extLst>
          </p:cNvPr>
          <p:cNvSpPr txBox="1"/>
          <p:nvPr/>
        </p:nvSpPr>
        <p:spPr>
          <a:xfrm>
            <a:off x="13769577" y="1424590"/>
            <a:ext cx="937023" cy="830997"/>
          </a:xfrm>
          <a:prstGeom prst="rect">
            <a:avLst/>
          </a:prstGeom>
          <a:noFill/>
        </p:spPr>
        <p:txBody>
          <a:bodyPr wrap="square" rtlCol="0">
            <a:spAutoFit/>
          </a:bodyPr>
          <a:lstStyle/>
          <a:p>
            <a:r>
              <a:rPr kumimoji="1" lang="ja-JP" altLang="en-US" sz="4800" dirty="0">
                <a:solidFill>
                  <a:srgbClr val="FF0000"/>
                </a:solidFill>
                <a:latin typeface="HGS創英角ｺﾞｼｯｸUB" panose="020B0900000000000000" pitchFamily="50" charset="-128"/>
                <a:ea typeface="HGS創英角ｺﾞｼｯｸUB" panose="020B0900000000000000" pitchFamily="50" charset="-128"/>
              </a:rPr>
              <a:t>？</a:t>
            </a:r>
          </a:p>
        </p:txBody>
      </p:sp>
      <p:sp>
        <p:nvSpPr>
          <p:cNvPr id="19" name="テキスト ボックス 7">
            <a:extLst>
              <a:ext uri="{FF2B5EF4-FFF2-40B4-BE49-F238E27FC236}">
                <a16:creationId xmlns:a16="http://schemas.microsoft.com/office/drawing/2014/main" id="{A7336E5C-8F37-40DD-A658-48F8F8A1C55D}"/>
              </a:ext>
            </a:extLst>
          </p:cNvPr>
          <p:cNvSpPr txBox="1"/>
          <p:nvPr/>
        </p:nvSpPr>
        <p:spPr>
          <a:xfrm>
            <a:off x="629653" y="8993313"/>
            <a:ext cx="10800348" cy="125558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日本年金機構</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業務実績報告書</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各年版</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朝日新聞</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』(23</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8</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日付</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をもとに、全商連作成。</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23</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年度は、朝日新聞報道に基づき、</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4</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9</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月までの半年間に行われた、約</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万</a:t>
            </a:r>
            <a:r>
              <a:rPr lang="en-US" altLang="ja-JP"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6300</a:t>
            </a:r>
            <a:r>
              <a:rPr lang="ja-JP" altLang="en-US" sz="2400" kern="100" spc="100" dirty="0">
                <a:latin typeface="BIZ UDゴシック" panose="020B0400000000000000" pitchFamily="49" charset="-128"/>
                <a:ea typeface="BIZ UDゴシック" panose="020B0400000000000000" pitchFamily="49" charset="-128"/>
                <a:cs typeface="Times New Roman" panose="02020603050405020304" pitchFamily="18" charset="0"/>
              </a:rPr>
              <a:t>件の差し押さえ事業所数を倍加したもの。</a:t>
            </a:r>
          </a:p>
        </p:txBody>
      </p:sp>
    </p:spTree>
    <p:extLst>
      <p:ext uri="{BB962C8B-B14F-4D97-AF65-F5344CB8AC3E}">
        <p14:creationId xmlns:p14="http://schemas.microsoft.com/office/powerpoint/2010/main" val="426017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953000" cy="10287000"/>
          </a:xfrm>
          <a:prstGeom prst="rect">
            <a:avLst/>
          </a:prstGeom>
          <a:solidFill>
            <a:srgbClr val="FDCF60"/>
          </a:solidFill>
        </p:spPr>
      </p:sp>
      <p:sp>
        <p:nvSpPr>
          <p:cNvPr id="5" name="TextBox 5"/>
          <p:cNvSpPr txBox="1"/>
          <p:nvPr/>
        </p:nvSpPr>
        <p:spPr>
          <a:xfrm>
            <a:off x="6432600" y="1701105"/>
            <a:ext cx="11137800" cy="1384995"/>
          </a:xfrm>
          <a:prstGeom prst="rect">
            <a:avLst/>
          </a:prstGeom>
        </p:spPr>
        <p:txBody>
          <a:bodyPr wrap="square" lIns="0" tIns="0" rIns="0" bIns="0" rtlCol="0" anchor="t">
            <a:spAutoFit/>
          </a:bodyPr>
          <a:lstStyle/>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保険加入事業所の権利を擁護し、年金事務所職員の民主的</a:t>
            </a:r>
            <a:endParaRPr lang="en-US" altLang="ja-JP" sz="3100" dirty="0">
              <a:solidFill>
                <a:srgbClr val="16214B"/>
              </a:solidFill>
              <a:latin typeface="BIZ UDゴシック" panose="020B0400000000000000" pitchFamily="49" charset="-128"/>
              <a:ea typeface="BIZ UDゴシック" panose="020B0400000000000000" pitchFamily="49" charset="-128"/>
            </a:endParaRPr>
          </a:p>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対応を規定するガイドラインなどを厚労省が策定し、</a:t>
            </a:r>
            <a:endParaRPr lang="en-US" altLang="ja-JP" sz="3100" dirty="0">
              <a:solidFill>
                <a:srgbClr val="16214B"/>
              </a:solidFill>
              <a:latin typeface="BIZ UDゴシック" panose="020B0400000000000000" pitchFamily="49" charset="-128"/>
              <a:ea typeface="BIZ UDゴシック" panose="020B0400000000000000" pitchFamily="49" charset="-128"/>
            </a:endParaRPr>
          </a:p>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年金事務所の暴走に歯止めをかけるための手立てを</a:t>
            </a:r>
            <a:endParaRPr lang="en-US" altLang="ja-JP" sz="3100" dirty="0">
              <a:solidFill>
                <a:srgbClr val="16214B"/>
              </a:solidFill>
              <a:latin typeface="BIZ UDゴシック" panose="020B0400000000000000" pitchFamily="49" charset="-128"/>
              <a:ea typeface="BIZ UDゴシック" panose="020B0400000000000000" pitchFamily="49" charset="-128"/>
            </a:endParaRPr>
          </a:p>
        </p:txBody>
      </p:sp>
      <p:grpSp>
        <p:nvGrpSpPr>
          <p:cNvPr id="7" name="Group 7"/>
          <p:cNvGrpSpPr/>
          <p:nvPr/>
        </p:nvGrpSpPr>
        <p:grpSpPr>
          <a:xfrm>
            <a:off x="6034983" y="1624905"/>
            <a:ext cx="11535417" cy="3303390"/>
            <a:chOff x="-3957625" y="-4689056"/>
            <a:chExt cx="12121630" cy="4190241"/>
          </a:xfrm>
        </p:grpSpPr>
        <p:sp>
          <p:nvSpPr>
            <p:cNvPr id="8" name="AutoShape 8"/>
            <p:cNvSpPr/>
            <p:nvPr/>
          </p:nvSpPr>
          <p:spPr>
            <a:xfrm rot="5400000" flipV="1">
              <a:off x="-4814177" y="-3832504"/>
              <a:ext cx="1826592" cy="113488"/>
            </a:xfrm>
            <a:prstGeom prst="rect">
              <a:avLst/>
            </a:prstGeom>
            <a:solidFill>
              <a:srgbClr val="0C45A6"/>
            </a:solidFill>
          </p:spPr>
        </p:sp>
        <p:sp>
          <p:nvSpPr>
            <p:cNvPr id="9" name="TextBox 9"/>
            <p:cNvSpPr txBox="1"/>
            <p:nvPr/>
          </p:nvSpPr>
          <p:spPr>
            <a:xfrm>
              <a:off x="-3539802" y="-2255635"/>
              <a:ext cx="11703807" cy="1756820"/>
            </a:xfrm>
            <a:prstGeom prst="rect">
              <a:avLst/>
            </a:prstGeom>
          </p:spPr>
          <p:txBody>
            <a:bodyPr wrap="square" lIns="0" tIns="0" rIns="0" bIns="0" rtlCol="0" anchor="t">
              <a:spAutoFit/>
            </a:bodyPr>
            <a:lstStyle/>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「納税者の権利憲章」を法定化する。 税金や公的保険料の</a:t>
              </a:r>
              <a:endParaRPr lang="en-US" altLang="ja-JP" sz="3100" dirty="0">
                <a:solidFill>
                  <a:srgbClr val="16214B"/>
                </a:solidFill>
                <a:latin typeface="BIZ UDゴシック" panose="020B0400000000000000" pitchFamily="49" charset="-128"/>
                <a:ea typeface="BIZ UDゴシック" panose="020B0400000000000000" pitchFamily="49" charset="-128"/>
              </a:endParaRPr>
            </a:p>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賦課、調査、徴収のあらゆる場面で、国民の基本的人権が</a:t>
              </a:r>
              <a:endParaRPr lang="en-US" altLang="ja-JP" sz="3100" dirty="0">
                <a:solidFill>
                  <a:srgbClr val="16214B"/>
                </a:solidFill>
                <a:latin typeface="BIZ UDゴシック" panose="020B0400000000000000" pitchFamily="49" charset="-128"/>
                <a:ea typeface="BIZ UDゴシック" panose="020B0400000000000000" pitchFamily="49" charset="-128"/>
              </a:endParaRPr>
            </a:p>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侵害されることのないよう求める</a:t>
              </a:r>
            </a:p>
          </p:txBody>
        </p:sp>
      </p:grpSp>
      <p:pic>
        <p:nvPicPr>
          <p:cNvPr id="13" name="図 12">
            <a:extLst>
              <a:ext uri="{FF2B5EF4-FFF2-40B4-BE49-F238E27FC236}">
                <a16:creationId xmlns:a16="http://schemas.microsoft.com/office/drawing/2014/main" id="{166E3FDC-7983-452C-8E10-20CA17855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0474" y="8840913"/>
            <a:ext cx="2715126" cy="1331787"/>
          </a:xfrm>
          <a:prstGeom prst="rect">
            <a:avLst/>
          </a:prstGeom>
        </p:spPr>
      </p:pic>
      <p:sp>
        <p:nvSpPr>
          <p:cNvPr id="17" name="テキスト ボックス 16">
            <a:extLst>
              <a:ext uri="{FF2B5EF4-FFF2-40B4-BE49-F238E27FC236}">
                <a16:creationId xmlns:a16="http://schemas.microsoft.com/office/drawing/2014/main" id="{ED52321D-3D27-4E1F-9B88-1CAEA76DCB9D}"/>
              </a:ext>
            </a:extLst>
          </p:cNvPr>
          <p:cNvSpPr txBox="1"/>
          <p:nvPr/>
        </p:nvSpPr>
        <p:spPr>
          <a:xfrm>
            <a:off x="228600" y="6134100"/>
            <a:ext cx="4495800" cy="1138773"/>
          </a:xfrm>
          <a:prstGeom prst="rect">
            <a:avLst/>
          </a:prstGeom>
          <a:noFill/>
        </p:spPr>
        <p:txBody>
          <a:bodyPr wrap="square" rtlCol="0">
            <a:spAutoFit/>
          </a:bodyPr>
          <a:lstStyle/>
          <a:p>
            <a:pPr algn="ctr"/>
            <a:r>
              <a:rPr kumimoji="1" lang="ja-JP" altLang="en-US" sz="3400" dirty="0">
                <a:latin typeface="BIZ UDゴシック" panose="020B0400000000000000" pitchFamily="49" charset="-128"/>
                <a:ea typeface="BIZ UDゴシック" panose="020B0400000000000000" pitchFamily="49" charset="-128"/>
              </a:rPr>
              <a:t>徴収行政のあり方と制度改善の提案</a:t>
            </a:r>
          </a:p>
        </p:txBody>
      </p:sp>
      <p:sp>
        <p:nvSpPr>
          <p:cNvPr id="19" name="AutoShape 8">
            <a:extLst>
              <a:ext uri="{FF2B5EF4-FFF2-40B4-BE49-F238E27FC236}">
                <a16:creationId xmlns:a16="http://schemas.microsoft.com/office/drawing/2014/main" id="{732A2D1B-9D14-49AF-8614-3A8E28E2D5E6}"/>
              </a:ext>
            </a:extLst>
          </p:cNvPr>
          <p:cNvSpPr/>
          <p:nvPr/>
        </p:nvSpPr>
        <p:spPr>
          <a:xfrm rot="5400000" flipV="1">
            <a:off x="5376400" y="4133100"/>
            <a:ext cx="1440000" cy="108000"/>
          </a:xfrm>
          <a:prstGeom prst="rect">
            <a:avLst/>
          </a:prstGeom>
          <a:solidFill>
            <a:srgbClr val="0C45A6"/>
          </a:solidFill>
        </p:spPr>
      </p:sp>
      <p:pic>
        <p:nvPicPr>
          <p:cNvPr id="6" name="グラフィックス 5" descr="チャット">
            <a:extLst>
              <a:ext uri="{FF2B5EF4-FFF2-40B4-BE49-F238E27FC236}">
                <a16:creationId xmlns:a16="http://schemas.microsoft.com/office/drawing/2014/main" id="{6B206B09-AA10-4FDD-9EB1-CCAA303E21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400" y="2628900"/>
            <a:ext cx="3778200" cy="3778200"/>
          </a:xfrm>
          <a:prstGeom prst="rect">
            <a:avLst/>
          </a:prstGeom>
        </p:spPr>
      </p:pic>
      <p:sp>
        <p:nvSpPr>
          <p:cNvPr id="14" name="AutoShape 8">
            <a:extLst>
              <a:ext uri="{FF2B5EF4-FFF2-40B4-BE49-F238E27FC236}">
                <a16:creationId xmlns:a16="http://schemas.microsoft.com/office/drawing/2014/main" id="{F28E0E83-A0E5-49F7-9D23-E9010D40C643}"/>
              </a:ext>
            </a:extLst>
          </p:cNvPr>
          <p:cNvSpPr/>
          <p:nvPr/>
        </p:nvSpPr>
        <p:spPr>
          <a:xfrm rot="5400000" flipV="1">
            <a:off x="5346826" y="5997900"/>
            <a:ext cx="1512000" cy="108000"/>
          </a:xfrm>
          <a:prstGeom prst="rect">
            <a:avLst/>
          </a:prstGeom>
          <a:solidFill>
            <a:srgbClr val="0C45A6"/>
          </a:solidFill>
        </p:spPr>
      </p:sp>
      <p:sp>
        <p:nvSpPr>
          <p:cNvPr id="15" name="TextBox 9">
            <a:extLst>
              <a:ext uri="{FF2B5EF4-FFF2-40B4-BE49-F238E27FC236}">
                <a16:creationId xmlns:a16="http://schemas.microsoft.com/office/drawing/2014/main" id="{AF0B572E-D242-47A4-BE7B-8430FEAB6927}"/>
              </a:ext>
            </a:extLst>
          </p:cNvPr>
          <p:cNvSpPr txBox="1"/>
          <p:nvPr/>
        </p:nvSpPr>
        <p:spPr>
          <a:xfrm>
            <a:off x="6432600" y="5372100"/>
            <a:ext cx="11137800" cy="1384995"/>
          </a:xfrm>
          <a:prstGeom prst="rect">
            <a:avLst/>
          </a:prstGeom>
        </p:spPr>
        <p:txBody>
          <a:bodyPr wrap="square" lIns="0" tIns="0" rIns="0" bIns="0" rtlCol="0" anchor="t">
            <a:spAutoFit/>
          </a:bodyPr>
          <a:lstStyle/>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社会保険料の事業者負担は、応益性を根拠に賦課され、納付</a:t>
            </a:r>
            <a:endParaRPr lang="en-US" altLang="ja-JP" sz="3100" dirty="0">
              <a:solidFill>
                <a:srgbClr val="16214B"/>
              </a:solidFill>
              <a:latin typeface="BIZ UDゴシック" panose="020B0400000000000000" pitchFamily="49" charset="-128"/>
              <a:ea typeface="BIZ UDゴシック" panose="020B0400000000000000" pitchFamily="49" charset="-128"/>
            </a:endParaRPr>
          </a:p>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資力を必ずしも考慮に入れていないため、逆進的になりがち。</a:t>
            </a:r>
            <a:endParaRPr lang="en-US" altLang="ja-JP" sz="3100" dirty="0">
              <a:solidFill>
                <a:srgbClr val="16214B"/>
              </a:solidFill>
              <a:latin typeface="BIZ UDゴシック" panose="020B0400000000000000" pitchFamily="49" charset="-128"/>
              <a:ea typeface="BIZ UDゴシック" panose="020B0400000000000000" pitchFamily="49" charset="-128"/>
            </a:endParaRPr>
          </a:p>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払いきれない保険料を生じさせる構造に、メスをいれるべき</a:t>
            </a:r>
          </a:p>
        </p:txBody>
      </p:sp>
      <p:sp>
        <p:nvSpPr>
          <p:cNvPr id="16" name="TextBox 9">
            <a:extLst>
              <a:ext uri="{FF2B5EF4-FFF2-40B4-BE49-F238E27FC236}">
                <a16:creationId xmlns:a16="http://schemas.microsoft.com/office/drawing/2014/main" id="{4A8CFA6D-B205-425B-8C6A-9D2094181117}"/>
              </a:ext>
            </a:extLst>
          </p:cNvPr>
          <p:cNvSpPr txBox="1"/>
          <p:nvPr/>
        </p:nvSpPr>
        <p:spPr>
          <a:xfrm>
            <a:off x="6436313" y="7277100"/>
            <a:ext cx="11137800" cy="923330"/>
          </a:xfrm>
          <a:prstGeom prst="rect">
            <a:avLst/>
          </a:prstGeom>
        </p:spPr>
        <p:txBody>
          <a:bodyPr wrap="square" lIns="0" tIns="0" rIns="0" bIns="0" rtlCol="0" anchor="t">
            <a:spAutoFit/>
          </a:bodyPr>
          <a:lstStyle/>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小規模企業振興基本法の付帯決議に基づき、小企業・中小</a:t>
            </a:r>
            <a:endParaRPr lang="en-US" altLang="ja-JP" sz="3100" dirty="0">
              <a:solidFill>
                <a:srgbClr val="16214B"/>
              </a:solidFill>
              <a:latin typeface="BIZ UDゴシック" panose="020B0400000000000000" pitchFamily="49" charset="-128"/>
              <a:ea typeface="BIZ UDゴシック" panose="020B0400000000000000" pitchFamily="49" charset="-128"/>
            </a:endParaRPr>
          </a:p>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事業者の社会保険料の負担軽減や、減額・免除の制度化を</a:t>
            </a:r>
          </a:p>
        </p:txBody>
      </p:sp>
      <p:sp>
        <p:nvSpPr>
          <p:cNvPr id="18" name="AutoShape 8">
            <a:extLst>
              <a:ext uri="{FF2B5EF4-FFF2-40B4-BE49-F238E27FC236}">
                <a16:creationId xmlns:a16="http://schemas.microsoft.com/office/drawing/2014/main" id="{F24196A3-FB0C-4039-BFC3-FC8BBEC60150}"/>
              </a:ext>
            </a:extLst>
          </p:cNvPr>
          <p:cNvSpPr/>
          <p:nvPr/>
        </p:nvSpPr>
        <p:spPr>
          <a:xfrm rot="5400000" flipV="1">
            <a:off x="5641061" y="7669500"/>
            <a:ext cx="936000" cy="108000"/>
          </a:xfrm>
          <a:prstGeom prst="rect">
            <a:avLst/>
          </a:prstGeom>
          <a:solidFill>
            <a:srgbClr val="0C45A6"/>
          </a:solidFill>
        </p:spPr>
      </p:sp>
      <p:sp>
        <p:nvSpPr>
          <p:cNvPr id="20" name="AutoShape 8">
            <a:extLst>
              <a:ext uri="{FF2B5EF4-FFF2-40B4-BE49-F238E27FC236}">
                <a16:creationId xmlns:a16="http://schemas.microsoft.com/office/drawing/2014/main" id="{951F5C3A-2B89-4DAF-875F-9F753F68E733}"/>
              </a:ext>
            </a:extLst>
          </p:cNvPr>
          <p:cNvSpPr/>
          <p:nvPr/>
        </p:nvSpPr>
        <p:spPr>
          <a:xfrm rot="5400000" flipV="1">
            <a:off x="5382826" y="9238500"/>
            <a:ext cx="1440000" cy="108000"/>
          </a:xfrm>
          <a:prstGeom prst="rect">
            <a:avLst/>
          </a:prstGeom>
          <a:solidFill>
            <a:srgbClr val="0C45A6"/>
          </a:solidFill>
        </p:spPr>
      </p:sp>
      <p:sp>
        <p:nvSpPr>
          <p:cNvPr id="21" name="TextBox 9">
            <a:extLst>
              <a:ext uri="{FF2B5EF4-FFF2-40B4-BE49-F238E27FC236}">
                <a16:creationId xmlns:a16="http://schemas.microsoft.com/office/drawing/2014/main" id="{D37F0DC4-BAB6-483A-A07F-3963FBB1945E}"/>
              </a:ext>
            </a:extLst>
          </p:cNvPr>
          <p:cNvSpPr txBox="1"/>
          <p:nvPr/>
        </p:nvSpPr>
        <p:spPr>
          <a:xfrm>
            <a:off x="6436313" y="8648700"/>
            <a:ext cx="8595126" cy="1384995"/>
          </a:xfrm>
          <a:prstGeom prst="rect">
            <a:avLst/>
          </a:prstGeom>
        </p:spPr>
        <p:txBody>
          <a:bodyPr wrap="square" lIns="0" tIns="0" rIns="0" bIns="0" rtlCol="0" anchor="t">
            <a:spAutoFit/>
          </a:bodyPr>
          <a:lstStyle/>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福祉財源は「消費税」や「社会保険」中心から、応能負担の「所得課税」中心へと転換すること。大軍拡はやめること</a:t>
            </a:r>
          </a:p>
        </p:txBody>
      </p:sp>
      <p:sp>
        <p:nvSpPr>
          <p:cNvPr id="22" name="AutoShape 8">
            <a:extLst>
              <a:ext uri="{FF2B5EF4-FFF2-40B4-BE49-F238E27FC236}">
                <a16:creationId xmlns:a16="http://schemas.microsoft.com/office/drawing/2014/main" id="{677FE9FC-5CED-453A-9C5A-08B880E8E0EC}"/>
              </a:ext>
            </a:extLst>
          </p:cNvPr>
          <p:cNvSpPr/>
          <p:nvPr/>
        </p:nvSpPr>
        <p:spPr>
          <a:xfrm rot="5400000" flipV="1">
            <a:off x="5620983" y="735300"/>
            <a:ext cx="936000" cy="108000"/>
          </a:xfrm>
          <a:prstGeom prst="rect">
            <a:avLst/>
          </a:prstGeom>
          <a:solidFill>
            <a:srgbClr val="0C45A6"/>
          </a:solidFill>
        </p:spPr>
      </p:sp>
      <p:sp>
        <p:nvSpPr>
          <p:cNvPr id="23" name="TextBox 9">
            <a:extLst>
              <a:ext uri="{FF2B5EF4-FFF2-40B4-BE49-F238E27FC236}">
                <a16:creationId xmlns:a16="http://schemas.microsoft.com/office/drawing/2014/main" id="{8155D0CA-E1C7-4D44-A705-38CD68FDEF31}"/>
              </a:ext>
            </a:extLst>
          </p:cNvPr>
          <p:cNvSpPr txBox="1"/>
          <p:nvPr/>
        </p:nvSpPr>
        <p:spPr>
          <a:xfrm>
            <a:off x="6432600" y="333970"/>
            <a:ext cx="11137800" cy="923330"/>
          </a:xfrm>
          <a:prstGeom prst="rect">
            <a:avLst/>
          </a:prstGeom>
        </p:spPr>
        <p:txBody>
          <a:bodyPr wrap="square" lIns="0" tIns="0" rIns="0" bIns="0" rtlCol="0" anchor="t">
            <a:spAutoFit/>
          </a:bodyPr>
          <a:lstStyle/>
          <a:p>
            <a:pPr>
              <a:lnSpc>
                <a:spcPts val="3599"/>
              </a:lnSpc>
            </a:pPr>
            <a:r>
              <a:rPr lang="ja-JP" altLang="en-US" sz="3100" dirty="0">
                <a:solidFill>
                  <a:srgbClr val="16214B"/>
                </a:solidFill>
                <a:latin typeface="BIZ UDゴシック" panose="020B0400000000000000" pitchFamily="49" charset="-128"/>
                <a:ea typeface="BIZ UDゴシック" panose="020B0400000000000000" pitchFamily="49" charset="-128"/>
              </a:rPr>
              <a:t>当事者の求めに応じ、「納税緩和制度」の適切な運用を。</a:t>
            </a:r>
            <a:endParaRPr lang="en-US" altLang="ja-JP" sz="3100">
              <a:solidFill>
                <a:srgbClr val="16214B"/>
              </a:solidFill>
              <a:latin typeface="BIZ UDゴシック" panose="020B0400000000000000" pitchFamily="49" charset="-128"/>
              <a:ea typeface="BIZ UDゴシック" panose="020B0400000000000000" pitchFamily="49" charset="-128"/>
            </a:endParaRPr>
          </a:p>
          <a:p>
            <a:pPr>
              <a:lnSpc>
                <a:spcPts val="3599"/>
              </a:lnSpc>
            </a:pPr>
            <a:r>
              <a:rPr lang="ja-JP" altLang="en-US" sz="3100">
                <a:solidFill>
                  <a:srgbClr val="16214B"/>
                </a:solidFill>
                <a:latin typeface="BIZ UDゴシック" panose="020B0400000000000000" pitchFamily="49" charset="-128"/>
                <a:ea typeface="BIZ UDゴシック" panose="020B0400000000000000" pitchFamily="49" charset="-128"/>
              </a:rPr>
              <a:t>当事者</a:t>
            </a:r>
            <a:r>
              <a:rPr lang="ja-JP" altLang="en-US" sz="3100" dirty="0">
                <a:solidFill>
                  <a:srgbClr val="16214B"/>
                </a:solidFill>
                <a:latin typeface="BIZ UDゴシック" panose="020B0400000000000000" pitchFamily="49" charset="-128"/>
                <a:ea typeface="BIZ UDゴシック" panose="020B0400000000000000" pitchFamily="49" charset="-128"/>
              </a:rPr>
              <a:t>の権利を</a:t>
            </a:r>
            <a:r>
              <a:rPr lang="ja-JP" altLang="en-US" sz="3100">
                <a:solidFill>
                  <a:srgbClr val="16214B"/>
                </a:solidFill>
                <a:latin typeface="BIZ UDゴシック" panose="020B0400000000000000" pitchFamily="49" charset="-128"/>
                <a:ea typeface="BIZ UDゴシック" panose="020B0400000000000000" pitchFamily="49" charset="-128"/>
              </a:rPr>
              <a:t>不当に制限</a:t>
            </a:r>
            <a:r>
              <a:rPr lang="ja-JP" altLang="en-US" sz="3100" dirty="0">
                <a:solidFill>
                  <a:srgbClr val="16214B"/>
                </a:solidFill>
                <a:latin typeface="BIZ UDゴシック" panose="020B0400000000000000" pitchFamily="49" charset="-128"/>
                <a:ea typeface="BIZ UDゴシック" panose="020B0400000000000000" pitchFamily="49" charset="-128"/>
              </a:rPr>
              <a:t>する納付強要の是正を</a:t>
            </a:r>
          </a:p>
        </p:txBody>
      </p:sp>
    </p:spTree>
    <p:extLst>
      <p:ext uri="{BB962C8B-B14F-4D97-AF65-F5344CB8AC3E}">
        <p14:creationId xmlns:p14="http://schemas.microsoft.com/office/powerpoint/2010/main" val="2927180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888</Words>
  <Application>Microsoft Office PowerPoint</Application>
  <PresentationFormat>ユーザー設定</PresentationFormat>
  <Paragraphs>65</Paragraphs>
  <Slides>5</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ＭＳ Ｐゴシック</vt:lpstr>
      <vt:lpstr>Times New Roman</vt:lpstr>
      <vt:lpstr>BIZ UDゴシック</vt:lpstr>
      <vt:lpstr>游ゴシック</vt:lpstr>
      <vt:lpstr>HGS創英角ｺﾞｼｯｸUB</vt:lpstr>
      <vt:lpstr>Calibri</vt:lpstr>
      <vt:lpstr>Arial</vt:lpstr>
      <vt:lpstr>Office Theme</vt:lpstr>
      <vt:lpstr>全商連に寄せられている相談事例から見る特徴</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全商連に寄せられている相談事例から見る特徴</dc:title>
  <dc:creator>共済2</dc:creator>
  <cp:lastModifiedBy>Z-23009</cp:lastModifiedBy>
  <cp:revision>28</cp:revision>
  <cp:lastPrinted>2024-02-20T03:39:46Z</cp:lastPrinted>
  <dcterms:created xsi:type="dcterms:W3CDTF">2006-08-16T00:00:00Z</dcterms:created>
  <dcterms:modified xsi:type="dcterms:W3CDTF">2024-03-05T00:20:27Z</dcterms:modified>
  <dc:identifier>DAF9SjQUxWU</dc:identifier>
</cp:coreProperties>
</file>