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769" r:id="rId2"/>
    <p:sldMasterId id="2147483794" r:id="rId3"/>
    <p:sldMasterId id="2147483808" r:id="rId4"/>
  </p:sldMasterIdLst>
  <p:notesMasterIdLst>
    <p:notesMasterId r:id="rId29"/>
  </p:notesMasterIdLst>
  <p:handoutMasterIdLst>
    <p:handoutMasterId r:id="rId30"/>
  </p:handoutMasterIdLst>
  <p:sldIdLst>
    <p:sldId id="2251" r:id="rId5"/>
    <p:sldId id="4089" r:id="rId6"/>
    <p:sldId id="4128" r:id="rId7"/>
    <p:sldId id="4090" r:id="rId8"/>
    <p:sldId id="4175" r:id="rId9"/>
    <p:sldId id="4113" r:id="rId10"/>
    <p:sldId id="4114" r:id="rId11"/>
    <p:sldId id="4169" r:id="rId12"/>
    <p:sldId id="4191" r:id="rId13"/>
    <p:sldId id="4192" r:id="rId14"/>
    <p:sldId id="4168" r:id="rId15"/>
    <p:sldId id="3667" r:id="rId16"/>
    <p:sldId id="4177" r:id="rId17"/>
    <p:sldId id="4179" r:id="rId18"/>
    <p:sldId id="4180" r:id="rId19"/>
    <p:sldId id="4136" r:id="rId20"/>
    <p:sldId id="4185" r:id="rId21"/>
    <p:sldId id="4186" r:id="rId22"/>
    <p:sldId id="4176" r:id="rId23"/>
    <p:sldId id="4167" r:id="rId24"/>
    <p:sldId id="4069" r:id="rId25"/>
    <p:sldId id="4194" r:id="rId26"/>
    <p:sldId id="4199" r:id="rId27"/>
    <p:sldId id="4148" r:id="rId28"/>
  </p:sldIdLst>
  <p:sldSz cx="9144000" cy="6858000" type="screen4x3"/>
  <p:notesSz cx="6858000" cy="9945688"/>
  <p:defaultTextStyle>
    <a:defPPr>
      <a:defRPr lang="ja-JP"/>
    </a:defPPr>
    <a:lvl1pPr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Calibri"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Calibri"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Calibri"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Calibri"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日下部雅喜" initials="日下部雅喜"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B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0" autoAdjust="0"/>
    <p:restoredTop sz="73333" autoAdjust="0"/>
  </p:normalViewPr>
  <p:slideViewPr>
    <p:cSldViewPr>
      <p:cViewPr varScale="1">
        <p:scale>
          <a:sx n="46" d="100"/>
          <a:sy n="46" d="100"/>
        </p:scale>
        <p:origin x="1628"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4" y="2"/>
            <a:ext cx="2972393" cy="497685"/>
          </a:xfrm>
          <a:prstGeom prst="rect">
            <a:avLst/>
          </a:prstGeom>
        </p:spPr>
        <p:txBody>
          <a:bodyPr vert="horz" lIns="92138" tIns="46069" rIns="92138" bIns="46069"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83991" y="2"/>
            <a:ext cx="2972392" cy="497685"/>
          </a:xfrm>
          <a:prstGeom prst="rect">
            <a:avLst/>
          </a:prstGeom>
        </p:spPr>
        <p:txBody>
          <a:bodyPr vert="horz" lIns="92138" tIns="46069" rIns="92138" bIns="46069" rtlCol="0"/>
          <a:lstStyle>
            <a:lvl1pPr algn="r" eaLnBrk="1" fontAlgn="auto" hangingPunct="1">
              <a:spcBef>
                <a:spcPts val="0"/>
              </a:spcBef>
              <a:spcAft>
                <a:spcPts val="0"/>
              </a:spcAft>
              <a:defRPr sz="1200">
                <a:latin typeface="+mn-lt"/>
                <a:ea typeface="+mn-ea"/>
              </a:defRPr>
            </a:lvl1pPr>
          </a:lstStyle>
          <a:p>
            <a:pPr>
              <a:defRPr/>
            </a:pPr>
            <a:fld id="{0F38C76C-82DA-4348-85E9-A7CBD803B7DD}" type="datetimeFigureOut">
              <a:rPr lang="ja-JP" altLang="en-US"/>
              <a:pPr>
                <a:defRPr/>
              </a:pPr>
              <a:t>2023/12/4</a:t>
            </a:fld>
            <a:endParaRPr lang="ja-JP" altLang="en-US"/>
          </a:p>
        </p:txBody>
      </p:sp>
      <p:sp>
        <p:nvSpPr>
          <p:cNvPr id="4" name="フッター プレースホルダ 3"/>
          <p:cNvSpPr>
            <a:spLocks noGrp="1"/>
          </p:cNvSpPr>
          <p:nvPr>
            <p:ph type="ftr" sz="quarter" idx="2"/>
          </p:nvPr>
        </p:nvSpPr>
        <p:spPr>
          <a:xfrm>
            <a:off x="4" y="9446404"/>
            <a:ext cx="2972393" cy="497684"/>
          </a:xfrm>
          <a:prstGeom prst="rect">
            <a:avLst/>
          </a:prstGeom>
        </p:spPr>
        <p:txBody>
          <a:bodyPr vert="horz" lIns="92138" tIns="46069" rIns="92138" bIns="46069"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83991" y="9446404"/>
            <a:ext cx="2972392" cy="497684"/>
          </a:xfrm>
          <a:prstGeom prst="rect">
            <a:avLst/>
          </a:prstGeom>
        </p:spPr>
        <p:txBody>
          <a:bodyPr vert="horz" wrap="square" lIns="92138" tIns="46069" rIns="92138" bIns="46069" numCol="1" anchor="b" anchorCtr="0" compatLnSpc="1">
            <a:prstTxWarp prst="textNoShape">
              <a:avLst/>
            </a:prstTxWarp>
          </a:bodyPr>
          <a:lstStyle>
            <a:lvl1pPr algn="r" eaLnBrk="1" hangingPunct="1">
              <a:defRPr sz="1200"/>
            </a:lvl1pPr>
          </a:lstStyle>
          <a:p>
            <a:fld id="{354BF824-982A-4C3E-B5B0-5F13363B3130}" type="slidenum">
              <a:rPr lang="ja-JP" altLang="en-US"/>
              <a:pPr/>
              <a:t>‹#›</a:t>
            </a:fld>
            <a:endParaRPr lang="ja-JP" altLang="en-US"/>
          </a:p>
        </p:txBody>
      </p:sp>
    </p:spTree>
    <p:extLst>
      <p:ext uri="{BB962C8B-B14F-4D97-AF65-F5344CB8AC3E}">
        <p14:creationId xmlns:p14="http://schemas.microsoft.com/office/powerpoint/2010/main" val="2105975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4" y="2"/>
            <a:ext cx="2972393" cy="497685"/>
          </a:xfrm>
          <a:prstGeom prst="rect">
            <a:avLst/>
          </a:prstGeom>
        </p:spPr>
        <p:txBody>
          <a:bodyPr vert="horz" lIns="92092" tIns="46045" rIns="92092" bIns="46045"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83991" y="2"/>
            <a:ext cx="2972392" cy="497685"/>
          </a:xfrm>
          <a:prstGeom prst="rect">
            <a:avLst/>
          </a:prstGeom>
        </p:spPr>
        <p:txBody>
          <a:bodyPr vert="horz" lIns="92092" tIns="46045" rIns="92092" bIns="46045" rtlCol="0"/>
          <a:lstStyle>
            <a:lvl1pPr algn="r" eaLnBrk="1" fontAlgn="auto" hangingPunct="1">
              <a:spcBef>
                <a:spcPts val="0"/>
              </a:spcBef>
              <a:spcAft>
                <a:spcPts val="0"/>
              </a:spcAft>
              <a:defRPr sz="1200">
                <a:latin typeface="+mn-lt"/>
                <a:ea typeface="+mn-ea"/>
              </a:defRPr>
            </a:lvl1pPr>
          </a:lstStyle>
          <a:p>
            <a:pPr>
              <a:defRPr/>
            </a:pPr>
            <a:fld id="{18FD250B-6DBF-4E9F-B3BF-17C61900DBBE}" type="datetimeFigureOut">
              <a:rPr lang="ja-JP" altLang="en-US"/>
              <a:pPr>
                <a:defRPr/>
              </a:pPr>
              <a:t>2023/12/4</a:t>
            </a:fld>
            <a:endParaRPr lang="ja-JP" altLang="en-US" dirty="0"/>
          </a:p>
        </p:txBody>
      </p:sp>
      <p:sp>
        <p:nvSpPr>
          <p:cNvPr id="4" name="スライド イメージ プレースホルダ 3"/>
          <p:cNvSpPr>
            <a:spLocks noGrp="1" noRot="1" noChangeAspect="1"/>
          </p:cNvSpPr>
          <p:nvPr>
            <p:ph type="sldImg" idx="2"/>
          </p:nvPr>
        </p:nvSpPr>
        <p:spPr>
          <a:xfrm>
            <a:off x="942975" y="744538"/>
            <a:ext cx="4973638" cy="3730625"/>
          </a:xfrm>
          <a:prstGeom prst="rect">
            <a:avLst/>
          </a:prstGeom>
          <a:noFill/>
          <a:ln w="12700">
            <a:solidFill>
              <a:prstClr val="black"/>
            </a:solidFill>
          </a:ln>
        </p:spPr>
        <p:txBody>
          <a:bodyPr vert="horz" lIns="92092" tIns="46045" rIns="92092" bIns="46045" rtlCol="0" anchor="ctr"/>
          <a:lstStyle/>
          <a:p>
            <a:pPr lvl="0"/>
            <a:endParaRPr lang="ja-JP" altLang="en-US" noProof="0" dirty="0"/>
          </a:p>
        </p:txBody>
      </p:sp>
      <p:sp>
        <p:nvSpPr>
          <p:cNvPr id="5" name="ノート プレースホルダ 4"/>
          <p:cNvSpPr>
            <a:spLocks noGrp="1"/>
          </p:cNvSpPr>
          <p:nvPr>
            <p:ph type="body" sz="quarter" idx="3"/>
          </p:nvPr>
        </p:nvSpPr>
        <p:spPr>
          <a:xfrm>
            <a:off x="685318" y="4724002"/>
            <a:ext cx="5487370" cy="4475960"/>
          </a:xfrm>
          <a:prstGeom prst="rect">
            <a:avLst/>
          </a:prstGeom>
        </p:spPr>
        <p:txBody>
          <a:bodyPr vert="horz" lIns="92092" tIns="46045" rIns="92092" bIns="46045"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4" y="9446404"/>
            <a:ext cx="2972393" cy="497684"/>
          </a:xfrm>
          <a:prstGeom prst="rect">
            <a:avLst/>
          </a:prstGeom>
        </p:spPr>
        <p:txBody>
          <a:bodyPr vert="horz" lIns="92092" tIns="46045" rIns="92092" bIns="46045"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83991" y="9446404"/>
            <a:ext cx="2972392" cy="497684"/>
          </a:xfrm>
          <a:prstGeom prst="rect">
            <a:avLst/>
          </a:prstGeom>
        </p:spPr>
        <p:txBody>
          <a:bodyPr vert="horz" wrap="square" lIns="92092" tIns="46045" rIns="92092" bIns="46045" numCol="1" anchor="b" anchorCtr="0" compatLnSpc="1">
            <a:prstTxWarp prst="textNoShape">
              <a:avLst/>
            </a:prstTxWarp>
          </a:bodyPr>
          <a:lstStyle>
            <a:lvl1pPr algn="r" eaLnBrk="1" hangingPunct="1">
              <a:defRPr sz="1200"/>
            </a:lvl1pPr>
          </a:lstStyle>
          <a:p>
            <a:fld id="{2C153856-B5ED-423B-AE97-DD38B5AA091A}" type="slidenum">
              <a:rPr lang="ja-JP" altLang="en-US"/>
              <a:pPr/>
              <a:t>‹#›</a:t>
            </a:fld>
            <a:endParaRPr lang="ja-JP" altLang="en-US"/>
          </a:p>
        </p:txBody>
      </p:sp>
    </p:spTree>
    <p:extLst>
      <p:ext uri="{BB962C8B-B14F-4D97-AF65-F5344CB8AC3E}">
        <p14:creationId xmlns:p14="http://schemas.microsoft.com/office/powerpoint/2010/main" val="40008693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201EC23D-09A2-4CB2-B05E-6B9724E8F4A2}" type="slidenum">
              <a:rPr kumimoji="1" lang="ja-JP" altLang="en-US" smtClean="0"/>
              <a:pPr/>
              <a:t>1</a:t>
            </a:fld>
            <a:endParaRPr kumimoji="1" lang="ja-JP" altLang="en-US" dirty="0"/>
          </a:p>
        </p:txBody>
      </p:sp>
    </p:spTree>
    <p:extLst>
      <p:ext uri="{BB962C8B-B14F-4D97-AF65-F5344CB8AC3E}">
        <p14:creationId xmlns:p14="http://schemas.microsoft.com/office/powerpoint/2010/main" val="3023079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スライド イメージ プレースホルダ 1"/>
          <p:cNvSpPr>
            <a:spLocks noGrp="1" noRot="1" noChangeAspect="1" noTextEdit="1"/>
          </p:cNvSpPr>
          <p:nvPr>
            <p:ph type="sldImg"/>
          </p:nvPr>
        </p:nvSpPr>
        <p:spPr>
          <a:ln/>
        </p:spPr>
      </p:sp>
      <p:sp>
        <p:nvSpPr>
          <p:cNvPr id="82947" name="ノート プレースホルダ 2"/>
          <p:cNvSpPr txBox="1">
            <a:spLocks noGrp="1"/>
          </p:cNvSpPr>
          <p:nvPr>
            <p:ph type="body" idx="1"/>
          </p:nvPr>
        </p:nvSpPr>
        <p:spPr bwMode="auto">
          <a:noFill/>
        </p:spPr>
        <p:txBody>
          <a:bodyPr numCol="1">
            <a:prstTxWarp prst="textNoShape">
              <a:avLst/>
            </a:prstTxWarp>
          </a:bodyPr>
          <a:lstStyle/>
          <a:p>
            <a:endParaRPr kumimoji="1" altLang="en-US" dirty="0">
              <a:latin typeface="Calibri" pitchFamily="34" charset="0"/>
              <a:ea typeface="ＭＳ Ｐゴシック" charset="-128"/>
            </a:endParaRPr>
          </a:p>
        </p:txBody>
      </p:sp>
      <p:sp>
        <p:nvSpPr>
          <p:cNvPr id="82948" name="スライド番号プレースホルダ 3"/>
          <p:cNvSpPr>
            <a:spLocks noGrp="1"/>
          </p:cNvSpPr>
          <p:nvPr>
            <p:ph type="sldNum" sz="quarter" idx="5"/>
          </p:nvPr>
        </p:nvSpPr>
        <p:spPr bwMode="auto">
          <a:noFill/>
          <a:ln>
            <a:miter lim="800000"/>
            <a:headEnd/>
            <a:tailEnd/>
          </a:ln>
        </p:spPr>
        <p:txBody>
          <a:bodyPr numCol="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FD2AA6-A834-446F-8DC8-039B3BC56659}" type="slidenum">
              <a:rPr kumimoji="1" altLang="ja-JP" sz="1200" b="0" i="0" u="none" strike="noStrike" kern="1200" cap="none" spc="0" normalizeH="0" baseline="0" noProof="0" smtClean="0">
                <a:ln>
                  <a:noFill/>
                </a:ln>
                <a:solidFill>
                  <a:prstClr val="black"/>
                </a:solidFill>
                <a:effectLst/>
                <a:uLnTx/>
                <a:uFillTx/>
                <a:latin typeface="Calibri" pitchFamily="34"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1" altLang="ja-JP" sz="1200" b="0" i="0" u="none" strike="noStrike" kern="1200" cap="none" spc="0" normalizeH="0" baseline="0" noProof="0">
              <a:ln>
                <a:noFill/>
              </a:ln>
              <a:solidFill>
                <a:prstClr val="black"/>
              </a:solidFill>
              <a:effectLst/>
              <a:uLnTx/>
              <a:uFillTx/>
              <a:latin typeface="Calibri" pitchFamily="34" charset="0"/>
              <a:ea typeface="ＭＳ Ｐゴシック" charset="-128"/>
              <a:cs typeface="+mn-cs"/>
            </a:endParaRPr>
          </a:p>
        </p:txBody>
      </p:sp>
    </p:spTree>
    <p:extLst>
      <p:ext uri="{BB962C8B-B14F-4D97-AF65-F5344CB8AC3E}">
        <p14:creationId xmlns:p14="http://schemas.microsoft.com/office/powerpoint/2010/main" val="2944800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C153856-B5ED-423B-AE97-DD38B5AA091A}" type="slidenum">
              <a:rPr kumimoji="1" lang="ja-JP" altLang="en-US" sz="1200" b="0" i="0" u="none" strike="noStrike" kern="1200" cap="none" spc="0" normalizeH="0" baseline="0" noProof="0" smtClean="0">
                <a:ln>
                  <a:noFill/>
                </a:ln>
                <a:solidFill>
                  <a:prstClr val="black"/>
                </a:solidFill>
                <a:effectLst/>
                <a:uLnTx/>
                <a:uFillTx/>
                <a:latin typeface="Calibri"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endParaRPr>
          </a:p>
        </p:txBody>
      </p:sp>
    </p:spTree>
    <p:extLst>
      <p:ext uri="{BB962C8B-B14F-4D97-AF65-F5344CB8AC3E}">
        <p14:creationId xmlns:p14="http://schemas.microsoft.com/office/powerpoint/2010/main" val="1842224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C153856-B5ED-423B-AE97-DD38B5AA091A}" type="slidenum">
              <a:rPr kumimoji="1" lang="ja-JP" altLang="en-US" sz="1200" b="0" i="0" u="none" strike="noStrike" kern="1200" cap="none" spc="0" normalizeH="0" baseline="0" noProof="0" smtClean="0">
                <a:ln>
                  <a:noFill/>
                </a:ln>
                <a:solidFill>
                  <a:prstClr val="black"/>
                </a:solidFill>
                <a:effectLst/>
                <a:uLnTx/>
                <a:uFillTx/>
                <a:latin typeface="Calibri"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endParaRPr>
          </a:p>
        </p:txBody>
      </p:sp>
    </p:spTree>
    <p:extLst>
      <p:ext uri="{BB962C8B-B14F-4D97-AF65-F5344CB8AC3E}">
        <p14:creationId xmlns:p14="http://schemas.microsoft.com/office/powerpoint/2010/main" val="3858676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スライド イメージ プレースホルダ 1">
            <a:extLst>
              <a:ext uri="{FF2B5EF4-FFF2-40B4-BE49-F238E27FC236}">
                <a16:creationId xmlns:a16="http://schemas.microsoft.com/office/drawing/2014/main" id="{4EC9D2E0-7C21-4CB9-BC68-F3B1CD3ED3D3}"/>
              </a:ext>
            </a:extLst>
          </p:cNvPr>
          <p:cNvSpPr>
            <a:spLocks noGrp="1" noRot="1" noChangeAspect="1" noTextEdit="1"/>
          </p:cNvSpPr>
          <p:nvPr>
            <p:ph type="sldImg"/>
          </p:nvPr>
        </p:nvSpPr>
        <p:spPr>
          <a:ln/>
        </p:spPr>
      </p:sp>
      <p:sp>
        <p:nvSpPr>
          <p:cNvPr id="98307" name="ノート プレースホルダ 2">
            <a:extLst>
              <a:ext uri="{FF2B5EF4-FFF2-40B4-BE49-F238E27FC236}">
                <a16:creationId xmlns:a16="http://schemas.microsoft.com/office/drawing/2014/main" id="{A2ACF4B4-7EFC-457E-B296-F7CB316F276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endParaRPr>
          </a:p>
        </p:txBody>
      </p:sp>
      <p:sp>
        <p:nvSpPr>
          <p:cNvPr id="98308" name="スライド番号プレースホルダ 3">
            <a:extLst>
              <a:ext uri="{FF2B5EF4-FFF2-40B4-BE49-F238E27FC236}">
                <a16:creationId xmlns:a16="http://schemas.microsoft.com/office/drawing/2014/main" id="{DCBF86F1-57A5-4C56-A47C-85B16AE848E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C7C7FFF-E156-480B-A1A9-F3FB070FDC24}" type="slidenum">
              <a:rPr kumimoji="1" lang="en-US" altLang="ja-JP"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1" lang="en-US" altLang="ja-JP"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Tree>
    <p:extLst>
      <p:ext uri="{BB962C8B-B14F-4D97-AF65-F5344CB8AC3E}">
        <p14:creationId xmlns:p14="http://schemas.microsoft.com/office/powerpoint/2010/main" val="4102885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6C7FDC7-F0F3-433F-8831-3862C013294A}" type="slidenum">
              <a:rPr kumimoji="1" lang="en-US" altLang="ja-JP" sz="1200" b="0" i="0" u="none" strike="noStrike" kern="1200" cap="none" spc="0" normalizeH="0" baseline="0" noProof="0" smtClean="0">
                <a:ln>
                  <a:noFill/>
                </a:ln>
                <a:solidFill>
                  <a:prstClr val="black"/>
                </a:solidFill>
                <a:effectLst/>
                <a:uLnTx/>
                <a:uFillTx/>
                <a:latin typeface="Calibri"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1" lang="en-US" altLang="ja-JP" sz="12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endParaRPr>
          </a:p>
        </p:txBody>
      </p:sp>
    </p:spTree>
    <p:extLst>
      <p:ext uri="{BB962C8B-B14F-4D97-AF65-F5344CB8AC3E}">
        <p14:creationId xmlns:p14="http://schemas.microsoft.com/office/powerpoint/2010/main" val="2418343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C153856-B5ED-423B-AE97-DD38B5AA091A}" type="slidenum">
              <a:rPr kumimoji="1" lang="ja-JP" altLang="en-US" sz="1200" b="0" i="0" u="none" strike="noStrike" kern="1200" cap="none" spc="0" normalizeH="0" baseline="0" noProof="0" smtClean="0">
                <a:ln>
                  <a:noFill/>
                </a:ln>
                <a:solidFill>
                  <a:prstClr val="black"/>
                </a:solidFill>
                <a:effectLst/>
                <a:uLnTx/>
                <a:uFillTx/>
                <a:latin typeface="Calibri"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1" lang="ja-JP" altLang="en-US" sz="12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endParaRPr>
          </a:p>
        </p:txBody>
      </p:sp>
    </p:spTree>
    <p:extLst>
      <p:ext uri="{BB962C8B-B14F-4D97-AF65-F5344CB8AC3E}">
        <p14:creationId xmlns:p14="http://schemas.microsoft.com/office/powerpoint/2010/main" val="901849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54AF0115-D426-4267-AB96-7E2DAA29831A}" type="datetime1">
              <a:rPr lang="ja-JP" altLang="en-US" smtClean="0"/>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C22B6739-EE59-4F17-AB18-5F721B9E61A2}" type="slidenum">
              <a:rPr lang="ja-JP" altLang="en-US"/>
              <a:pPr/>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2DAEA47F-C867-472A-B878-90387A4F6E73}" type="datetime1">
              <a:rPr lang="ja-JP" altLang="en-US" smtClean="0"/>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FD66B687-4C7E-405B-BD23-88A2CC54F2FB}" type="slidenum">
              <a:rPr lang="ja-JP" altLang="en-US"/>
              <a:pPr/>
              <a:t>‹#›</a:t>
            </a:fld>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1FE79B07-ED5D-4B6F-A983-31F183F0AFD0}" type="datetime1">
              <a:rPr lang="ja-JP" altLang="en-US" smtClean="0"/>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8B522352-38F6-41EB-81E5-B23DD3076A50}" type="slidenum">
              <a:rPr lang="ja-JP" altLang="en-US"/>
              <a:pPr/>
              <a:t>‹#›</a:t>
            </a:fld>
            <a:endParaRPr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0BA4B99-0C7C-479F-A932-D07BF9EC103D}"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989782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BA4B99-0C7C-479F-A932-D07BF9EC103D}"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2229653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0BA4B99-0C7C-479F-A932-D07BF9EC103D}"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4076546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0BA4B99-0C7C-479F-A932-D07BF9EC103D}"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2728873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0BA4B99-0C7C-479F-A932-D07BF9EC103D}" type="datetimeFigureOut">
              <a:rPr kumimoji="1" lang="ja-JP" altLang="en-US" smtClean="0"/>
              <a:t>2023/12/4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1236731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0BA4B99-0C7C-479F-A932-D07BF9EC103D}" type="datetimeFigureOut">
              <a:rPr kumimoji="1" lang="ja-JP" altLang="en-US" smtClean="0"/>
              <a:t>2023/12/4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36567449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BA4B99-0C7C-479F-A932-D07BF9EC103D}" type="datetimeFigureOut">
              <a:rPr kumimoji="1" lang="ja-JP" altLang="en-US" smtClean="0"/>
              <a:t>2023/12/4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1139094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BA4B99-0C7C-479F-A932-D07BF9EC103D}"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335871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942455C-886E-4ED2-A85F-927945F511BA}" type="datetime1">
              <a:rPr lang="ja-JP" altLang="en-US" smtClean="0"/>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3B706ECC-EBCD-43BE-A780-1013F51C6180}" type="slidenum">
              <a:rPr lang="ja-JP" altLang="en-US"/>
              <a:pPr/>
              <a:t>‹#›</a:t>
            </a:fld>
            <a:endParaRPr lang="ja-JP"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BA4B99-0C7C-479F-A932-D07BF9EC103D}"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1007214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BA4B99-0C7C-479F-A932-D07BF9EC103D}"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4756228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BA4B99-0C7C-479F-A932-D07BF9EC103D}"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4069204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txBox="1">
            <a:spLocks noGrp="1"/>
          </p:cNvSpPr>
          <p:nvPr>
            <p:ph type="title"/>
          </p:nvPr>
        </p:nvSpPr>
        <p:spPr/>
        <p:txBody>
          <a:bodyPr/>
          <a:lstStyle>
            <a:lvl1pPr>
              <a:defRPr/>
            </a:lvl1pPr>
          </a:lstStyle>
          <a:p>
            <a:pPr lvl="0"/>
            <a:r>
              <a:rPr lang="ja-JP"/>
              <a:t>マスタ タイトルの書式設定</a:t>
            </a:r>
            <a:endParaRPr lang="en-US"/>
          </a:p>
        </p:txBody>
      </p:sp>
      <p:sp>
        <p:nvSpPr>
          <p:cNvPr id="3" name="表プレースホルダ 2"/>
          <p:cNvSpPr txBox="1">
            <a:spLocks noGrp="1"/>
          </p:cNvSpPr>
          <p:nvPr>
            <p:ph type="tbl" idx="1"/>
          </p:nvPr>
        </p:nvSpPr>
        <p:spPr>
          <a:xfrm>
            <a:off x="457200" y="1600200"/>
            <a:ext cx="8229600" cy="4530723"/>
          </a:xfrm>
        </p:spPr>
        <p:txBody>
          <a:bodyPr/>
          <a:lstStyle>
            <a:lvl1pPr>
              <a:defRPr lang="en-US"/>
            </a:lvl1pPr>
          </a:lstStyle>
          <a:p>
            <a:pPr lvl="0"/>
            <a:endParaRPr lang="en-US" noProof="0" dirty="0"/>
          </a:p>
        </p:txBody>
      </p:sp>
      <p:sp>
        <p:nvSpPr>
          <p:cNvPr id="4" name="日付プレースホルダ 3"/>
          <p:cNvSpPr txBox="1">
            <a:spLocks noGrp="1"/>
          </p:cNvSpPr>
          <p:nvPr>
            <p:ph type="dt" sz="half" idx="10"/>
          </p:nvPr>
        </p:nvSpPr>
        <p:spPr>
          <a:xfrm>
            <a:off x="457200" y="6248400"/>
            <a:ext cx="2133600" cy="457200"/>
          </a:xfrm>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フッター プレースホルダ 4"/>
          <p:cNvSpPr txBox="1">
            <a:spLocks noGrp="1"/>
          </p:cNvSpPr>
          <p:nvPr>
            <p:ph type="ftr" sz="quarter" idx="11"/>
          </p:nvPr>
        </p:nvSpPr>
        <p:spPr>
          <a:xfrm>
            <a:off x="3124200" y="6248400"/>
            <a:ext cx="2895600" cy="457200"/>
          </a:xfrm>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スライド番号プレースホルダ 5"/>
          <p:cNvSpPr txBox="1">
            <a:spLocks noGrp="1"/>
          </p:cNvSpPr>
          <p:nvPr>
            <p:ph type="sldNum" sz="quarter" idx="12"/>
          </p:nvPr>
        </p:nvSpPr>
        <p:spPr>
          <a:xfrm>
            <a:off x="6553200" y="6248400"/>
            <a:ext cx="2133600" cy="457200"/>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E0CCA062-7C69-4289-99A1-4642DD3B6E0E}" type="slidenum">
              <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9989117"/>
      </p:ext>
    </p:extLst>
  </p:cSld>
  <p:clrMapOvr>
    <a:masterClrMapping/>
  </p:clrMapOvr>
  <p:transition/>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54AF0115-D426-4267-AB96-7E2DAA29831A}" type="datetime1">
              <a:rPr lang="ja-JP" altLang="en-US" smtClean="0"/>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C22B6739-EE59-4F17-AB18-5F721B9E61A2}" type="slidenum">
              <a:rPr lang="ja-JP" altLang="en-US"/>
              <a:pPr/>
              <a:t>‹#›</a:t>
            </a:fld>
            <a:endParaRPr lang="ja-JP" altLang="en-US"/>
          </a:p>
        </p:txBody>
      </p:sp>
    </p:spTree>
    <p:extLst>
      <p:ext uri="{BB962C8B-B14F-4D97-AF65-F5344CB8AC3E}">
        <p14:creationId xmlns:p14="http://schemas.microsoft.com/office/powerpoint/2010/main" val="3811334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942455C-886E-4ED2-A85F-927945F511BA}" type="datetime1">
              <a:rPr lang="ja-JP" altLang="en-US" smtClean="0"/>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3B706ECC-EBCD-43BE-A780-1013F51C6180}" type="slidenum">
              <a:rPr lang="ja-JP" altLang="en-US"/>
              <a:pPr/>
              <a:t>‹#›</a:t>
            </a:fld>
            <a:endParaRPr lang="ja-JP" altLang="en-US"/>
          </a:p>
        </p:txBody>
      </p:sp>
    </p:spTree>
    <p:extLst>
      <p:ext uri="{BB962C8B-B14F-4D97-AF65-F5344CB8AC3E}">
        <p14:creationId xmlns:p14="http://schemas.microsoft.com/office/powerpoint/2010/main" val="36018877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4312C8FA-E663-4042-BAA7-7B6959954C40}" type="datetime1">
              <a:rPr lang="ja-JP" altLang="en-US" smtClean="0"/>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2E507A80-C117-4430-87BB-D45F37183FF3}" type="slidenum">
              <a:rPr lang="ja-JP" altLang="en-US"/>
              <a:pPr/>
              <a:t>‹#›</a:t>
            </a:fld>
            <a:endParaRPr lang="ja-JP" altLang="en-US"/>
          </a:p>
        </p:txBody>
      </p:sp>
    </p:spTree>
    <p:extLst>
      <p:ext uri="{BB962C8B-B14F-4D97-AF65-F5344CB8AC3E}">
        <p14:creationId xmlns:p14="http://schemas.microsoft.com/office/powerpoint/2010/main" val="12091887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21936CA5-8A5A-4C7A-9FE9-078D2902E957}" type="datetime1">
              <a:rPr lang="ja-JP" altLang="en-US" smtClean="0"/>
              <a:pPr>
                <a:defRPr/>
              </a:pPr>
              <a:t>2023/12/4</a:t>
            </a:fld>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4D9448B5-83BD-4B63-86BD-00A81CE04BA4}" type="slidenum">
              <a:rPr lang="ja-JP" altLang="en-US"/>
              <a:pPr/>
              <a:t>‹#›</a:t>
            </a:fld>
            <a:endParaRPr lang="ja-JP" altLang="en-US"/>
          </a:p>
        </p:txBody>
      </p:sp>
    </p:spTree>
    <p:extLst>
      <p:ext uri="{BB962C8B-B14F-4D97-AF65-F5344CB8AC3E}">
        <p14:creationId xmlns:p14="http://schemas.microsoft.com/office/powerpoint/2010/main" val="14481867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00A107E8-B35F-4BAE-89CF-8DA214DD10B7}" type="datetime1">
              <a:rPr lang="ja-JP" altLang="en-US" smtClean="0"/>
              <a:pPr>
                <a:defRPr/>
              </a:pPr>
              <a:t>2023/12/4</a:t>
            </a:fld>
            <a:endParaRPr lang="ja-JP" altLang="en-US" dirty="0"/>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fld id="{BCDE7348-8A12-4D02-A34D-FD4743C128CE}" type="slidenum">
              <a:rPr lang="ja-JP" altLang="en-US"/>
              <a:pPr/>
              <a:t>‹#›</a:t>
            </a:fld>
            <a:endParaRPr lang="ja-JP" altLang="en-US"/>
          </a:p>
        </p:txBody>
      </p:sp>
    </p:spTree>
    <p:extLst>
      <p:ext uri="{BB962C8B-B14F-4D97-AF65-F5344CB8AC3E}">
        <p14:creationId xmlns:p14="http://schemas.microsoft.com/office/powerpoint/2010/main" val="39946026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879102B1-DC5F-4A33-AB80-9ADB0CA12D85}" type="datetime1">
              <a:rPr lang="ja-JP" altLang="en-US" smtClean="0"/>
              <a:pPr>
                <a:defRPr/>
              </a:pPr>
              <a:t>2023/12/4</a:t>
            </a:fld>
            <a:endParaRPr lang="ja-JP" altLang="en-US" dirty="0"/>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fld id="{1BB747B0-4210-4F7D-9EE3-95A88A184A21}" type="slidenum">
              <a:rPr lang="ja-JP" altLang="en-US"/>
              <a:pPr/>
              <a:t>‹#›</a:t>
            </a:fld>
            <a:endParaRPr lang="ja-JP" altLang="en-US"/>
          </a:p>
        </p:txBody>
      </p:sp>
    </p:spTree>
    <p:extLst>
      <p:ext uri="{BB962C8B-B14F-4D97-AF65-F5344CB8AC3E}">
        <p14:creationId xmlns:p14="http://schemas.microsoft.com/office/powerpoint/2010/main" val="1552108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4312C8FA-E663-4042-BAA7-7B6959954C40}" type="datetime1">
              <a:rPr lang="ja-JP" altLang="en-US" smtClean="0"/>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2E507A80-C117-4430-87BB-D45F37183FF3}" type="slidenum">
              <a:rPr lang="ja-JP" altLang="en-US"/>
              <a:pPr/>
              <a:t>‹#›</a:t>
            </a:fld>
            <a:endParaRPr lang="ja-JP"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9CCC75DE-7EAE-4169-B341-E9D16D543E10}" type="datetime1">
              <a:rPr lang="ja-JP" altLang="en-US" smtClean="0"/>
              <a:pPr>
                <a:defRPr/>
              </a:pPr>
              <a:t>2023/12/4</a:t>
            </a:fld>
            <a:endParaRPr lang="ja-JP" altLang="en-US" dirty="0"/>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fld id="{811F59CE-DCC7-4C2E-9B7D-BFBAEA93457C}" type="slidenum">
              <a:rPr lang="ja-JP" altLang="en-US"/>
              <a:pPr/>
              <a:t>‹#›</a:t>
            </a:fld>
            <a:endParaRPr lang="ja-JP" altLang="en-US"/>
          </a:p>
        </p:txBody>
      </p:sp>
    </p:spTree>
    <p:extLst>
      <p:ext uri="{BB962C8B-B14F-4D97-AF65-F5344CB8AC3E}">
        <p14:creationId xmlns:p14="http://schemas.microsoft.com/office/powerpoint/2010/main" val="27413787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680CDE05-A068-4768-81CC-C27D26C07BB7}" type="datetime1">
              <a:rPr lang="ja-JP" altLang="en-US" smtClean="0"/>
              <a:pPr>
                <a:defRPr/>
              </a:pPr>
              <a:t>2023/12/4</a:t>
            </a:fld>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B0B67166-C513-4252-A0C6-23519ECEB220}" type="slidenum">
              <a:rPr lang="ja-JP" altLang="en-US"/>
              <a:pPr/>
              <a:t>‹#›</a:t>
            </a:fld>
            <a:endParaRPr lang="ja-JP" altLang="en-US"/>
          </a:p>
        </p:txBody>
      </p:sp>
    </p:spTree>
    <p:extLst>
      <p:ext uri="{BB962C8B-B14F-4D97-AF65-F5344CB8AC3E}">
        <p14:creationId xmlns:p14="http://schemas.microsoft.com/office/powerpoint/2010/main" val="4551919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420C4565-CCC7-4C9B-8B69-03586CCFDFCD}" type="datetime1">
              <a:rPr lang="ja-JP" altLang="en-US" smtClean="0"/>
              <a:pPr>
                <a:defRPr/>
              </a:pPr>
              <a:t>2023/12/4</a:t>
            </a:fld>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34B3CB64-B3F1-4CFB-9C9F-3986A8923F4F}" type="slidenum">
              <a:rPr lang="ja-JP" altLang="en-US"/>
              <a:pPr/>
              <a:t>‹#›</a:t>
            </a:fld>
            <a:endParaRPr lang="ja-JP" altLang="en-US"/>
          </a:p>
        </p:txBody>
      </p:sp>
    </p:spTree>
    <p:extLst>
      <p:ext uri="{BB962C8B-B14F-4D97-AF65-F5344CB8AC3E}">
        <p14:creationId xmlns:p14="http://schemas.microsoft.com/office/powerpoint/2010/main" val="31804478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2DAEA47F-C867-472A-B878-90387A4F6E73}" type="datetime1">
              <a:rPr lang="ja-JP" altLang="en-US" smtClean="0"/>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FD66B687-4C7E-405B-BD23-88A2CC54F2FB}" type="slidenum">
              <a:rPr lang="ja-JP" altLang="en-US"/>
              <a:pPr/>
              <a:t>‹#›</a:t>
            </a:fld>
            <a:endParaRPr lang="ja-JP" altLang="en-US"/>
          </a:p>
        </p:txBody>
      </p:sp>
    </p:spTree>
    <p:extLst>
      <p:ext uri="{BB962C8B-B14F-4D97-AF65-F5344CB8AC3E}">
        <p14:creationId xmlns:p14="http://schemas.microsoft.com/office/powerpoint/2010/main" val="37541429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1FE79B07-ED5D-4B6F-A983-31F183F0AFD0}" type="datetime1">
              <a:rPr lang="ja-JP" altLang="en-US" smtClean="0"/>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8B522352-38F6-41EB-81E5-B23DD3076A50}" type="slidenum">
              <a:rPr lang="ja-JP" altLang="en-US"/>
              <a:pPr/>
              <a:t>‹#›</a:t>
            </a:fld>
            <a:endParaRPr lang="ja-JP" altLang="en-US"/>
          </a:p>
        </p:txBody>
      </p:sp>
    </p:spTree>
    <p:extLst>
      <p:ext uri="{BB962C8B-B14F-4D97-AF65-F5344CB8AC3E}">
        <p14:creationId xmlns:p14="http://schemas.microsoft.com/office/powerpoint/2010/main" val="3164913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457200" y="1600200"/>
            <a:ext cx="40386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p:cNvSpPr>
            <a:spLocks noGrp="1"/>
          </p:cNvSpPr>
          <p:nvPr>
            <p:ph type="dt" sz="half" idx="10"/>
          </p:nvPr>
        </p:nvSpPr>
        <p:spPr>
          <a:xfrm>
            <a:off x="457200" y="6245225"/>
            <a:ext cx="2133600" cy="47625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6" name="フッター プレースホルダ 5"/>
          <p:cNvSpPr>
            <a:spLocks noGrp="1"/>
          </p:cNvSpPr>
          <p:nvPr>
            <p:ph type="ftr" sz="quarter" idx="11"/>
          </p:nvPr>
        </p:nvSpPr>
        <p:spPr>
          <a:xfrm>
            <a:off x="3124200" y="6245225"/>
            <a:ext cx="2895600" cy="47625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7" name="スライド番号プレースホルダ 6"/>
          <p:cNvSpPr>
            <a:spLocks noGrp="1"/>
          </p:cNvSpPr>
          <p:nvPr>
            <p:ph type="sldNum" sz="quarter" idx="12"/>
          </p:nvPr>
        </p:nvSpPr>
        <p:spPr>
          <a:xfrm>
            <a:off x="6553200" y="6245225"/>
            <a:ext cx="2133600" cy="47625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7343B91-5E67-40EF-A17B-D1C4929F1255}" type="slidenum">
              <a:rPr kumimoji="1" lang="en-US" altLang="ja-JP" sz="1200" b="0" i="0" u="none" strike="noStrike" kern="1200" cap="none" spc="0" normalizeH="0" baseline="0" noProof="0">
                <a:ln>
                  <a:noFill/>
                </a:ln>
                <a:solidFill>
                  <a:srgbClr val="898989"/>
                </a:solidFill>
                <a:effectLst/>
                <a:uLnTx/>
                <a:uFillTx/>
                <a:latin typeface="Calibri"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srgbClr val="898989"/>
              </a:solidFill>
              <a:effectLst/>
              <a:uLnTx/>
              <a:uFillTx/>
              <a:latin typeface="Calibri" pitchFamily="34" charset="0"/>
              <a:ea typeface="ＭＳ Ｐゴシック" pitchFamily="50" charset="-128"/>
              <a:cs typeface="+mn-cs"/>
            </a:endParaRPr>
          </a:p>
        </p:txBody>
      </p:sp>
    </p:spTree>
    <p:extLst>
      <p:ext uri="{BB962C8B-B14F-4D97-AF65-F5344CB8AC3E}">
        <p14:creationId xmlns:p14="http://schemas.microsoft.com/office/powerpoint/2010/main" val="3709080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1ACB8077-3B2F-4F59-8639-28F8E746CB9B}" type="datetimeFigureOut">
              <a:rPr lang="ja-JP" altLang="en-US"/>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C22B6739-EE59-4F17-AB18-5F721B9E61A2}" type="slidenum">
              <a:rPr lang="ja-JP" altLang="en-US"/>
              <a:pPr/>
              <a:t>‹#›</a:t>
            </a:fld>
            <a:endParaRPr lang="ja-JP" altLang="en-US"/>
          </a:p>
        </p:txBody>
      </p:sp>
    </p:spTree>
    <p:extLst>
      <p:ext uri="{BB962C8B-B14F-4D97-AF65-F5344CB8AC3E}">
        <p14:creationId xmlns:p14="http://schemas.microsoft.com/office/powerpoint/2010/main" val="36878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B7CB9C05-81A2-43AE-B0BD-439CB80262FE}" type="datetimeFigureOut">
              <a:rPr lang="ja-JP" altLang="en-US"/>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3B706ECC-EBCD-43BE-A780-1013F51C6180}" type="slidenum">
              <a:rPr lang="ja-JP" altLang="en-US"/>
              <a:pPr/>
              <a:t>‹#›</a:t>
            </a:fld>
            <a:endParaRPr lang="ja-JP" altLang="en-US"/>
          </a:p>
        </p:txBody>
      </p:sp>
    </p:spTree>
    <p:extLst>
      <p:ext uri="{BB962C8B-B14F-4D97-AF65-F5344CB8AC3E}">
        <p14:creationId xmlns:p14="http://schemas.microsoft.com/office/powerpoint/2010/main" val="23417375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D6A7E10A-8A3E-4139-89C3-5FC081BCF122}" type="datetimeFigureOut">
              <a:rPr lang="ja-JP" altLang="en-US"/>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2E507A80-C117-4430-87BB-D45F37183FF3}" type="slidenum">
              <a:rPr lang="ja-JP" altLang="en-US"/>
              <a:pPr/>
              <a:t>‹#›</a:t>
            </a:fld>
            <a:endParaRPr lang="ja-JP" altLang="en-US"/>
          </a:p>
        </p:txBody>
      </p:sp>
    </p:spTree>
    <p:extLst>
      <p:ext uri="{BB962C8B-B14F-4D97-AF65-F5344CB8AC3E}">
        <p14:creationId xmlns:p14="http://schemas.microsoft.com/office/powerpoint/2010/main" val="5015396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E8DE0F72-612F-4F07-91B0-EF2DF70A3752}" type="datetimeFigureOut">
              <a:rPr lang="ja-JP" altLang="en-US"/>
              <a:pPr>
                <a:defRPr/>
              </a:pPr>
              <a:t>2023/12/4</a:t>
            </a:fld>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4D9448B5-83BD-4B63-86BD-00A81CE04BA4}" type="slidenum">
              <a:rPr lang="ja-JP" altLang="en-US"/>
              <a:pPr/>
              <a:t>‹#›</a:t>
            </a:fld>
            <a:endParaRPr lang="ja-JP" altLang="en-US"/>
          </a:p>
        </p:txBody>
      </p:sp>
    </p:spTree>
    <p:extLst>
      <p:ext uri="{BB962C8B-B14F-4D97-AF65-F5344CB8AC3E}">
        <p14:creationId xmlns:p14="http://schemas.microsoft.com/office/powerpoint/2010/main" val="2882148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21936CA5-8A5A-4C7A-9FE9-078D2902E957}" type="datetime1">
              <a:rPr lang="ja-JP" altLang="en-US" smtClean="0"/>
              <a:pPr>
                <a:defRPr/>
              </a:pPr>
              <a:t>2023/12/4</a:t>
            </a:fld>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4D9448B5-83BD-4B63-86BD-00A81CE04BA4}" type="slidenum">
              <a:rPr lang="ja-JP" altLang="en-US"/>
              <a:pPr/>
              <a:t>‹#›</a:t>
            </a:fld>
            <a:endParaRPr lang="ja-JP"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7710B78-E085-4857-92CA-D3B956C0EC9E}" type="datetimeFigureOut">
              <a:rPr lang="ja-JP" altLang="en-US"/>
              <a:pPr>
                <a:defRPr/>
              </a:pPr>
              <a:t>2023/12/4</a:t>
            </a:fld>
            <a:endParaRPr lang="ja-JP" altLang="en-US" dirty="0"/>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fld id="{BCDE7348-8A12-4D02-A34D-FD4743C128CE}" type="slidenum">
              <a:rPr lang="ja-JP" altLang="en-US"/>
              <a:pPr/>
              <a:t>‹#›</a:t>
            </a:fld>
            <a:endParaRPr lang="ja-JP" altLang="en-US"/>
          </a:p>
        </p:txBody>
      </p:sp>
    </p:spTree>
    <p:extLst>
      <p:ext uri="{BB962C8B-B14F-4D97-AF65-F5344CB8AC3E}">
        <p14:creationId xmlns:p14="http://schemas.microsoft.com/office/powerpoint/2010/main" val="78625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90437458-D003-4813-9E0B-01F1A9CDA995}" type="datetimeFigureOut">
              <a:rPr lang="ja-JP" altLang="en-US"/>
              <a:pPr>
                <a:defRPr/>
              </a:pPr>
              <a:t>2023/12/4</a:t>
            </a:fld>
            <a:endParaRPr lang="ja-JP" altLang="en-US" dirty="0"/>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fld id="{1BB747B0-4210-4F7D-9EE3-95A88A184A21}" type="slidenum">
              <a:rPr lang="ja-JP" altLang="en-US"/>
              <a:pPr/>
              <a:t>‹#›</a:t>
            </a:fld>
            <a:endParaRPr lang="ja-JP" altLang="en-US"/>
          </a:p>
        </p:txBody>
      </p:sp>
    </p:spTree>
    <p:extLst>
      <p:ext uri="{BB962C8B-B14F-4D97-AF65-F5344CB8AC3E}">
        <p14:creationId xmlns:p14="http://schemas.microsoft.com/office/powerpoint/2010/main" val="38697376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3FECFCFC-6D15-4DFC-8B73-E8E1611F813F}" type="datetimeFigureOut">
              <a:rPr lang="ja-JP" altLang="en-US"/>
              <a:pPr>
                <a:defRPr/>
              </a:pPr>
              <a:t>2023/12/4</a:t>
            </a:fld>
            <a:endParaRPr lang="ja-JP" altLang="en-US" dirty="0"/>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fld id="{811F59CE-DCC7-4C2E-9B7D-BFBAEA93457C}" type="slidenum">
              <a:rPr lang="ja-JP" altLang="en-US"/>
              <a:pPr/>
              <a:t>‹#›</a:t>
            </a:fld>
            <a:endParaRPr lang="ja-JP" altLang="en-US"/>
          </a:p>
        </p:txBody>
      </p:sp>
    </p:spTree>
    <p:extLst>
      <p:ext uri="{BB962C8B-B14F-4D97-AF65-F5344CB8AC3E}">
        <p14:creationId xmlns:p14="http://schemas.microsoft.com/office/powerpoint/2010/main" val="21838492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8455C250-53F6-4D67-9CA7-BB0D4BFE7020}" type="datetimeFigureOut">
              <a:rPr lang="ja-JP" altLang="en-US"/>
              <a:pPr>
                <a:defRPr/>
              </a:pPr>
              <a:t>2023/12/4</a:t>
            </a:fld>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B0B67166-C513-4252-A0C6-23519ECEB220}" type="slidenum">
              <a:rPr lang="ja-JP" altLang="en-US"/>
              <a:pPr/>
              <a:t>‹#›</a:t>
            </a:fld>
            <a:endParaRPr lang="ja-JP" altLang="en-US"/>
          </a:p>
        </p:txBody>
      </p:sp>
    </p:spTree>
    <p:extLst>
      <p:ext uri="{BB962C8B-B14F-4D97-AF65-F5344CB8AC3E}">
        <p14:creationId xmlns:p14="http://schemas.microsoft.com/office/powerpoint/2010/main" val="4555632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4CCDE234-2CB0-4934-B141-0499C057DA14}" type="datetimeFigureOut">
              <a:rPr lang="ja-JP" altLang="en-US"/>
              <a:pPr>
                <a:defRPr/>
              </a:pPr>
              <a:t>2023/12/4</a:t>
            </a:fld>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34B3CB64-B3F1-4CFB-9C9F-3986A8923F4F}" type="slidenum">
              <a:rPr lang="ja-JP" altLang="en-US"/>
              <a:pPr/>
              <a:t>‹#›</a:t>
            </a:fld>
            <a:endParaRPr lang="ja-JP" altLang="en-US"/>
          </a:p>
        </p:txBody>
      </p:sp>
    </p:spTree>
    <p:extLst>
      <p:ext uri="{BB962C8B-B14F-4D97-AF65-F5344CB8AC3E}">
        <p14:creationId xmlns:p14="http://schemas.microsoft.com/office/powerpoint/2010/main" val="42739842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72B2F968-51DE-48B1-937A-F683AF8702F7}" type="datetimeFigureOut">
              <a:rPr lang="ja-JP" altLang="en-US"/>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FD66B687-4C7E-405B-BD23-88A2CC54F2FB}" type="slidenum">
              <a:rPr lang="ja-JP" altLang="en-US"/>
              <a:pPr/>
              <a:t>‹#›</a:t>
            </a:fld>
            <a:endParaRPr lang="ja-JP" altLang="en-US"/>
          </a:p>
        </p:txBody>
      </p:sp>
    </p:spTree>
    <p:extLst>
      <p:ext uri="{BB962C8B-B14F-4D97-AF65-F5344CB8AC3E}">
        <p14:creationId xmlns:p14="http://schemas.microsoft.com/office/powerpoint/2010/main" val="25786281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5FB2DD1-7487-4AF8-AA62-1CFDCDF7453C}" type="datetimeFigureOut">
              <a:rPr lang="ja-JP" altLang="en-US"/>
              <a:pPr>
                <a:defRPr/>
              </a:pPr>
              <a:t>2023/12/4</a:t>
            </a:fld>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8B522352-38F6-41EB-81E5-B23DD3076A50}" type="slidenum">
              <a:rPr lang="ja-JP" altLang="en-US"/>
              <a:pPr/>
              <a:t>‹#›</a:t>
            </a:fld>
            <a:endParaRPr lang="ja-JP" altLang="en-US"/>
          </a:p>
        </p:txBody>
      </p:sp>
    </p:spTree>
    <p:extLst>
      <p:ext uri="{BB962C8B-B14F-4D97-AF65-F5344CB8AC3E}">
        <p14:creationId xmlns:p14="http://schemas.microsoft.com/office/powerpoint/2010/main" val="24486375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solidFill>
                  <a:prstClr val="black">
                    <a:tint val="75000"/>
                  </a:prstClr>
                </a:solidFill>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fontAlgn="base">
              <a:spcBef>
                <a:spcPct val="0"/>
              </a:spcBef>
              <a:spcAft>
                <a:spcPct val="0"/>
              </a:spcAft>
              <a:defRPr>
                <a:solidFill>
                  <a:prstClr val="black">
                    <a:tint val="75000"/>
                  </a:prstClr>
                </a:solidFill>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60BAC8A0-C8F2-4AA2-AA09-6D3B8FAE99A8}" type="slidenum">
              <a:rPr lang="ja-JP" altLang="en-US"/>
              <a:pPr/>
              <a:t>‹#›</a:t>
            </a:fld>
            <a:endParaRPr lang="ja-JP" altLang="en-US"/>
          </a:p>
        </p:txBody>
      </p:sp>
    </p:spTree>
    <p:extLst>
      <p:ext uri="{BB962C8B-B14F-4D97-AF65-F5344CB8AC3E}">
        <p14:creationId xmlns:p14="http://schemas.microsoft.com/office/powerpoint/2010/main" val="1098753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00A107E8-B35F-4BAE-89CF-8DA214DD10B7}" type="datetime1">
              <a:rPr lang="ja-JP" altLang="en-US" smtClean="0"/>
              <a:pPr>
                <a:defRPr/>
              </a:pPr>
              <a:t>2023/12/4</a:t>
            </a:fld>
            <a:endParaRPr lang="ja-JP" altLang="en-US" dirty="0"/>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fld id="{BCDE7348-8A12-4D02-A34D-FD4743C128CE}" type="slidenum">
              <a:rPr lang="ja-JP" altLang="en-US"/>
              <a:pPr/>
              <a: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879102B1-DC5F-4A33-AB80-9ADB0CA12D85}" type="datetime1">
              <a:rPr lang="ja-JP" altLang="en-US" smtClean="0"/>
              <a:pPr>
                <a:defRPr/>
              </a:pPr>
              <a:t>2023/12/4</a:t>
            </a:fld>
            <a:endParaRPr lang="ja-JP" altLang="en-US" dirty="0"/>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fld id="{1BB747B0-4210-4F7D-9EE3-95A88A184A21}" type="slidenum">
              <a:rPr lang="ja-JP" altLang="en-US"/>
              <a:pPr/>
              <a: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9CCC75DE-7EAE-4169-B341-E9D16D543E10}" type="datetime1">
              <a:rPr lang="ja-JP" altLang="en-US" smtClean="0"/>
              <a:pPr>
                <a:defRPr/>
              </a:pPr>
              <a:t>2023/12/4</a:t>
            </a:fld>
            <a:endParaRPr lang="ja-JP" altLang="en-US" dirty="0"/>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fld id="{811F59CE-DCC7-4C2E-9B7D-BFBAEA93457C}" type="slidenum">
              <a:rPr lang="ja-JP" altLang="en-US"/>
              <a:pPr/>
              <a: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680CDE05-A068-4768-81CC-C27D26C07BB7}" type="datetime1">
              <a:rPr lang="ja-JP" altLang="en-US" smtClean="0"/>
              <a:pPr>
                <a:defRPr/>
              </a:pPr>
              <a:t>2023/12/4</a:t>
            </a:fld>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B0B67166-C513-4252-A0C6-23519ECEB220}" type="slidenum">
              <a:rPr lang="ja-JP" altLang="en-US"/>
              <a:pPr/>
              <a:t>‹#›</a:t>
            </a:fld>
            <a:endParaRPr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420C4565-CCC7-4C9B-8B69-03586CCFDFCD}" type="datetime1">
              <a:rPr lang="ja-JP" altLang="en-US" smtClean="0"/>
              <a:pPr>
                <a:defRPr/>
              </a:pPr>
              <a:t>2023/12/4</a:t>
            </a:fld>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34B3CB64-B3F1-4CFB-9C9F-3986A8923F4F}" type="slidenum">
              <a:rPr lang="ja-JP" altLang="en-US"/>
              <a:pPr/>
              <a:t>‹#›</a:t>
            </a:fld>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54853110-D4B2-4135-92AB-2B217E024BBB}" type="datetime1">
              <a:rPr lang="ja-JP" altLang="en-US" smtClean="0"/>
              <a:pPr>
                <a:defRPr/>
              </a:pPr>
              <a:t>2023/12/4</a:t>
            </a:fld>
            <a:endParaRPr lang="ja-JP" altLang="en-US" dirty="0"/>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495056E-4E96-413E-A1DB-3BF19E9146D6}" type="slidenum">
              <a:rPr lang="ja-JP" altLang="en-US"/>
              <a:pPr/>
              <a:t>‹#›</a:t>
            </a:fld>
            <a:endParaRPr lang="ja-JP" altLang="en-US"/>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9pPr>
    </p:titleStyle>
    <p:body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BA4B99-0C7C-479F-A932-D07BF9EC103D}" type="datetimeFigureOut">
              <a:rPr kumimoji="1" lang="ja-JP" altLang="en-US" smtClean="0"/>
              <a:t>2023/12/4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133583695"/>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54853110-D4B2-4135-92AB-2B217E024BBB}" type="datetime1">
              <a:rPr lang="ja-JP" altLang="en-US" smtClean="0"/>
              <a:pPr>
                <a:defRPr/>
              </a:pPr>
              <a:t>2023/12/4</a:t>
            </a:fld>
            <a:endParaRPr lang="ja-JP" altLang="en-US" dirty="0"/>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495056E-4E96-413E-A1DB-3BF19E9146D6}" type="slidenum">
              <a:rPr lang="ja-JP" altLang="en-US"/>
              <a:pPr/>
              <a:t>‹#›</a:t>
            </a:fld>
            <a:endParaRPr lang="ja-JP" altLang="en-US"/>
          </a:p>
        </p:txBody>
      </p:sp>
    </p:spTree>
    <p:extLst>
      <p:ext uri="{BB962C8B-B14F-4D97-AF65-F5344CB8AC3E}">
        <p14:creationId xmlns:p14="http://schemas.microsoft.com/office/powerpoint/2010/main" val="494524612"/>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7" r:id="rId12"/>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9pPr>
    </p:titleStyle>
    <p:body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D16E3458-91C4-4DC6-81D3-5ECF04EDE43C}" type="datetimeFigureOut">
              <a:rPr lang="ja-JP" altLang="en-US"/>
              <a:pPr>
                <a:defRPr/>
              </a:pPr>
              <a:t>2023/12/4</a:t>
            </a:fld>
            <a:endParaRPr lang="ja-JP" altLang="en-US" dirty="0"/>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495056E-4E96-413E-A1DB-3BF19E9146D6}" type="slidenum">
              <a:rPr lang="ja-JP" altLang="en-US"/>
              <a:pPr/>
              <a:t>‹#›</a:t>
            </a:fld>
            <a:endParaRPr lang="ja-JP" altLang="en-US"/>
          </a:p>
        </p:txBody>
      </p:sp>
    </p:spTree>
    <p:extLst>
      <p:ext uri="{BB962C8B-B14F-4D97-AF65-F5344CB8AC3E}">
        <p14:creationId xmlns:p14="http://schemas.microsoft.com/office/powerpoint/2010/main" val="2151848043"/>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9pPr>
    </p:titleStyle>
    <p:body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467544" y="1268760"/>
            <a:ext cx="4752528"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chemeClr val="tx2">
                  <a:lumMod val="50000"/>
                </a:schemeClr>
              </a:solidFill>
            </a:endParaRPr>
          </a:p>
        </p:txBody>
      </p:sp>
      <p:sp>
        <p:nvSpPr>
          <p:cNvPr id="5" name="サブタイトル 2"/>
          <p:cNvSpPr>
            <a:spLocks noGrp="1"/>
          </p:cNvSpPr>
          <p:nvPr>
            <p:ph type="subTitle" idx="1"/>
          </p:nvPr>
        </p:nvSpPr>
        <p:spPr>
          <a:xfrm>
            <a:off x="395536" y="5733256"/>
            <a:ext cx="8568952" cy="1124744"/>
          </a:xfrm>
        </p:spPr>
        <p:txBody>
          <a:bodyPr>
            <a:normAutofit/>
          </a:bodyPr>
          <a:lstStyle/>
          <a:p>
            <a:endParaRPr lang="ja-JP" altLang="ja-JP" sz="4400" dirty="0">
              <a:solidFill>
                <a:schemeClr val="tx1"/>
              </a:solidFill>
            </a:endParaRPr>
          </a:p>
          <a:p>
            <a:endParaRPr kumimoji="1" lang="ja-JP" altLang="en-US" dirty="0"/>
          </a:p>
        </p:txBody>
      </p:sp>
      <p:sp>
        <p:nvSpPr>
          <p:cNvPr id="193537" name="Rectangle 1"/>
          <p:cNvSpPr>
            <a:spLocks noChangeArrowheads="1"/>
          </p:cNvSpPr>
          <p:nvPr/>
        </p:nvSpPr>
        <p:spPr bwMode="auto">
          <a:xfrm>
            <a:off x="0" y="256661"/>
            <a:ext cx="9144000" cy="400110"/>
          </a:xfrm>
          <a:prstGeom prst="rect">
            <a:avLst/>
          </a:prstGeom>
          <a:solidFill>
            <a:schemeClr val="accent3">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ja-JP" altLang="en-US" sz="2000" b="1" dirty="0"/>
              <a:t>　</a:t>
            </a:r>
            <a:r>
              <a:rPr lang="en-US" altLang="ja-JP" sz="2000" b="1" dirty="0"/>
              <a:t>2023</a:t>
            </a:r>
            <a:r>
              <a:rPr lang="ja-JP" altLang="en-US" sz="2000" b="1" dirty="0"/>
              <a:t>年</a:t>
            </a:r>
            <a:r>
              <a:rPr lang="en-US" altLang="ja-JP" sz="2000" b="1" dirty="0"/>
              <a:t>12</a:t>
            </a:r>
            <a:r>
              <a:rPr lang="ja-JP" altLang="en-US" sz="2000" b="1" dirty="0"/>
              <a:t>月</a:t>
            </a:r>
            <a:r>
              <a:rPr lang="en-US" altLang="ja-JP" sz="2000" b="1" dirty="0"/>
              <a:t>4</a:t>
            </a:r>
            <a:r>
              <a:rPr lang="ja-JP" altLang="en-US" sz="2000" b="1" dirty="0"/>
              <a:t>日 署名提出院内集会　　</a:t>
            </a:r>
            <a:endParaRPr lang="en-US" altLang="ja-JP" sz="2000" b="1" dirty="0"/>
          </a:p>
        </p:txBody>
      </p:sp>
      <p:sp>
        <p:nvSpPr>
          <p:cNvPr id="3" name="スライド番号プレースホルダー 2"/>
          <p:cNvSpPr>
            <a:spLocks noGrp="1"/>
          </p:cNvSpPr>
          <p:nvPr>
            <p:ph type="sldNum" sz="quarter" idx="12"/>
          </p:nvPr>
        </p:nvSpPr>
        <p:spPr/>
        <p:txBody>
          <a:bodyPr/>
          <a:lstStyle/>
          <a:p>
            <a:fld id="{C22B6739-EE59-4F17-AB18-5F721B9E61A2}" type="slidenum">
              <a:rPr lang="ja-JP" altLang="en-US" smtClean="0"/>
              <a:pPr/>
              <a:t>1</a:t>
            </a:fld>
            <a:endParaRPr lang="ja-JP" altLang="en-US"/>
          </a:p>
        </p:txBody>
      </p:sp>
      <p:sp>
        <p:nvSpPr>
          <p:cNvPr id="4" name="テキスト ボックス 3"/>
          <p:cNvSpPr txBox="1"/>
          <p:nvPr/>
        </p:nvSpPr>
        <p:spPr>
          <a:xfrm>
            <a:off x="290176" y="3776387"/>
            <a:ext cx="8779671" cy="1015663"/>
          </a:xfrm>
          <a:prstGeom prst="rect">
            <a:avLst/>
          </a:prstGeom>
          <a:noFill/>
        </p:spPr>
        <p:txBody>
          <a:bodyPr wrap="square" rtlCol="0">
            <a:spAutoFit/>
          </a:bodyPr>
          <a:lstStyle/>
          <a:p>
            <a:pPr algn="ctr"/>
            <a:r>
              <a:rPr lang="ja-JP" altLang="en-US" sz="6000" b="1" u="sng" dirty="0">
                <a:solidFill>
                  <a:srgbClr val="FF0000"/>
                </a:solidFill>
              </a:rPr>
              <a:t>介護保険料と総合事業　</a:t>
            </a:r>
            <a:endParaRPr lang="ja-JP" altLang="en-US" sz="7200" b="1" u="sng" dirty="0">
              <a:solidFill>
                <a:srgbClr val="FF0000"/>
              </a:solidFill>
            </a:endParaRPr>
          </a:p>
        </p:txBody>
      </p:sp>
      <p:sp>
        <p:nvSpPr>
          <p:cNvPr id="8" name="タイトル 1">
            <a:extLst>
              <a:ext uri="{FF2B5EF4-FFF2-40B4-BE49-F238E27FC236}">
                <a16:creationId xmlns:a16="http://schemas.microsoft.com/office/drawing/2014/main" id="{790F1581-5257-42EC-8064-353FA0DD958D}"/>
              </a:ext>
            </a:extLst>
          </p:cNvPr>
          <p:cNvSpPr txBox="1">
            <a:spLocks/>
          </p:cNvSpPr>
          <p:nvPr/>
        </p:nvSpPr>
        <p:spPr bwMode="auto">
          <a:xfrm>
            <a:off x="364328" y="5589240"/>
            <a:ext cx="8568952" cy="118888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1"/>
                </a:solidFill>
                <a:latin typeface="Calibri" panose="020F0502020204030204" pitchFamily="34" charset="0"/>
                <a:ea typeface="ＭＳ Ｐゴシック" panose="020B0600070205080204" pitchFamily="50" charset="-128"/>
              </a:defRPr>
            </a:lvl9pPr>
          </a:lstStyle>
          <a:p>
            <a:r>
              <a:rPr lang="ja-JP" altLang="en-US" sz="2800" dirty="0"/>
              <a:t>大阪社会保障推進協議会　</a:t>
            </a:r>
            <a:endParaRPr lang="en-US" altLang="ja-JP" sz="2800" dirty="0"/>
          </a:p>
          <a:p>
            <a:r>
              <a:rPr lang="ja-JP" altLang="en-US" sz="4000" dirty="0"/>
              <a:t>日下部雅喜</a:t>
            </a:r>
            <a:endParaRPr lang="ja-JP" altLang="en-US" sz="8000" dirty="0"/>
          </a:p>
        </p:txBody>
      </p:sp>
      <p:sp>
        <p:nvSpPr>
          <p:cNvPr id="9" name="テキスト ボックス 8">
            <a:extLst>
              <a:ext uri="{FF2B5EF4-FFF2-40B4-BE49-F238E27FC236}">
                <a16:creationId xmlns:a16="http://schemas.microsoft.com/office/drawing/2014/main" id="{093A4B0F-142E-4092-8694-40C10D29413B}"/>
              </a:ext>
            </a:extLst>
          </p:cNvPr>
          <p:cNvSpPr txBox="1"/>
          <p:nvPr/>
        </p:nvSpPr>
        <p:spPr>
          <a:xfrm>
            <a:off x="697529" y="1071324"/>
            <a:ext cx="7964963" cy="3785652"/>
          </a:xfrm>
          <a:prstGeom prst="rect">
            <a:avLst/>
          </a:prstGeom>
          <a:noFill/>
        </p:spPr>
        <p:txBody>
          <a:bodyPr wrap="square" rtlCol="0">
            <a:spAutoFit/>
          </a:bodyPr>
          <a:lstStyle/>
          <a:p>
            <a:pPr algn="ctr"/>
            <a:r>
              <a:rPr lang="ja-JP" altLang="en-US" sz="8000" dirty="0">
                <a:solidFill>
                  <a:srgbClr val="FF0000"/>
                </a:solidFill>
                <a:latin typeface="ＭＳ ゴシック" panose="020B0609070205080204" pitchFamily="49" charset="-128"/>
                <a:ea typeface="ＭＳ ゴシック" panose="020B0609070205080204" pitchFamily="49" charset="-128"/>
              </a:rPr>
              <a:t>第</a:t>
            </a:r>
            <a:r>
              <a:rPr lang="en-US" altLang="ja-JP" sz="8000" dirty="0">
                <a:solidFill>
                  <a:srgbClr val="FF0000"/>
                </a:solidFill>
                <a:latin typeface="ＭＳ ゴシック" panose="020B0609070205080204" pitchFamily="49" charset="-128"/>
                <a:ea typeface="ＭＳ ゴシック" panose="020B0609070205080204" pitchFamily="49" charset="-128"/>
              </a:rPr>
              <a:t>9</a:t>
            </a:r>
            <a:r>
              <a:rPr lang="ja-JP" altLang="en-US" sz="8000" dirty="0">
                <a:solidFill>
                  <a:srgbClr val="FF0000"/>
                </a:solidFill>
                <a:latin typeface="ＭＳ ゴシック" panose="020B0609070205080204" pitchFamily="49" charset="-128"/>
                <a:ea typeface="ＭＳ ゴシック" panose="020B0609070205080204" pitchFamily="49" charset="-128"/>
              </a:rPr>
              <a:t>期事業計画に向けた取り組み</a:t>
            </a:r>
            <a:endParaRPr lang="en-US" altLang="ja-JP" sz="8000" dirty="0">
              <a:solidFill>
                <a:srgbClr val="FF0000"/>
              </a:solidFill>
              <a:latin typeface="ＭＳ ゴシック" panose="020B0609070205080204" pitchFamily="49" charset="-128"/>
              <a:ea typeface="ＭＳ ゴシック" panose="020B0609070205080204" pitchFamily="49" charset="-128"/>
            </a:endParaRPr>
          </a:p>
          <a:p>
            <a:pPr algn="ctr"/>
            <a:endParaRPr lang="en-US" altLang="ja-JP" sz="8000" dirty="0">
              <a:solidFill>
                <a:srgbClr val="FF0000"/>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16283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7"/>
            <a:ext cx="8229600" cy="1522581"/>
          </a:xfrm>
          <a:solidFill>
            <a:schemeClr val="accent3">
              <a:lumMod val="40000"/>
              <a:lumOff val="60000"/>
            </a:schemeClr>
          </a:solidFill>
        </p:spPr>
        <p:txBody>
          <a:bodyPr/>
          <a:lstStyle/>
          <a:p>
            <a:br>
              <a:rPr lang="en-US" altLang="ja-JP" dirty="0"/>
            </a:br>
            <a:r>
              <a:rPr lang="ja-JP" altLang="en-US" dirty="0"/>
              <a:t>消費税１０％化に伴う</a:t>
            </a:r>
            <a:br>
              <a:rPr lang="en-US" altLang="ja-JP" dirty="0"/>
            </a:br>
            <a:r>
              <a:rPr lang="ja-JP" altLang="en-US" dirty="0"/>
              <a:t>公費投入による介護保険料軽減</a:t>
            </a:r>
            <a:br>
              <a:rPr lang="ja-JP" altLang="en-US" dirty="0"/>
            </a:br>
            <a:endParaRPr kumimoji="1" lang="ja-JP" altLang="en-US" dirty="0"/>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B706ECC-EBCD-43BE-A780-1013F51C6180}" type="slidenum">
              <a:rPr kumimoji="1" lang="ja-JP" altLang="en-US" sz="1200" b="0" i="0" u="none" strike="noStrike" kern="1200" cap="none" spc="0" normalizeH="0" baseline="0" noProof="0" smtClean="0">
                <a:ln>
                  <a:noFill/>
                </a:ln>
                <a:solidFill>
                  <a:srgbClr val="898989"/>
                </a:solidFill>
                <a:effectLst/>
                <a:uLnTx/>
                <a:uFillTx/>
                <a:latin typeface="Calibri"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1" lang="ja-JP" altLang="en-US" sz="1200" b="0" i="0" u="none" strike="noStrike" kern="1200" cap="none" spc="0" normalizeH="0" baseline="0" noProof="0">
              <a:ln>
                <a:noFill/>
              </a:ln>
              <a:solidFill>
                <a:srgbClr val="898989"/>
              </a:solidFill>
              <a:effectLst/>
              <a:uLnTx/>
              <a:uFillTx/>
              <a:latin typeface="Calibri" pitchFamily="34" charset="0"/>
              <a:ea typeface="ＭＳ Ｐゴシック" pitchFamily="50" charset="-128"/>
              <a:cs typeface="+mn-cs"/>
            </a:endParaRPr>
          </a:p>
        </p:txBody>
      </p:sp>
      <p:sp>
        <p:nvSpPr>
          <p:cNvPr id="13" name="正方形/長方形 12"/>
          <p:cNvSpPr/>
          <p:nvPr/>
        </p:nvSpPr>
        <p:spPr>
          <a:xfrm>
            <a:off x="179512" y="2060848"/>
            <a:ext cx="9145015" cy="470898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町村民税非課税世帯全体を対象として実施（６５歳以上の約３割）</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 </a:t>
            </a:r>
            <a:r>
              <a:rPr kumimoji="1" lang="ja-JP" altLang="en-US" sz="24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基準額に対する割合　　　軽減後</a:t>
            </a:r>
            <a:r>
              <a:rPr kumimoji="1" lang="ja-JP" altLang="en-US" sz="24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（公費軽減分）         </a:t>
            </a:r>
            <a:r>
              <a:rPr kumimoji="1" lang="ja-JP" altLang="en-US" sz="24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人数（</a:t>
            </a:r>
            <a:r>
              <a:rPr kumimoji="1" lang="en-US" altLang="ja-JP" sz="24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15</a:t>
            </a:r>
            <a:r>
              <a:rPr kumimoji="1" lang="ja-JP" altLang="en-US" sz="24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年推計）</a:t>
            </a:r>
            <a:endPar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第</a:t>
            </a:r>
            <a:r>
              <a:rPr kumimoji="1" lang="en-US" altLang="ja-JP"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1</a:t>
            </a: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段階  ０．５０　⇒　</a:t>
            </a:r>
            <a:r>
              <a:rPr kumimoji="1" lang="ja-JP" altLang="en-US" sz="3600" b="1"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０．３０</a:t>
            </a:r>
            <a:r>
              <a:rPr kumimoji="1" lang="en-US" altLang="ja-JP" sz="32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a:t>
            </a:r>
            <a:r>
              <a:rPr kumimoji="1" lang="ja-JP" altLang="en-US" sz="32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a:t>
            </a:r>
            <a:r>
              <a:rPr kumimoji="1" lang="en-US" altLang="ja-JP" sz="32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0.20)</a:t>
            </a: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　 　　</a:t>
            </a:r>
            <a:r>
              <a:rPr kumimoji="1" lang="en-US" altLang="ja-JP"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650</a:t>
            </a: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万人</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第</a:t>
            </a:r>
            <a:r>
              <a:rPr kumimoji="1" lang="en-US" altLang="ja-JP"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2</a:t>
            </a: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段階  ０．７５　⇒　</a:t>
            </a:r>
            <a:r>
              <a:rPr kumimoji="1" lang="ja-JP" altLang="en-US" sz="3600" b="1"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０．５０</a:t>
            </a:r>
            <a:r>
              <a:rPr kumimoji="1" lang="en-US" altLang="ja-JP" sz="32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a:t>
            </a:r>
            <a:r>
              <a:rPr kumimoji="1" lang="ja-JP" altLang="en-US" sz="32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a:t>
            </a:r>
            <a:r>
              <a:rPr kumimoji="1" lang="en-US" altLang="ja-JP" sz="32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0.25)</a:t>
            </a: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　　　</a:t>
            </a:r>
            <a:r>
              <a:rPr kumimoji="1" lang="en-US" altLang="ja-JP"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240</a:t>
            </a: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万人</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第</a:t>
            </a:r>
            <a:r>
              <a:rPr kumimoji="1" lang="en-US" altLang="ja-JP"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3</a:t>
            </a: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段階  ０．７５　⇒　</a:t>
            </a:r>
            <a:r>
              <a:rPr kumimoji="1" lang="ja-JP" altLang="en-US" sz="3600" b="1"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０．７０</a:t>
            </a:r>
            <a:r>
              <a:rPr kumimoji="1" lang="en-US" altLang="ja-JP" sz="32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a:t>
            </a:r>
            <a:r>
              <a:rPr kumimoji="1" lang="ja-JP" altLang="en-US" sz="32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a:t>
            </a:r>
            <a:r>
              <a:rPr kumimoji="1" lang="en-US" altLang="ja-JP" sz="32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0.05)</a:t>
            </a: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　　　</a:t>
            </a:r>
            <a:r>
              <a:rPr kumimoji="1" lang="en-US" altLang="ja-JP"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240</a:t>
            </a: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万人</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　</a:t>
            </a:r>
            <a:endParaRPr kumimoji="1" lang="en-US" altLang="ja-JP"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実施時所要見込額　約１４００億円（公費ベース</a:t>
            </a:r>
            <a:r>
              <a:rPr kumimoji="1" lang="en-US" altLang="ja-JP"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公費負担割合 国</a:t>
            </a:r>
            <a:r>
              <a:rPr kumimoji="1" lang="en-US" altLang="ja-JP"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1/2</a:t>
            </a:r>
            <a:r>
              <a:rPr kumimoji="1" lang="ja-JP" altLang="en-US" sz="2800" b="0" i="0" u="none" strike="noStrike" kern="1200" cap="none" spc="0" normalizeH="0" baseline="0" noProof="0" dirty="0" err="1">
                <a:ln>
                  <a:noFill/>
                </a:ln>
                <a:solidFill>
                  <a:prstClr val="black"/>
                </a:solidFill>
                <a:effectLst/>
                <a:uLnTx/>
                <a:uFillTx/>
                <a:latin typeface="Calibri" pitchFamily="34" charset="0"/>
                <a:ea typeface="ＭＳ Ｐゴシック"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都道府県</a:t>
            </a:r>
            <a:r>
              <a:rPr kumimoji="1" lang="en-US" altLang="ja-JP"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1/4 </a:t>
            </a:r>
            <a:r>
              <a:rPr kumimoji="1" lang="ja-JP" altLang="en-US"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市町村</a:t>
            </a:r>
            <a:r>
              <a:rPr kumimoji="1" lang="en-US" altLang="ja-JP"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1/4</a:t>
            </a:r>
          </a:p>
        </p:txBody>
      </p:sp>
    </p:spTree>
    <p:extLst>
      <p:ext uri="{BB962C8B-B14F-4D97-AF65-F5344CB8AC3E}">
        <p14:creationId xmlns:p14="http://schemas.microsoft.com/office/powerpoint/2010/main" val="397855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25BA324-50E8-306E-D07C-A1949CA303E5}"/>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0AAEEDE-74AD-EFE2-4987-C26982546FF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706ECC-EBCD-43BE-A780-1013F51C6180}" type="slidenum">
              <a:rPr kumimoji="0" lang="ja-JP" altLang="en-US" sz="1200" b="0" i="0" u="none" strike="noStrike" kern="1200" cap="none" spc="0" normalizeH="0" baseline="0" noProof="0" smtClean="0">
                <a:ln>
                  <a:noFill/>
                </a:ln>
                <a:solidFill>
                  <a:srgbClr val="898989"/>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ja-JP" altLang="en-US" sz="1200" b="0" i="0" u="none" strike="noStrike" kern="1200" cap="none" spc="0" normalizeH="0" baseline="0" noProof="0">
              <a:ln>
                <a:noFill/>
              </a:ln>
              <a:solidFill>
                <a:srgbClr val="898989"/>
              </a:solidFill>
              <a:effectLst/>
              <a:uLnTx/>
              <a:uFillTx/>
              <a:latin typeface="Calibri"/>
              <a:ea typeface="ＭＳ Ｐゴシック" panose="020B0600070205080204" pitchFamily="50" charset="-128"/>
              <a:cs typeface="+mn-cs"/>
            </a:endParaRPr>
          </a:p>
        </p:txBody>
      </p:sp>
      <p:pic>
        <p:nvPicPr>
          <p:cNvPr id="6" name="図 5">
            <a:extLst>
              <a:ext uri="{FF2B5EF4-FFF2-40B4-BE49-F238E27FC236}">
                <a16:creationId xmlns:a16="http://schemas.microsoft.com/office/drawing/2014/main" id="{4954DFE1-7A26-CC6D-92CB-B565C9B6B106}"/>
              </a:ext>
            </a:extLst>
          </p:cNvPr>
          <p:cNvPicPr>
            <a:picLocks noChangeAspect="1"/>
          </p:cNvPicPr>
          <p:nvPr/>
        </p:nvPicPr>
        <p:blipFill>
          <a:blip r:embed="rId2"/>
          <a:stretch>
            <a:fillRect/>
          </a:stretch>
        </p:blipFill>
        <p:spPr>
          <a:xfrm>
            <a:off x="120649" y="407983"/>
            <a:ext cx="9144000" cy="6450017"/>
          </a:xfrm>
          <a:prstGeom prst="rect">
            <a:avLst/>
          </a:prstGeom>
        </p:spPr>
      </p:pic>
      <p:sp>
        <p:nvSpPr>
          <p:cNvPr id="8" name="テキスト ボックス 7">
            <a:extLst>
              <a:ext uri="{FF2B5EF4-FFF2-40B4-BE49-F238E27FC236}">
                <a16:creationId xmlns:a16="http://schemas.microsoft.com/office/drawing/2014/main" id="{7C4DB3A5-05DB-7766-650A-EE9B012029CC}"/>
              </a:ext>
            </a:extLst>
          </p:cNvPr>
          <p:cNvSpPr txBox="1"/>
          <p:nvPr/>
        </p:nvSpPr>
        <p:spPr>
          <a:xfrm>
            <a:off x="120649" y="10050"/>
            <a:ext cx="7304617" cy="369332"/>
          </a:xfrm>
          <a:prstGeom prst="rect">
            <a:avLst/>
          </a:prstGeom>
          <a:solidFill>
            <a:srgbClr val="FFFF00"/>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社会保障審議会介護保険部会　</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23</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11</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月</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6</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日　</a:t>
            </a:r>
          </a:p>
        </p:txBody>
      </p:sp>
      <p:sp>
        <p:nvSpPr>
          <p:cNvPr id="9" name="四角形: 角を丸くする 8">
            <a:extLst>
              <a:ext uri="{FF2B5EF4-FFF2-40B4-BE49-F238E27FC236}">
                <a16:creationId xmlns:a16="http://schemas.microsoft.com/office/drawing/2014/main" id="{C983CE1E-C719-A92B-E7E6-3B521B02BF36}"/>
              </a:ext>
            </a:extLst>
          </p:cNvPr>
          <p:cNvSpPr/>
          <p:nvPr/>
        </p:nvSpPr>
        <p:spPr>
          <a:xfrm>
            <a:off x="618066" y="3225801"/>
            <a:ext cx="8525933" cy="702732"/>
          </a:xfrm>
          <a:prstGeom prst="round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0" name="四角形: 角を丸くする 9">
            <a:extLst>
              <a:ext uri="{FF2B5EF4-FFF2-40B4-BE49-F238E27FC236}">
                <a16:creationId xmlns:a16="http://schemas.microsoft.com/office/drawing/2014/main" id="{D9DBB814-C551-909B-CC7C-8AD47A66C846}"/>
              </a:ext>
            </a:extLst>
          </p:cNvPr>
          <p:cNvSpPr/>
          <p:nvPr/>
        </p:nvSpPr>
        <p:spPr>
          <a:xfrm>
            <a:off x="2015067" y="4114800"/>
            <a:ext cx="1811866" cy="491067"/>
          </a:xfrm>
          <a:prstGeom prst="round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83584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511073A-AA0D-489D-8CC6-8F703C68891C}"/>
              </a:ext>
            </a:extLst>
          </p:cNvPr>
          <p:cNvSpPr>
            <a:spLocks noGrp="1"/>
          </p:cNvSpPr>
          <p:nvPr>
            <p:ph idx="1"/>
          </p:nvPr>
        </p:nvSpPr>
        <p:spPr/>
        <p:txBody>
          <a:bodyPr/>
          <a:lstStyle/>
          <a:p>
            <a:pPr marL="0" indent="0">
              <a:buNone/>
            </a:pPr>
            <a:r>
              <a:rPr kumimoji="1" lang="ja-JP" altLang="en-US" dirty="0">
                <a:solidFill>
                  <a:srgbClr val="FF0000"/>
                </a:solidFill>
              </a:rPr>
              <a:t>その</a:t>
            </a:r>
            <a:r>
              <a:rPr kumimoji="1" lang="en-US" altLang="ja-JP" dirty="0">
                <a:solidFill>
                  <a:srgbClr val="FF0000"/>
                </a:solidFill>
              </a:rPr>
              <a:t>1</a:t>
            </a:r>
            <a:r>
              <a:rPr kumimoji="1" lang="ja-JP" altLang="en-US" dirty="0"/>
              <a:t>　現在の介護保険料の仕組みでは限界。　国庫負担増で保険料引下げをすること。低所得者軽減に充当されている公費削減は行わないこと。</a:t>
            </a:r>
            <a:endParaRPr kumimoji="1" lang="en-US" altLang="ja-JP" dirty="0"/>
          </a:p>
          <a:p>
            <a:pPr marL="0" indent="0">
              <a:buNone/>
            </a:pPr>
            <a:r>
              <a:rPr kumimoji="1" lang="ja-JP" altLang="en-US" dirty="0">
                <a:solidFill>
                  <a:srgbClr val="FF0000"/>
                </a:solidFill>
              </a:rPr>
              <a:t>その２</a:t>
            </a:r>
            <a:r>
              <a:rPr kumimoji="1" lang="ja-JP" altLang="en-US" dirty="0"/>
              <a:t> 当面、市町村の一般財源投入して保険料引下げをおこなうこと。</a:t>
            </a:r>
          </a:p>
          <a:p>
            <a:pPr marL="0" indent="0">
              <a:buNone/>
            </a:pPr>
            <a:r>
              <a:rPr kumimoji="1" lang="ja-JP" altLang="en-US" dirty="0">
                <a:solidFill>
                  <a:srgbClr val="FF0000"/>
                </a:solidFill>
              </a:rPr>
              <a:t>その３</a:t>
            </a:r>
            <a:r>
              <a:rPr kumimoji="1" lang="ja-JP" altLang="en-US" dirty="0"/>
              <a:t>　保険料の余りを貯め込み（基金）している自治体は、全額保険料引下げにまわすこと。</a:t>
            </a:r>
            <a:endParaRPr kumimoji="1" lang="en-US" altLang="ja-JP" dirty="0"/>
          </a:p>
          <a:p>
            <a:pPr marL="0" indent="0">
              <a:buNone/>
            </a:pPr>
            <a:r>
              <a:rPr lang="ja-JP" altLang="en-US" dirty="0">
                <a:solidFill>
                  <a:srgbClr val="FF0000"/>
                </a:solidFill>
              </a:rPr>
              <a:t>その４</a:t>
            </a:r>
            <a:r>
              <a:rPr lang="ja-JP" altLang="en-US" dirty="0"/>
              <a:t>　</a:t>
            </a:r>
            <a:r>
              <a:rPr kumimoji="1" lang="ja-JP" altLang="en-US" dirty="0"/>
              <a:t>低所得者に対する介護保険料減免制度を拡充すること。</a:t>
            </a:r>
          </a:p>
          <a:p>
            <a:pPr marL="0" indent="0">
              <a:buNone/>
            </a:pPr>
            <a:endParaRPr kumimoji="1" lang="ja-JP" altLang="en-US" dirty="0"/>
          </a:p>
          <a:p>
            <a:pPr marL="0" indent="0">
              <a:buNone/>
            </a:pPr>
            <a:endParaRPr kumimoji="1" lang="ja-JP" altLang="en-US" dirty="0"/>
          </a:p>
        </p:txBody>
      </p:sp>
      <p:sp>
        <p:nvSpPr>
          <p:cNvPr id="4" name="スライド番号プレースホルダー 3">
            <a:extLst>
              <a:ext uri="{FF2B5EF4-FFF2-40B4-BE49-F238E27FC236}">
                <a16:creationId xmlns:a16="http://schemas.microsoft.com/office/drawing/2014/main" id="{5620BD86-47DE-4F45-94E1-4FE159D7E3E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706ECC-EBCD-43BE-A780-1013F51C6180}" type="slidenum">
              <a:rPr kumimoji="0" lang="ja-JP" altLang="en-US" sz="1200" b="0" i="0" u="none" strike="noStrike" kern="1200" cap="none" spc="0" normalizeH="0" baseline="0" noProof="0" smtClean="0">
                <a:ln>
                  <a:noFill/>
                </a:ln>
                <a:solidFill>
                  <a:srgbClr val="898989"/>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ja-JP" altLang="en-US" sz="1200" b="0" i="0" u="none" strike="noStrike" kern="1200" cap="none" spc="0" normalizeH="0" baseline="0" noProof="0">
              <a:ln>
                <a:noFill/>
              </a:ln>
              <a:solidFill>
                <a:srgbClr val="898989"/>
              </a:solidFill>
              <a:effectLst/>
              <a:uLnTx/>
              <a:uFillTx/>
              <a:latin typeface="Calibri"/>
              <a:ea typeface="ＭＳ Ｐゴシック" panose="020B0600070205080204" pitchFamily="50" charset="-128"/>
              <a:cs typeface="+mn-cs"/>
            </a:endParaRPr>
          </a:p>
        </p:txBody>
      </p:sp>
      <p:sp>
        <p:nvSpPr>
          <p:cNvPr id="5" name="タイトル 1">
            <a:extLst>
              <a:ext uri="{FF2B5EF4-FFF2-40B4-BE49-F238E27FC236}">
                <a16:creationId xmlns:a16="http://schemas.microsoft.com/office/drawing/2014/main" id="{0A410FEB-28D0-4FF0-B2BF-91127F809D3E}"/>
              </a:ext>
            </a:extLst>
          </p:cNvPr>
          <p:cNvSpPr>
            <a:spLocks noGrp="1"/>
          </p:cNvSpPr>
          <p:nvPr>
            <p:ph type="title"/>
          </p:nvPr>
        </p:nvSpPr>
        <p:spPr>
          <a:xfrm>
            <a:off x="457200" y="274638"/>
            <a:ext cx="8229600" cy="1143000"/>
          </a:xfrm>
          <a:solidFill>
            <a:srgbClr val="FFC000"/>
          </a:solidFill>
        </p:spPr>
        <p:txBody>
          <a:bodyPr/>
          <a:lstStyle/>
          <a:p>
            <a:r>
              <a:rPr kumimoji="1" lang="ja-JP" altLang="en-US" dirty="0"/>
              <a:t>保険料に関する４つの要求案</a:t>
            </a:r>
          </a:p>
        </p:txBody>
      </p:sp>
    </p:spTree>
    <p:extLst>
      <p:ext uri="{BB962C8B-B14F-4D97-AF65-F5344CB8AC3E}">
        <p14:creationId xmlns:p14="http://schemas.microsoft.com/office/powerpoint/2010/main" val="346559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EA47677-FEAF-4D37-8B30-D956B0D3BFF1}"/>
              </a:ext>
            </a:extLst>
          </p:cNvPr>
          <p:cNvSpPr>
            <a:spLocks noGrp="1" noChangeArrowheads="1"/>
          </p:cNvSpPr>
          <p:nvPr>
            <p:ph type="title"/>
          </p:nvPr>
        </p:nvSpPr>
        <p:spPr>
          <a:xfrm>
            <a:off x="539750" y="966893"/>
            <a:ext cx="8254929" cy="577550"/>
          </a:xfrm>
        </p:spPr>
        <p:txBody>
          <a:bodyPr/>
          <a:lstStyle/>
          <a:p>
            <a:pPr eaLnBrk="1" hangingPunct="1"/>
            <a:r>
              <a:rPr lang="ja-JP" altLang="en-US" sz="3200" dirty="0"/>
              <a:t>高齢者の保険料を</a:t>
            </a:r>
            <a:r>
              <a:rPr lang="en-US" altLang="ja-JP" sz="3200" dirty="0"/>
              <a:t>3</a:t>
            </a:r>
            <a:r>
              <a:rPr lang="ja-JP" altLang="en-US" sz="3200" dirty="0"/>
              <a:t>年間管理するのが基金</a:t>
            </a:r>
          </a:p>
        </p:txBody>
      </p:sp>
      <p:sp>
        <p:nvSpPr>
          <p:cNvPr id="27651" name="Text Box 4">
            <a:extLst>
              <a:ext uri="{FF2B5EF4-FFF2-40B4-BE49-F238E27FC236}">
                <a16:creationId xmlns:a16="http://schemas.microsoft.com/office/drawing/2014/main" id="{A6A8386D-5662-4121-90E5-6BD8B7609755}"/>
              </a:ext>
            </a:extLst>
          </p:cNvPr>
          <p:cNvSpPr>
            <a:spLocks noGrp="1" noChangeArrowheads="1"/>
          </p:cNvSpPr>
          <p:nvPr>
            <p:ph type="body" sz="half" idx="1"/>
          </p:nvPr>
        </p:nvSpPr>
        <p:spPr>
          <a:xfrm>
            <a:off x="468313" y="1520031"/>
            <a:ext cx="5543847" cy="207899"/>
          </a:xfrm>
          <a:noFill/>
        </p:spPr>
        <p:txBody>
          <a:bodyPr/>
          <a:lstStyle/>
          <a:p>
            <a:pPr eaLnBrk="1" hangingPunct="1">
              <a:lnSpc>
                <a:spcPct val="80000"/>
              </a:lnSpc>
              <a:spcBef>
                <a:spcPct val="50000"/>
              </a:spcBef>
              <a:buFontTx/>
              <a:buNone/>
            </a:pPr>
            <a:r>
              <a:rPr lang="ja-JP" altLang="en-US" sz="1600" b="1" dirty="0"/>
              <a:t>介護保険財政の仕組み　第</a:t>
            </a:r>
            <a:r>
              <a:rPr lang="en-US" altLang="ja-JP" sz="1600" b="1" dirty="0"/>
              <a:t>8</a:t>
            </a:r>
            <a:r>
              <a:rPr lang="ja-JP" altLang="en-US" sz="1600" b="1" dirty="0"/>
              <a:t>期（居宅サービスの場合）</a:t>
            </a:r>
          </a:p>
        </p:txBody>
      </p:sp>
      <p:graphicFrame>
        <p:nvGraphicFramePr>
          <p:cNvPr id="51238" name="Group 38">
            <a:extLst>
              <a:ext uri="{FF2B5EF4-FFF2-40B4-BE49-F238E27FC236}">
                <a16:creationId xmlns:a16="http://schemas.microsoft.com/office/drawing/2014/main" id="{914FDC5E-4946-4DB0-8F63-DD2BB671FD24}"/>
              </a:ext>
            </a:extLst>
          </p:cNvPr>
          <p:cNvGraphicFramePr>
            <a:graphicFrameLocks noGrp="1"/>
          </p:cNvGraphicFramePr>
          <p:nvPr>
            <p:ph sz="half" idx="2"/>
          </p:nvPr>
        </p:nvGraphicFramePr>
        <p:xfrm>
          <a:off x="539750" y="1773238"/>
          <a:ext cx="7993063" cy="2115280"/>
        </p:xfrm>
        <a:graphic>
          <a:graphicData uri="http://schemas.openxmlformats.org/drawingml/2006/table">
            <a:tbl>
              <a:tblPr/>
              <a:tblGrid>
                <a:gridCol w="1728788">
                  <a:extLst>
                    <a:ext uri="{9D8B030D-6E8A-4147-A177-3AD203B41FA5}">
                      <a16:colId xmlns:a16="http://schemas.microsoft.com/office/drawing/2014/main" val="20000"/>
                    </a:ext>
                  </a:extLst>
                </a:gridCol>
                <a:gridCol w="2197100">
                  <a:extLst>
                    <a:ext uri="{9D8B030D-6E8A-4147-A177-3AD203B41FA5}">
                      <a16:colId xmlns:a16="http://schemas.microsoft.com/office/drawing/2014/main" val="20001"/>
                    </a:ext>
                  </a:extLst>
                </a:gridCol>
                <a:gridCol w="701675">
                  <a:extLst>
                    <a:ext uri="{9D8B030D-6E8A-4147-A177-3AD203B41FA5}">
                      <a16:colId xmlns:a16="http://schemas.microsoft.com/office/drawing/2014/main" val="20002"/>
                    </a:ext>
                  </a:extLst>
                </a:gridCol>
                <a:gridCol w="1439862">
                  <a:extLst>
                    <a:ext uri="{9D8B030D-6E8A-4147-A177-3AD203B41FA5}">
                      <a16:colId xmlns:a16="http://schemas.microsoft.com/office/drawing/2014/main" val="20003"/>
                    </a:ext>
                  </a:extLst>
                </a:gridCol>
                <a:gridCol w="962025">
                  <a:extLst>
                    <a:ext uri="{9D8B030D-6E8A-4147-A177-3AD203B41FA5}">
                      <a16:colId xmlns:a16="http://schemas.microsoft.com/office/drawing/2014/main" val="20004"/>
                    </a:ext>
                  </a:extLst>
                </a:gridCol>
                <a:gridCol w="963613">
                  <a:extLst>
                    <a:ext uri="{9D8B030D-6E8A-4147-A177-3AD203B41FA5}">
                      <a16:colId xmlns:a16="http://schemas.microsoft.com/office/drawing/2014/main" val="20005"/>
                    </a:ext>
                  </a:extLst>
                </a:gridCol>
              </a:tblGrid>
              <a:tr h="21145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dirty="0">
                          <a:ln>
                            <a:noFill/>
                          </a:ln>
                          <a:solidFill>
                            <a:srgbClr val="FF0000"/>
                          </a:solidFill>
                          <a:effectLst/>
                          <a:latin typeface="Arial" charset="0"/>
                          <a:ea typeface="ＭＳ Ｐゴシック" pitchFamily="50" charset="-128"/>
                        </a:rPr>
                        <a:t>65</a:t>
                      </a:r>
                      <a:r>
                        <a:rPr kumimoji="1" lang="ja-JP" altLang="en-US" sz="2800" b="0" i="0" u="none" strike="noStrike" cap="none" normalizeH="0" baseline="0" dirty="0">
                          <a:ln>
                            <a:noFill/>
                          </a:ln>
                          <a:solidFill>
                            <a:srgbClr val="FF0000"/>
                          </a:solidFill>
                          <a:effectLst/>
                          <a:latin typeface="Arial" charset="0"/>
                          <a:ea typeface="ＭＳ Ｐゴシック" pitchFamily="50" charset="-128"/>
                        </a:rPr>
                        <a:t>歳以上保険料</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3600" b="0" i="0" u="sng" strike="noStrike" cap="none" normalizeH="0" baseline="0" dirty="0">
                          <a:ln>
                            <a:noFill/>
                          </a:ln>
                          <a:solidFill>
                            <a:srgbClr val="FF0000"/>
                          </a:solidFill>
                          <a:effectLst/>
                          <a:latin typeface="Arial" charset="0"/>
                          <a:ea typeface="ＭＳ Ｐゴシック" pitchFamily="50" charset="-128"/>
                        </a:rPr>
                        <a:t>２３％</a:t>
                      </a: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ja-JP" sz="2800" b="0" i="0" u="none" strike="noStrike" cap="none" normalizeH="0" baseline="0" dirty="0">
                        <a:ln>
                          <a:noFill/>
                        </a:ln>
                        <a:solidFill>
                          <a:schemeClr val="tx1"/>
                        </a:solidFill>
                        <a:effectLst/>
                        <a:latin typeface="Arial" charset="0"/>
                        <a:ea typeface="ＭＳ Ｐゴシック" pitchFamily="50" charset="-128"/>
                      </a:endParaRP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dirty="0">
                          <a:ln>
                            <a:noFill/>
                          </a:ln>
                          <a:solidFill>
                            <a:schemeClr val="tx1"/>
                          </a:solidFill>
                          <a:effectLst/>
                          <a:latin typeface="Arial" charset="0"/>
                          <a:ea typeface="ＭＳ Ｐゴシック" pitchFamily="50" charset="-128"/>
                        </a:rPr>
                        <a:t>40</a:t>
                      </a:r>
                      <a:r>
                        <a:rPr kumimoji="1" lang="ja-JP" altLang="en-US" sz="2800" b="0" i="0" u="none" strike="noStrike" cap="none" normalizeH="0" baseline="0" dirty="0">
                          <a:ln>
                            <a:noFill/>
                          </a:ln>
                          <a:solidFill>
                            <a:schemeClr val="tx1"/>
                          </a:solidFill>
                          <a:effectLst/>
                          <a:latin typeface="Arial" charset="0"/>
                          <a:ea typeface="ＭＳ Ｐゴシック" pitchFamily="50" charset="-128"/>
                        </a:rPr>
                        <a:t>歳～</a:t>
                      </a:r>
                      <a:r>
                        <a:rPr kumimoji="1" lang="en-US" altLang="ja-JP" sz="2800" b="0" i="0" u="none" strike="noStrike" cap="none" normalizeH="0" baseline="0" dirty="0">
                          <a:ln>
                            <a:noFill/>
                          </a:ln>
                          <a:solidFill>
                            <a:schemeClr val="tx1"/>
                          </a:solidFill>
                          <a:effectLst/>
                          <a:latin typeface="Arial" charset="0"/>
                          <a:ea typeface="ＭＳ Ｐゴシック" pitchFamily="50" charset="-128"/>
                        </a:rPr>
                        <a:t>64</a:t>
                      </a:r>
                      <a:r>
                        <a:rPr kumimoji="1" lang="ja-JP" altLang="en-US" sz="2800" b="0" i="0" u="none" strike="noStrike" cap="none" normalizeH="0" baseline="0" dirty="0">
                          <a:ln>
                            <a:noFill/>
                          </a:ln>
                          <a:solidFill>
                            <a:schemeClr val="tx1"/>
                          </a:solidFill>
                          <a:effectLst/>
                          <a:latin typeface="Arial" charset="0"/>
                          <a:ea typeface="ＭＳ Ｐゴシック" pitchFamily="50" charset="-128"/>
                        </a:rPr>
                        <a:t>歳</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dirty="0">
                          <a:ln>
                            <a:noFill/>
                          </a:ln>
                          <a:solidFill>
                            <a:schemeClr val="tx1"/>
                          </a:solidFill>
                          <a:effectLst/>
                          <a:latin typeface="Arial" charset="0"/>
                          <a:ea typeface="ＭＳ Ｐゴシック" pitchFamily="50" charset="-128"/>
                        </a:rPr>
                        <a:t>　保険料</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dirty="0">
                          <a:ln>
                            <a:noFill/>
                          </a:ln>
                          <a:solidFill>
                            <a:schemeClr val="tx1"/>
                          </a:solidFill>
                          <a:effectLst/>
                          <a:latin typeface="Arial" charset="0"/>
                          <a:ea typeface="ＭＳ Ｐゴシック" pitchFamily="50" charset="-128"/>
                        </a:rPr>
                        <a:t>２７％</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000" b="1" i="0" u="none" strike="noStrike" cap="none" normalizeH="0" baseline="0" dirty="0">
                          <a:ln>
                            <a:noFill/>
                          </a:ln>
                          <a:solidFill>
                            <a:schemeClr val="tx1"/>
                          </a:solidFill>
                          <a:effectLst/>
                          <a:latin typeface="Arial" charset="0"/>
                          <a:ea typeface="ＭＳ Ｐゴシック" pitchFamily="50" charset="-128"/>
                        </a:rPr>
                        <a:t>調整交付金</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400" b="1" i="0" u="none" strike="noStrike" cap="none" normalizeH="0" baseline="0" dirty="0">
                          <a:ln>
                            <a:noFill/>
                          </a:ln>
                          <a:solidFill>
                            <a:schemeClr val="tx1"/>
                          </a:solidFill>
                          <a:effectLst/>
                          <a:latin typeface="Arial" charset="0"/>
                          <a:ea typeface="ＭＳ Ｐゴシック" pitchFamily="50" charset="-128"/>
                        </a:rPr>
                        <a:t>５％</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dirty="0">
                          <a:ln>
                            <a:noFill/>
                          </a:ln>
                          <a:solidFill>
                            <a:schemeClr val="tx1"/>
                          </a:solidFill>
                          <a:effectLst/>
                          <a:latin typeface="Arial" charset="0"/>
                          <a:ea typeface="ＭＳ Ｐゴシック" pitchFamily="50" charset="-128"/>
                        </a:rPr>
                        <a:t>国庫負担金</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dirty="0">
                          <a:ln>
                            <a:noFill/>
                          </a:ln>
                          <a:solidFill>
                            <a:schemeClr val="tx1"/>
                          </a:solidFill>
                          <a:effectLst/>
                          <a:latin typeface="Arial" charset="0"/>
                          <a:ea typeface="ＭＳ Ｐゴシック" pitchFamily="50" charset="-128"/>
                        </a:rPr>
                        <a:t>２０％</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dirty="0">
                          <a:ln>
                            <a:noFill/>
                          </a:ln>
                          <a:solidFill>
                            <a:schemeClr val="tx1"/>
                          </a:solidFill>
                          <a:effectLst/>
                          <a:latin typeface="Arial" charset="0"/>
                          <a:ea typeface="ＭＳ Ｐゴシック" pitchFamily="50" charset="-128"/>
                        </a:rPr>
                        <a:t>府</a:t>
                      </a:r>
                      <a:r>
                        <a:rPr kumimoji="1" lang="en-US" altLang="ja-JP" sz="2800" b="0" i="0" u="none" strike="noStrike" cap="none" normalizeH="0" baseline="0" dirty="0">
                          <a:ln>
                            <a:noFill/>
                          </a:ln>
                          <a:solidFill>
                            <a:schemeClr val="tx1"/>
                          </a:solidFill>
                          <a:effectLst/>
                          <a:latin typeface="Arial" charset="0"/>
                          <a:ea typeface="ＭＳ Ｐゴシック" pitchFamily="50" charset="-128"/>
                        </a:rPr>
                        <a:t>12.5</a:t>
                      </a:r>
                      <a:r>
                        <a:rPr kumimoji="1" lang="ja-JP" altLang="en-US" sz="2800" b="0" i="0" u="none" strike="noStrike" cap="none" normalizeH="0" baseline="0" dirty="0">
                          <a:ln>
                            <a:noFill/>
                          </a:ln>
                          <a:solidFill>
                            <a:schemeClr val="tx1"/>
                          </a:solidFill>
                          <a:effectLst/>
                          <a:latin typeface="Arial" charset="0"/>
                          <a:ea typeface="ＭＳ Ｐゴシック" pitchFamily="50" charset="-128"/>
                        </a:rPr>
                        <a:t>％</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dirty="0">
                          <a:ln>
                            <a:noFill/>
                          </a:ln>
                          <a:solidFill>
                            <a:schemeClr val="tx1"/>
                          </a:solidFill>
                          <a:effectLst/>
                          <a:latin typeface="Arial" charset="0"/>
                          <a:ea typeface="ＭＳ Ｐゴシック" pitchFamily="50" charset="-128"/>
                        </a:rPr>
                        <a:t>市</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dirty="0">
                          <a:ln>
                            <a:noFill/>
                          </a:ln>
                          <a:solidFill>
                            <a:schemeClr val="tx1"/>
                          </a:solidFill>
                          <a:effectLst/>
                          <a:latin typeface="Arial" charset="0"/>
                          <a:ea typeface="ＭＳ Ｐゴシック" pitchFamily="50" charset="-128"/>
                        </a:rPr>
                        <a:t>12.5</a:t>
                      </a:r>
                      <a:r>
                        <a:rPr kumimoji="1" lang="ja-JP" altLang="en-US" sz="2800" b="0" i="0" u="none" strike="noStrike" cap="none" normalizeH="0" baseline="0" dirty="0">
                          <a:ln>
                            <a:noFill/>
                          </a:ln>
                          <a:solidFill>
                            <a:schemeClr val="tx1"/>
                          </a:solidFill>
                          <a:effectLst/>
                          <a:latin typeface="Arial" charset="0"/>
                          <a:ea typeface="ＭＳ Ｐゴシック" pitchFamily="50" charset="-128"/>
                        </a:rPr>
                        <a:t>％</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27668" name="Line 32">
            <a:extLst>
              <a:ext uri="{FF2B5EF4-FFF2-40B4-BE49-F238E27FC236}">
                <a16:creationId xmlns:a16="http://schemas.microsoft.com/office/drawing/2014/main" id="{0FBD4871-57F5-4A26-9DCA-8190417EABCD}"/>
              </a:ext>
            </a:extLst>
          </p:cNvPr>
          <p:cNvSpPr>
            <a:spLocks noChangeShapeType="1"/>
          </p:cNvSpPr>
          <p:nvPr/>
        </p:nvSpPr>
        <p:spPr bwMode="auto">
          <a:xfrm>
            <a:off x="3203575" y="3933825"/>
            <a:ext cx="288925" cy="5048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endParaRPr>
          </a:p>
        </p:txBody>
      </p:sp>
      <p:sp>
        <p:nvSpPr>
          <p:cNvPr id="27669" name="Line 33">
            <a:extLst>
              <a:ext uri="{FF2B5EF4-FFF2-40B4-BE49-F238E27FC236}">
                <a16:creationId xmlns:a16="http://schemas.microsoft.com/office/drawing/2014/main" id="{8225F58E-9ACD-4B1E-B566-BAACD5ADDBD7}"/>
              </a:ext>
            </a:extLst>
          </p:cNvPr>
          <p:cNvSpPr>
            <a:spLocks noChangeShapeType="1"/>
          </p:cNvSpPr>
          <p:nvPr/>
        </p:nvSpPr>
        <p:spPr bwMode="auto">
          <a:xfrm>
            <a:off x="3492500" y="4437063"/>
            <a:ext cx="43195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endParaRPr>
          </a:p>
        </p:txBody>
      </p:sp>
      <p:sp>
        <p:nvSpPr>
          <p:cNvPr id="27670" name="Line 34">
            <a:extLst>
              <a:ext uri="{FF2B5EF4-FFF2-40B4-BE49-F238E27FC236}">
                <a16:creationId xmlns:a16="http://schemas.microsoft.com/office/drawing/2014/main" id="{DACF505E-C474-48FF-9B1A-40FB1AEFA205}"/>
              </a:ext>
            </a:extLst>
          </p:cNvPr>
          <p:cNvSpPr>
            <a:spLocks noChangeShapeType="1"/>
          </p:cNvSpPr>
          <p:nvPr/>
        </p:nvSpPr>
        <p:spPr bwMode="auto">
          <a:xfrm flipV="1">
            <a:off x="7812088" y="3933825"/>
            <a:ext cx="71437" cy="5032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endParaRPr>
          </a:p>
        </p:txBody>
      </p:sp>
      <p:sp>
        <p:nvSpPr>
          <p:cNvPr id="51235" name="AutoShape 35">
            <a:extLst>
              <a:ext uri="{FF2B5EF4-FFF2-40B4-BE49-F238E27FC236}">
                <a16:creationId xmlns:a16="http://schemas.microsoft.com/office/drawing/2014/main" id="{75264269-02DE-4F98-9BC0-27C7489C3891}"/>
              </a:ext>
            </a:extLst>
          </p:cNvPr>
          <p:cNvSpPr>
            <a:spLocks noChangeArrowheads="1"/>
          </p:cNvSpPr>
          <p:nvPr/>
        </p:nvSpPr>
        <p:spPr bwMode="auto">
          <a:xfrm>
            <a:off x="4427538" y="4868863"/>
            <a:ext cx="3097212" cy="1439862"/>
          </a:xfrm>
          <a:prstGeom prst="wedgeRectCallout">
            <a:avLst>
              <a:gd name="adj1" fmla="val -25912"/>
              <a:gd name="adj2" fmla="val -85944"/>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3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rPr>
              <a:t>単年度で精算し繰り越さない</a:t>
            </a:r>
          </a:p>
        </p:txBody>
      </p:sp>
      <p:sp>
        <p:nvSpPr>
          <p:cNvPr id="51239" name="AutoShape 39">
            <a:extLst>
              <a:ext uri="{FF2B5EF4-FFF2-40B4-BE49-F238E27FC236}">
                <a16:creationId xmlns:a16="http://schemas.microsoft.com/office/drawing/2014/main" id="{01CF7F6B-9971-49B4-B591-9CB02C93FA25}"/>
              </a:ext>
            </a:extLst>
          </p:cNvPr>
          <p:cNvSpPr>
            <a:spLocks noChangeArrowheads="1"/>
          </p:cNvSpPr>
          <p:nvPr/>
        </p:nvSpPr>
        <p:spPr bwMode="auto">
          <a:xfrm>
            <a:off x="539750" y="4581525"/>
            <a:ext cx="3024188" cy="1943100"/>
          </a:xfrm>
          <a:prstGeom prst="wedgeRectCallout">
            <a:avLst>
              <a:gd name="adj1" fmla="val -31787"/>
              <a:gd name="adj2" fmla="val -84968"/>
            </a:avLst>
          </a:prstGeom>
          <a:solidFill>
            <a:srgbClr val="FFFF00"/>
          </a:solidFill>
          <a:ln w="9525">
            <a:solidFill>
              <a:schemeClr val="tx1"/>
            </a:solidFill>
            <a:miter lim="800000"/>
            <a:headEnd/>
            <a:tailEnd/>
          </a:ln>
        </p:spPr>
        <p:txBody>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３年間繰り越して調整する</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（＝準備基金）</a:t>
            </a:r>
          </a:p>
        </p:txBody>
      </p:sp>
      <p:sp>
        <p:nvSpPr>
          <p:cNvPr id="10" name="楕円 9">
            <a:extLst>
              <a:ext uri="{FF2B5EF4-FFF2-40B4-BE49-F238E27FC236}">
                <a16:creationId xmlns:a16="http://schemas.microsoft.com/office/drawing/2014/main" id="{46F729A6-62ED-44D0-AE2C-E9082B40CEB8}"/>
              </a:ext>
            </a:extLst>
          </p:cNvPr>
          <p:cNvSpPr/>
          <p:nvPr/>
        </p:nvSpPr>
        <p:spPr>
          <a:xfrm>
            <a:off x="395536" y="1773238"/>
            <a:ext cx="2016224" cy="2231826"/>
          </a:xfrm>
          <a:prstGeom prst="ellipse">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1" name="テキスト ボックス 10">
            <a:extLst>
              <a:ext uri="{FF2B5EF4-FFF2-40B4-BE49-F238E27FC236}">
                <a16:creationId xmlns:a16="http://schemas.microsoft.com/office/drawing/2014/main" id="{A0A8D3D2-DDEF-4D39-AFD2-31E86CD05DCD}"/>
              </a:ext>
            </a:extLst>
          </p:cNvPr>
          <p:cNvSpPr txBox="1"/>
          <p:nvPr/>
        </p:nvSpPr>
        <p:spPr>
          <a:xfrm>
            <a:off x="632286" y="1131"/>
            <a:ext cx="7344816" cy="646331"/>
          </a:xfrm>
          <a:prstGeom prst="rect">
            <a:avLst/>
          </a:prstGeom>
          <a:solidFill>
            <a:srgbClr val="FFFF00"/>
          </a:solid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介護保険財政の特徴と準備基金　　　　</a:t>
            </a:r>
            <a:r>
              <a:rPr kumimoji="1" lang="ja-JP" altLang="en-US" sz="2000" b="0" i="0" u="none" strike="noStrike" kern="1200" cap="none" spc="0" normalizeH="0" baseline="0" noProof="0" dirty="0">
                <a:ln>
                  <a:noFill/>
                </a:ln>
                <a:solidFill>
                  <a:srgbClr val="FF0000"/>
                </a:solidFill>
                <a:effectLst/>
                <a:uLnTx/>
                <a:uFillTx/>
                <a:latin typeface="Calibri" pitchFamily="34" charset="0"/>
                <a:ea typeface="ＭＳ Ｐゴシック" pitchFamily="50" charset="-128"/>
                <a:cs typeface="+mn-cs"/>
              </a:rPr>
              <a:t>　　</a:t>
            </a:r>
            <a:endParaRPr kumimoji="1" lang="ja-JP" altLang="en-US" sz="20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endParaRPr>
          </a:p>
        </p:txBody>
      </p:sp>
    </p:spTree>
    <p:extLst>
      <p:ext uri="{BB962C8B-B14F-4D97-AF65-F5344CB8AC3E}">
        <p14:creationId xmlns:p14="http://schemas.microsoft.com/office/powerpoint/2010/main" val="34501262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1235"/>
                                        </p:tgtEl>
                                        <p:attrNameLst>
                                          <p:attrName>style.visibility</p:attrName>
                                        </p:attrNameLst>
                                      </p:cBhvr>
                                      <p:to>
                                        <p:strVal val="visible"/>
                                      </p:to>
                                    </p:set>
                                    <p:animEffect transition="in" filter="checkerboard(across)">
                                      <p:cBhvr>
                                        <p:cTn id="7" dur="500"/>
                                        <p:tgtEl>
                                          <p:spTgt spid="5123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1239"/>
                                        </p:tgtEl>
                                        <p:attrNameLst>
                                          <p:attrName>style.visibility</p:attrName>
                                        </p:attrNameLst>
                                      </p:cBhvr>
                                      <p:to>
                                        <p:strVal val="visible"/>
                                      </p:to>
                                    </p:set>
                                    <p:animEffect transition="in" filter="checkerboard(across)">
                                      <p:cBhvr>
                                        <p:cTn id="17" dur="500"/>
                                        <p:tgtEl>
                                          <p:spTgt spid="51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5" grpId="0" animBg="1"/>
      <p:bldP spid="5123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ja-JP" altLang="en-US"/>
              <a:t>中期財政運営（３年ごと）</a:t>
            </a:r>
          </a:p>
        </p:txBody>
      </p:sp>
      <p:sp>
        <p:nvSpPr>
          <p:cNvPr id="15363" name="Rectangle 3"/>
          <p:cNvSpPr>
            <a:spLocks noGrp="1" noChangeArrowheads="1"/>
          </p:cNvSpPr>
          <p:nvPr>
            <p:ph type="body" idx="1"/>
          </p:nvPr>
        </p:nvSpPr>
        <p:spPr>
          <a:xfrm>
            <a:off x="468313" y="1196975"/>
            <a:ext cx="8218487" cy="4929188"/>
          </a:xfrm>
        </p:spPr>
        <p:txBody>
          <a:bodyPr/>
          <a:lstStyle/>
          <a:p>
            <a:pPr>
              <a:buFont typeface="Wingdings" pitchFamily="2" charset="2"/>
              <a:buNone/>
            </a:pPr>
            <a:r>
              <a:rPr lang="ja-JP" altLang="en-US"/>
              <a:t>余った介護保険料は翌年以降の給付費へ</a:t>
            </a:r>
          </a:p>
        </p:txBody>
      </p:sp>
      <p:sp>
        <p:nvSpPr>
          <p:cNvPr id="15364" name="Rectangle 4"/>
          <p:cNvSpPr>
            <a:spLocks noChangeArrowheads="1"/>
          </p:cNvSpPr>
          <p:nvPr/>
        </p:nvSpPr>
        <p:spPr bwMode="auto">
          <a:xfrm>
            <a:off x="611188" y="4724400"/>
            <a:ext cx="2305050" cy="1441450"/>
          </a:xfrm>
          <a:prstGeom prst="rect">
            <a:avLst/>
          </a:prstGeom>
          <a:solidFill>
            <a:schemeClr val="accent1"/>
          </a:solid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endParaRPr>
          </a:p>
        </p:txBody>
      </p:sp>
      <p:sp>
        <p:nvSpPr>
          <p:cNvPr id="15367" name="Rectangle 7"/>
          <p:cNvSpPr>
            <a:spLocks noChangeArrowheads="1"/>
          </p:cNvSpPr>
          <p:nvPr/>
        </p:nvSpPr>
        <p:spPr bwMode="auto">
          <a:xfrm>
            <a:off x="611188" y="3860800"/>
            <a:ext cx="2305050" cy="792163"/>
          </a:xfrm>
          <a:prstGeom prst="rect">
            <a:avLst/>
          </a:prstGeom>
          <a:solidFill>
            <a:srgbClr val="00FFFF"/>
          </a:solidFill>
          <a:ln w="9525">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2000" b="1" i="0" u="none" strike="noStrike" kern="1200" cap="none" spc="0" normalizeH="0" baseline="0" noProof="0" dirty="0">
                <a:ln>
                  <a:noFill/>
                </a:ln>
                <a:solidFill>
                  <a:srgbClr val="3333FF"/>
                </a:solidFill>
                <a:effectLst/>
                <a:uLnTx/>
                <a:uFillTx/>
                <a:latin typeface="Calibri" pitchFamily="34" charset="0"/>
                <a:ea typeface="ＭＳ Ｐゴシック" pitchFamily="50" charset="-128"/>
                <a:cs typeface="+mn-cs"/>
              </a:rPr>
              <a:t>黒字（保険料の余り）</a:t>
            </a:r>
          </a:p>
        </p:txBody>
      </p:sp>
      <p:sp>
        <p:nvSpPr>
          <p:cNvPr id="15368" name="Rectangle 8"/>
          <p:cNvSpPr>
            <a:spLocks noChangeArrowheads="1"/>
          </p:cNvSpPr>
          <p:nvPr/>
        </p:nvSpPr>
        <p:spPr bwMode="auto">
          <a:xfrm>
            <a:off x="3348038" y="3860800"/>
            <a:ext cx="2303462" cy="2305050"/>
          </a:xfrm>
          <a:prstGeom prst="rect">
            <a:avLst/>
          </a:prstGeom>
          <a:solidFill>
            <a:schemeClr val="accent1"/>
          </a:solid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endParaRPr>
          </a:p>
        </p:txBody>
      </p:sp>
      <p:sp>
        <p:nvSpPr>
          <p:cNvPr id="15370" name="Rectangle 10"/>
          <p:cNvSpPr>
            <a:spLocks noChangeArrowheads="1"/>
          </p:cNvSpPr>
          <p:nvPr/>
        </p:nvSpPr>
        <p:spPr bwMode="auto">
          <a:xfrm>
            <a:off x="6084888" y="3860800"/>
            <a:ext cx="2374900" cy="2305050"/>
          </a:xfrm>
          <a:prstGeom prst="rect">
            <a:avLst/>
          </a:prstGeom>
          <a:solidFill>
            <a:schemeClr val="accent1"/>
          </a:solid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endParaRPr>
          </a:p>
        </p:txBody>
      </p:sp>
      <p:sp>
        <p:nvSpPr>
          <p:cNvPr id="15372" name="Rectangle 12"/>
          <p:cNvSpPr>
            <a:spLocks noChangeArrowheads="1"/>
          </p:cNvSpPr>
          <p:nvPr/>
        </p:nvSpPr>
        <p:spPr bwMode="auto">
          <a:xfrm>
            <a:off x="6084888" y="3213100"/>
            <a:ext cx="2374900" cy="647700"/>
          </a:xfrm>
          <a:prstGeom prst="rect">
            <a:avLst/>
          </a:prstGeom>
          <a:solidFill>
            <a:schemeClr val="bg1"/>
          </a:solidFill>
          <a:ln w="9525">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2400" b="1" i="0" u="none" strike="noStrike" kern="1200" cap="none" spc="0" normalizeH="0" baseline="0" noProof="0">
                <a:ln>
                  <a:noFill/>
                </a:ln>
                <a:solidFill>
                  <a:srgbClr val="FF0000"/>
                </a:solidFill>
                <a:effectLst/>
                <a:uLnTx/>
                <a:uFillTx/>
                <a:latin typeface="Calibri" pitchFamily="34" charset="0"/>
                <a:ea typeface="ＭＳ Ｐゴシック" pitchFamily="50" charset="-128"/>
                <a:cs typeface="+mn-cs"/>
              </a:rPr>
              <a:t>赤字（介護保険料不足）</a:t>
            </a:r>
          </a:p>
        </p:txBody>
      </p:sp>
      <p:sp>
        <p:nvSpPr>
          <p:cNvPr id="15373" name="Text Box 13"/>
          <p:cNvSpPr txBox="1">
            <a:spLocks noChangeArrowheads="1"/>
          </p:cNvSpPr>
          <p:nvPr/>
        </p:nvSpPr>
        <p:spPr bwMode="auto">
          <a:xfrm>
            <a:off x="827088" y="6092825"/>
            <a:ext cx="1873250" cy="519113"/>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１年目黒字</a:t>
            </a:r>
          </a:p>
        </p:txBody>
      </p:sp>
      <p:sp>
        <p:nvSpPr>
          <p:cNvPr id="15375" name="Text Box 15"/>
          <p:cNvSpPr txBox="1">
            <a:spLocks noChangeArrowheads="1"/>
          </p:cNvSpPr>
          <p:nvPr/>
        </p:nvSpPr>
        <p:spPr bwMode="auto">
          <a:xfrm>
            <a:off x="3348038" y="6092825"/>
            <a:ext cx="2303462" cy="519113"/>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rPr>
              <a:t>２年目トントン</a:t>
            </a:r>
          </a:p>
        </p:txBody>
      </p:sp>
      <p:sp>
        <p:nvSpPr>
          <p:cNvPr id="15376" name="Text Box 16"/>
          <p:cNvSpPr txBox="1">
            <a:spLocks noChangeArrowheads="1"/>
          </p:cNvSpPr>
          <p:nvPr/>
        </p:nvSpPr>
        <p:spPr bwMode="auto">
          <a:xfrm>
            <a:off x="6300788" y="6092825"/>
            <a:ext cx="1873250" cy="519113"/>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３年目赤字</a:t>
            </a:r>
          </a:p>
        </p:txBody>
      </p:sp>
      <p:sp>
        <p:nvSpPr>
          <p:cNvPr id="15377" name="AutoShape 17"/>
          <p:cNvSpPr>
            <a:spLocks noChangeArrowheads="1"/>
          </p:cNvSpPr>
          <p:nvPr/>
        </p:nvSpPr>
        <p:spPr bwMode="auto">
          <a:xfrm>
            <a:off x="2700338" y="2636838"/>
            <a:ext cx="3889375" cy="1079500"/>
          </a:xfrm>
          <a:prstGeom prst="curvedDownArrow">
            <a:avLst>
              <a:gd name="adj1" fmla="val 24053"/>
              <a:gd name="adj2" fmla="val 24053"/>
              <a:gd name="adj3" fmla="val 74236"/>
            </a:avLst>
          </a:prstGeom>
          <a:solidFill>
            <a:schemeClr val="accent1"/>
          </a:solid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itchFamily="34" charset="0"/>
              <a:ea typeface="ＭＳ Ｐゴシック" pitchFamily="50" charset="-128"/>
              <a:cs typeface="+mn-cs"/>
            </a:endParaRPr>
          </a:p>
        </p:txBody>
      </p:sp>
      <p:sp>
        <p:nvSpPr>
          <p:cNvPr id="15378" name="AutoShape 18"/>
          <p:cNvSpPr>
            <a:spLocks noChangeArrowheads="1"/>
          </p:cNvSpPr>
          <p:nvPr/>
        </p:nvSpPr>
        <p:spPr bwMode="auto">
          <a:xfrm>
            <a:off x="827088" y="2133600"/>
            <a:ext cx="1944687" cy="935038"/>
          </a:xfrm>
          <a:prstGeom prst="wedgeRoundRectCallout">
            <a:avLst>
              <a:gd name="adj1" fmla="val 93509"/>
              <a:gd name="adj2" fmla="val 10611"/>
              <a:gd name="adj3" fmla="val 16667"/>
            </a:avLst>
          </a:prstGeom>
          <a:solidFill>
            <a:srgbClr val="FFFF00"/>
          </a:solidFill>
          <a:ln w="9525">
            <a:solidFill>
              <a:schemeClr val="tx1"/>
            </a:solidFill>
            <a:miter lim="800000"/>
            <a:headEnd/>
            <a:tailEnd/>
          </a:ln>
          <a:effec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これが介護給付費準備基金</a:t>
            </a:r>
          </a:p>
        </p:txBody>
      </p:sp>
    </p:spTree>
    <p:extLst>
      <p:ext uri="{BB962C8B-B14F-4D97-AF65-F5344CB8AC3E}">
        <p14:creationId xmlns:p14="http://schemas.microsoft.com/office/powerpoint/2010/main" val="232361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373"/>
                                        </p:tgtEl>
                                        <p:attrNameLst>
                                          <p:attrName>style.visibility</p:attrName>
                                        </p:attrNameLst>
                                      </p:cBhvr>
                                      <p:to>
                                        <p:strVal val="visible"/>
                                      </p:to>
                                    </p:set>
                                    <p:animEffect transition="in" filter="barn(inVertical)">
                                      <p:cBhvr>
                                        <p:cTn id="7" dur="500"/>
                                        <p:tgtEl>
                                          <p:spTgt spid="1537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367"/>
                                        </p:tgtEl>
                                        <p:attrNameLst>
                                          <p:attrName>style.visibility</p:attrName>
                                        </p:attrNameLst>
                                      </p:cBhvr>
                                      <p:to>
                                        <p:strVal val="visible"/>
                                      </p:to>
                                    </p:set>
                                    <p:animEffect transition="in" filter="barn(inVertical)">
                                      <p:cBhvr>
                                        <p:cTn id="12" dur="500"/>
                                        <p:tgtEl>
                                          <p:spTgt spid="1536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5368"/>
                                        </p:tgtEl>
                                        <p:attrNameLst>
                                          <p:attrName>style.visibility</p:attrName>
                                        </p:attrNameLst>
                                      </p:cBhvr>
                                      <p:to>
                                        <p:strVal val="visible"/>
                                      </p:to>
                                    </p:set>
                                    <p:animEffect transition="in" filter="checkerboard(across)">
                                      <p:cBhvr>
                                        <p:cTn id="17" dur="500"/>
                                        <p:tgtEl>
                                          <p:spTgt spid="1536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375"/>
                                        </p:tgtEl>
                                        <p:attrNameLst>
                                          <p:attrName>style.visibility</p:attrName>
                                        </p:attrNameLst>
                                      </p:cBhvr>
                                      <p:to>
                                        <p:strVal val="visible"/>
                                      </p:to>
                                    </p:set>
                                    <p:animEffect transition="in" filter="barn(inVertical)">
                                      <p:cBhvr>
                                        <p:cTn id="22" dur="500"/>
                                        <p:tgtEl>
                                          <p:spTgt spid="1537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5370"/>
                                        </p:tgtEl>
                                        <p:attrNameLst>
                                          <p:attrName>style.visibility</p:attrName>
                                        </p:attrNameLst>
                                      </p:cBhvr>
                                      <p:to>
                                        <p:strVal val="visible"/>
                                      </p:to>
                                    </p:set>
                                    <p:animEffect transition="in" filter="checkerboard(across)">
                                      <p:cBhvr>
                                        <p:cTn id="27" dur="500"/>
                                        <p:tgtEl>
                                          <p:spTgt spid="15370"/>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5372"/>
                                        </p:tgtEl>
                                        <p:attrNameLst>
                                          <p:attrName>style.visibility</p:attrName>
                                        </p:attrNameLst>
                                      </p:cBhvr>
                                      <p:to>
                                        <p:strVal val="visible"/>
                                      </p:to>
                                    </p:set>
                                    <p:animEffect transition="in" filter="checkerboard(across)">
                                      <p:cBhvr>
                                        <p:cTn id="32" dur="500"/>
                                        <p:tgtEl>
                                          <p:spTgt spid="1537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376"/>
                                        </p:tgtEl>
                                        <p:attrNameLst>
                                          <p:attrName>style.visibility</p:attrName>
                                        </p:attrNameLst>
                                      </p:cBhvr>
                                      <p:to>
                                        <p:strVal val="visible"/>
                                      </p:to>
                                    </p:set>
                                    <p:animEffect transition="in" filter="barn(inVertical)">
                                      <p:cBhvr>
                                        <p:cTn id="37" dur="500"/>
                                        <p:tgtEl>
                                          <p:spTgt spid="15376"/>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5377"/>
                                        </p:tgtEl>
                                        <p:attrNameLst>
                                          <p:attrName>style.visibility</p:attrName>
                                        </p:attrNameLst>
                                      </p:cBhvr>
                                      <p:to>
                                        <p:strVal val="visible"/>
                                      </p:to>
                                    </p:set>
                                    <p:animEffect transition="in" filter="checkerboard(across)">
                                      <p:cBhvr>
                                        <p:cTn id="42" dur="500"/>
                                        <p:tgtEl>
                                          <p:spTgt spid="1537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5378"/>
                                        </p:tgtEl>
                                        <p:attrNameLst>
                                          <p:attrName>style.visibility</p:attrName>
                                        </p:attrNameLst>
                                      </p:cBhvr>
                                      <p:to>
                                        <p:strVal val="visible"/>
                                      </p:to>
                                    </p:set>
                                    <p:animEffect transition="in" filter="barn(inVertical)">
                                      <p:cBhvr>
                                        <p:cTn id="47" dur="500"/>
                                        <p:tgtEl>
                                          <p:spTgt spid="153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7" grpId="0" animBg="1"/>
      <p:bldP spid="15368" grpId="0" animBg="1"/>
      <p:bldP spid="15370" grpId="0" animBg="1"/>
      <p:bldP spid="15372" grpId="0" animBg="1"/>
      <p:bldP spid="15373" grpId="0"/>
      <p:bldP spid="15375" grpId="0"/>
      <p:bldP spid="15376" grpId="0"/>
      <p:bldP spid="15377" grpId="0" animBg="1"/>
      <p:bldP spid="1537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B07A65-5A13-4F33-9159-B8CE2525DF69}"/>
              </a:ext>
            </a:extLst>
          </p:cNvPr>
          <p:cNvSpPr>
            <a:spLocks noGrp="1"/>
          </p:cNvSpPr>
          <p:nvPr>
            <p:ph type="title"/>
          </p:nvPr>
        </p:nvSpPr>
        <p:spPr>
          <a:xfrm>
            <a:off x="452029" y="61676"/>
            <a:ext cx="8229600" cy="1143000"/>
          </a:xfrm>
          <a:solidFill>
            <a:schemeClr val="accent3">
              <a:lumMod val="20000"/>
              <a:lumOff val="80000"/>
            </a:schemeClr>
          </a:solidFill>
        </p:spPr>
        <p:txBody>
          <a:bodyPr/>
          <a:lstStyle/>
          <a:p>
            <a:r>
              <a:rPr kumimoji="1" lang="ja-JP" altLang="en-US" sz="4000" dirty="0"/>
              <a:t>基金残高発生＝保険料が高すぎた</a:t>
            </a:r>
            <a:br>
              <a:rPr kumimoji="1" lang="en-US" altLang="ja-JP" sz="4000" dirty="0"/>
            </a:br>
            <a:r>
              <a:rPr kumimoji="1" lang="ja-JP" altLang="en-US" sz="2400" dirty="0"/>
              <a:t>３年間で過不足のない保険料設定が原則</a:t>
            </a:r>
            <a:endParaRPr kumimoji="1" lang="ja-JP" altLang="en-US" sz="4000" dirty="0"/>
          </a:p>
        </p:txBody>
      </p:sp>
      <p:sp>
        <p:nvSpPr>
          <p:cNvPr id="3" name="コンテンツ プレースホルダー 2">
            <a:extLst>
              <a:ext uri="{FF2B5EF4-FFF2-40B4-BE49-F238E27FC236}">
                <a16:creationId xmlns:a16="http://schemas.microsoft.com/office/drawing/2014/main" id="{0AAE59EC-056A-4C6E-8824-5FB52D2FCA2D}"/>
              </a:ext>
            </a:extLst>
          </p:cNvPr>
          <p:cNvSpPr>
            <a:spLocks noGrp="1"/>
          </p:cNvSpPr>
          <p:nvPr>
            <p:ph idx="1"/>
          </p:nvPr>
        </p:nvSpPr>
        <p:spPr>
          <a:xfrm>
            <a:off x="494483" y="1420700"/>
            <a:ext cx="8187146" cy="2872396"/>
          </a:xfrm>
        </p:spPr>
        <p:txBody>
          <a:bodyPr/>
          <a:lstStyle/>
          <a:p>
            <a:pPr marL="0" indent="0">
              <a:buNone/>
            </a:pPr>
            <a:r>
              <a:rPr kumimoji="1" lang="ja-JP" altLang="en-US" sz="2800" dirty="0"/>
              <a:t>介護保険法では、市町村に介護保険事業に要する費用に充てるために保険料を徴収することを義務付け（法第１２９条第１項）</a:t>
            </a:r>
            <a:endParaRPr kumimoji="1" lang="en-US" altLang="ja-JP" sz="2800" dirty="0"/>
          </a:p>
          <a:p>
            <a:pPr marL="0" indent="0">
              <a:buNone/>
            </a:pPr>
            <a:r>
              <a:rPr kumimoji="1" lang="ja-JP" altLang="en-US" sz="2800" dirty="0"/>
              <a:t>市町村が定める保険料は「おおむね三年を通じ財政の均衡を保つことができるものでなければならない」（介護保険法第１２９条第３項）とされている。</a:t>
            </a:r>
          </a:p>
        </p:txBody>
      </p:sp>
      <p:sp>
        <p:nvSpPr>
          <p:cNvPr id="4" name="スライド番号プレースホルダー 3">
            <a:extLst>
              <a:ext uri="{FF2B5EF4-FFF2-40B4-BE49-F238E27FC236}">
                <a16:creationId xmlns:a16="http://schemas.microsoft.com/office/drawing/2014/main" id="{4DE51BA4-AA63-4F29-822A-5E79D0EA0C7F}"/>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B706ECC-EBCD-43BE-A780-1013F51C6180}" type="slidenum">
              <a:rPr kumimoji="1" lang="ja-JP" altLang="en-US" sz="1200" b="0" i="0" u="none" strike="noStrike" kern="1200" cap="none" spc="0" normalizeH="0" baseline="0" noProof="0" smtClean="0">
                <a:ln>
                  <a:noFill/>
                </a:ln>
                <a:solidFill>
                  <a:srgbClr val="898989"/>
                </a:solidFill>
                <a:effectLst/>
                <a:uLnTx/>
                <a:uFillTx/>
                <a:latin typeface="Calibri"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1" lang="ja-JP" altLang="en-US" sz="1200" b="0" i="0" u="none" strike="noStrike" kern="1200" cap="none" spc="0" normalizeH="0" baseline="0" noProof="0">
              <a:ln>
                <a:noFill/>
              </a:ln>
              <a:solidFill>
                <a:srgbClr val="898989"/>
              </a:solidFill>
              <a:effectLst/>
              <a:uLnTx/>
              <a:uFillTx/>
              <a:latin typeface="Calibri" pitchFamily="34" charset="0"/>
              <a:ea typeface="ＭＳ Ｐゴシック" pitchFamily="50" charset="-128"/>
              <a:cs typeface="+mn-cs"/>
            </a:endParaRPr>
          </a:p>
        </p:txBody>
      </p:sp>
      <p:sp>
        <p:nvSpPr>
          <p:cNvPr id="6" name="テキスト ボックス 5">
            <a:extLst>
              <a:ext uri="{FF2B5EF4-FFF2-40B4-BE49-F238E27FC236}">
                <a16:creationId xmlns:a16="http://schemas.microsoft.com/office/drawing/2014/main" id="{8FD4E2BD-2F3F-443B-B939-67EDB2A75701}"/>
              </a:ext>
            </a:extLst>
          </p:cNvPr>
          <p:cNvSpPr txBox="1"/>
          <p:nvPr/>
        </p:nvSpPr>
        <p:spPr>
          <a:xfrm>
            <a:off x="323528" y="4437112"/>
            <a:ext cx="8800605" cy="206210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「財政の均衡」＝歳入・歳出が３年間で均衡するという原則</a:t>
            </a:r>
            <a:endParaRPr kumimoji="1" lang="en-US" altLang="ja-JP"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介護保険料が３年間で「余る」という事態</a:t>
            </a:r>
            <a:endParaRPr kumimoji="1" lang="en-US" altLang="ja-JP"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　　　　　　　　　⇒保険料設定が高すぎたということ</a:t>
            </a:r>
          </a:p>
        </p:txBody>
      </p:sp>
    </p:spTree>
    <p:extLst>
      <p:ext uri="{BB962C8B-B14F-4D97-AF65-F5344CB8AC3E}">
        <p14:creationId xmlns:p14="http://schemas.microsoft.com/office/powerpoint/2010/main" val="2638972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2ABED9-A08B-F943-91CC-5DD0C0986451}"/>
              </a:ext>
            </a:extLst>
          </p:cNvPr>
          <p:cNvSpPr>
            <a:spLocks noGrp="1"/>
          </p:cNvSpPr>
          <p:nvPr>
            <p:ph type="title"/>
          </p:nvPr>
        </p:nvSpPr>
        <p:spPr>
          <a:xfrm>
            <a:off x="457200" y="274638"/>
            <a:ext cx="8229600" cy="639762"/>
          </a:xfrm>
          <a:solidFill>
            <a:schemeClr val="accent2">
              <a:lumMod val="20000"/>
              <a:lumOff val="80000"/>
            </a:schemeClr>
          </a:solidFill>
        </p:spPr>
        <p:txBody>
          <a:bodyPr/>
          <a:lstStyle/>
          <a:p>
            <a:r>
              <a:rPr kumimoji="1" lang="ja-JP" altLang="en-US" dirty="0"/>
              <a:t>一部の市町村で貯め込み常態化</a:t>
            </a:r>
          </a:p>
        </p:txBody>
      </p:sp>
      <p:sp>
        <p:nvSpPr>
          <p:cNvPr id="3" name="コンテンツ プレースホルダー 2">
            <a:extLst>
              <a:ext uri="{FF2B5EF4-FFF2-40B4-BE49-F238E27FC236}">
                <a16:creationId xmlns:a16="http://schemas.microsoft.com/office/drawing/2014/main" id="{FEEF885C-F767-A24D-9F41-B11325E79C12}"/>
              </a:ext>
            </a:extLst>
          </p:cNvPr>
          <p:cNvSpPr>
            <a:spLocks noGrp="1"/>
          </p:cNvSpPr>
          <p:nvPr>
            <p:ph idx="1"/>
          </p:nvPr>
        </p:nvSpPr>
        <p:spPr>
          <a:xfrm>
            <a:off x="372533" y="1109134"/>
            <a:ext cx="8432799" cy="5017030"/>
          </a:xfrm>
        </p:spPr>
        <p:txBody>
          <a:bodyPr/>
          <a:lstStyle/>
          <a:p>
            <a:pPr marL="0" indent="0">
              <a:buNone/>
            </a:pPr>
            <a:r>
              <a:rPr kumimoji="1" lang="ja-JP" altLang="en-US" dirty="0"/>
              <a:t>〇一部の市町村では、保険料が余っても次期計画に繰入れず基金として貯め込み続けるということが常態化。</a:t>
            </a:r>
            <a:endParaRPr kumimoji="1" lang="en-US" altLang="ja-JP" dirty="0"/>
          </a:p>
          <a:p>
            <a:pPr marL="0" indent="0">
              <a:buNone/>
            </a:pPr>
            <a:r>
              <a:rPr lang="ja-JP" altLang="en-US" sz="3600" dirty="0"/>
              <a:t>〇</a:t>
            </a:r>
            <a:r>
              <a:rPr kumimoji="1" lang="ja-JP" altLang="en-US" sz="3600" dirty="0"/>
              <a:t>厚生労働省もその姿勢を後退</a:t>
            </a:r>
            <a:endParaRPr kumimoji="1" lang="en-US" altLang="ja-JP" sz="3600" dirty="0"/>
          </a:p>
          <a:p>
            <a:pPr marL="0" indent="0">
              <a:buNone/>
            </a:pPr>
            <a:r>
              <a:rPr kumimoji="1" lang="ja-JP" altLang="en-US" dirty="0"/>
              <a:t>「介護給付費準備基金の剰余額は次期計画期間に歳入として繰り入れ、保険料上昇抑制に充てることが</a:t>
            </a:r>
            <a:r>
              <a:rPr kumimoji="1" lang="ja-JP" altLang="en-US" dirty="0">
                <a:solidFill>
                  <a:srgbClr val="FF0000"/>
                </a:solidFill>
              </a:rPr>
              <a:t>一つの考え方</a:t>
            </a:r>
            <a:r>
              <a:rPr kumimoji="1" lang="ja-JP" altLang="en-US" dirty="0"/>
              <a:t>である」「介護給付費準備基金の適正な水準は</a:t>
            </a:r>
            <a:r>
              <a:rPr kumimoji="1" lang="ja-JP" altLang="en-US" dirty="0">
                <a:solidFill>
                  <a:srgbClr val="FF0000"/>
                </a:solidFill>
              </a:rPr>
              <a:t>保険者が決定するもの</a:t>
            </a:r>
            <a:r>
              <a:rPr kumimoji="1" lang="ja-JP" altLang="en-US" dirty="0"/>
              <a:t>」と市町村が基金を貯めこむことも容認するような表現に変えた。（</a:t>
            </a:r>
            <a:r>
              <a:rPr kumimoji="1" lang="ja-JP" altLang="en-US" sz="2400" dirty="0"/>
              <a:t>平成</a:t>
            </a:r>
            <a:r>
              <a:rPr kumimoji="1" lang="en-US" altLang="ja-JP" sz="2400" dirty="0"/>
              <a:t>29</a:t>
            </a:r>
            <a:r>
              <a:rPr kumimoji="1" lang="ja-JP" altLang="en-US" sz="2400" dirty="0"/>
              <a:t>年</a:t>
            </a:r>
            <a:r>
              <a:rPr kumimoji="1" lang="en-US" altLang="ja-JP" sz="2400" dirty="0"/>
              <a:t>7</a:t>
            </a:r>
            <a:r>
              <a:rPr kumimoji="1" lang="ja-JP" altLang="en-US" sz="2400" dirty="0"/>
              <a:t>月</a:t>
            </a:r>
            <a:r>
              <a:rPr kumimoji="1" lang="en-US" altLang="ja-JP" sz="2400" dirty="0"/>
              <a:t>3</a:t>
            </a:r>
            <a:r>
              <a:rPr kumimoji="1" lang="ja-JP" altLang="en-US" sz="2400" dirty="0"/>
              <a:t>日全国介護保険担当課長会議資料）</a:t>
            </a:r>
            <a:endParaRPr kumimoji="1" lang="en-US" altLang="ja-JP" dirty="0"/>
          </a:p>
        </p:txBody>
      </p:sp>
      <p:sp>
        <p:nvSpPr>
          <p:cNvPr id="4" name="スライド番号プレースホルダー 3">
            <a:extLst>
              <a:ext uri="{FF2B5EF4-FFF2-40B4-BE49-F238E27FC236}">
                <a16:creationId xmlns:a16="http://schemas.microsoft.com/office/drawing/2014/main" id="{66C651AA-13BA-DF91-AD47-0F2E1260289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706ECC-EBCD-43BE-A780-1013F51C6180}" type="slidenum">
              <a:rPr kumimoji="0" lang="ja-JP" altLang="en-US" sz="1200" b="0" i="0" u="none" strike="noStrike" kern="1200" cap="none" spc="0" normalizeH="0" baseline="0" noProof="0" smtClean="0">
                <a:ln>
                  <a:noFill/>
                </a:ln>
                <a:solidFill>
                  <a:srgbClr val="898989"/>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ja-JP" altLang="en-US" sz="1200" b="0" i="0" u="none" strike="noStrike" kern="1200" cap="none" spc="0" normalizeH="0" baseline="0" noProof="0" dirty="0">
              <a:ln>
                <a:noFill/>
              </a:ln>
              <a:solidFill>
                <a:srgbClr val="898989"/>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6280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BCA416-CF3A-4FDC-85D2-74AA13915B51}"/>
              </a:ext>
            </a:extLst>
          </p:cNvPr>
          <p:cNvSpPr>
            <a:spLocks noGrp="1"/>
          </p:cNvSpPr>
          <p:nvPr>
            <p:ph type="title"/>
          </p:nvPr>
        </p:nvSpPr>
        <p:spPr>
          <a:xfrm>
            <a:off x="457200" y="136525"/>
            <a:ext cx="8229600" cy="639762"/>
          </a:xfrm>
          <a:solidFill>
            <a:schemeClr val="accent1">
              <a:lumMod val="20000"/>
              <a:lumOff val="80000"/>
            </a:schemeClr>
          </a:solidFill>
        </p:spPr>
        <p:txBody>
          <a:bodyPr/>
          <a:lstStyle/>
          <a:p>
            <a:r>
              <a:rPr kumimoji="1" lang="ja-JP" altLang="en-US" dirty="0"/>
              <a:t>全国市町村の介護保険は「黒字」</a:t>
            </a:r>
          </a:p>
        </p:txBody>
      </p:sp>
      <p:sp>
        <p:nvSpPr>
          <p:cNvPr id="4" name="スライド番号プレースホルダー 3">
            <a:extLst>
              <a:ext uri="{FF2B5EF4-FFF2-40B4-BE49-F238E27FC236}">
                <a16:creationId xmlns:a16="http://schemas.microsoft.com/office/drawing/2014/main" id="{336C76DD-E684-44EB-99B3-4848B36B840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706ECC-EBCD-43BE-A780-1013F51C6180}" type="slidenum">
              <a:rPr kumimoji="0" lang="ja-JP" altLang="en-US" sz="1200" b="0" i="0" u="none" strike="noStrike" kern="1200" cap="none" spc="0" normalizeH="0" baseline="0" noProof="0" smtClean="0">
                <a:ln>
                  <a:noFill/>
                </a:ln>
                <a:solidFill>
                  <a:srgbClr val="898989"/>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ja-JP" altLang="en-US" sz="1200" b="0" i="0" u="none" strike="noStrike" kern="1200" cap="none" spc="0" normalizeH="0" baseline="0" noProof="0">
              <a:ln>
                <a:noFill/>
              </a:ln>
              <a:solidFill>
                <a:srgbClr val="898989"/>
              </a:solidFill>
              <a:effectLst/>
              <a:uLnTx/>
              <a:uFillTx/>
              <a:latin typeface="Calibri"/>
              <a:ea typeface="ＭＳ Ｐゴシック" panose="020B0600070205080204" pitchFamily="50" charset="-128"/>
              <a:cs typeface="+mn-cs"/>
            </a:endParaRPr>
          </a:p>
        </p:txBody>
      </p:sp>
      <p:sp>
        <p:nvSpPr>
          <p:cNvPr id="6" name="Rectangle 1">
            <a:extLst>
              <a:ext uri="{FF2B5EF4-FFF2-40B4-BE49-F238E27FC236}">
                <a16:creationId xmlns:a16="http://schemas.microsoft.com/office/drawing/2014/main" id="{BEAF2FAE-08AE-48E7-A451-0E7ABEFF5B16}"/>
              </a:ext>
            </a:extLst>
          </p:cNvPr>
          <p:cNvSpPr>
            <a:spLocks noChangeArrowheads="1"/>
          </p:cNvSpPr>
          <p:nvPr/>
        </p:nvSpPr>
        <p:spPr bwMode="auto">
          <a:xfrm>
            <a:off x="174627" y="1961740"/>
            <a:ext cx="811847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ja-JP"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介護給付費準備基金の状況</a:t>
            </a:r>
            <a:r>
              <a:rPr kumimoji="0"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（単位：千円）</a:t>
            </a:r>
            <a:endParaRPr kumimoji="0" lang="ja-JP" altLang="ja-JP" sz="5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3732A4CD-ABFC-42EF-90D7-E353F952D3DA}"/>
              </a:ext>
            </a:extLst>
          </p:cNvPr>
          <p:cNvSpPr txBox="1"/>
          <p:nvPr/>
        </p:nvSpPr>
        <p:spPr>
          <a:xfrm>
            <a:off x="2590801" y="6356350"/>
            <a:ext cx="5667375"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厚生労働省「介護保険事業状況報告」から作成</a:t>
            </a:r>
          </a:p>
        </p:txBody>
      </p:sp>
      <p:sp>
        <p:nvSpPr>
          <p:cNvPr id="9" name="テキスト ボックス 8">
            <a:extLst>
              <a:ext uri="{FF2B5EF4-FFF2-40B4-BE49-F238E27FC236}">
                <a16:creationId xmlns:a16="http://schemas.microsoft.com/office/drawing/2014/main" id="{563BE27B-80B2-4F97-7D7F-1D63116EB48A}"/>
              </a:ext>
            </a:extLst>
          </p:cNvPr>
          <p:cNvSpPr txBox="1"/>
          <p:nvPr/>
        </p:nvSpPr>
        <p:spPr>
          <a:xfrm>
            <a:off x="405341" y="996997"/>
            <a:ext cx="8118474" cy="9233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全国の基金残高合計は、第５期末（</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2014</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年度）に</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3024</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億</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4683</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万円で介護保険事業の歳入額と比較して</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3.1</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％だった基金残高が第</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7</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期末（</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2020</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年度）には</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7947</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億</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8111</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万円歳入額比で</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6.9</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％と</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倍以上に積み上がっている。</a:t>
            </a:r>
          </a:p>
        </p:txBody>
      </p:sp>
      <p:graphicFrame>
        <p:nvGraphicFramePr>
          <p:cNvPr id="10" name="表 9">
            <a:extLst>
              <a:ext uri="{FF2B5EF4-FFF2-40B4-BE49-F238E27FC236}">
                <a16:creationId xmlns:a16="http://schemas.microsoft.com/office/drawing/2014/main" id="{F302016D-B3F5-CACC-25B4-B159698449B0}"/>
              </a:ext>
            </a:extLst>
          </p:cNvPr>
          <p:cNvGraphicFramePr>
            <a:graphicFrameLocks noGrp="1"/>
          </p:cNvGraphicFramePr>
          <p:nvPr/>
        </p:nvGraphicFramePr>
        <p:xfrm>
          <a:off x="-1" y="2461100"/>
          <a:ext cx="8906934" cy="3871416"/>
        </p:xfrm>
        <a:graphic>
          <a:graphicData uri="http://schemas.openxmlformats.org/drawingml/2006/table">
            <a:tbl>
              <a:tblPr firstRow="1" firstCol="1" bandRow="1">
                <a:tableStyleId>{5C22544A-7EE6-4342-B048-85BDC9FD1C3A}</a:tableStyleId>
              </a:tblPr>
              <a:tblGrid>
                <a:gridCol w="2192868">
                  <a:extLst>
                    <a:ext uri="{9D8B030D-6E8A-4147-A177-3AD203B41FA5}">
                      <a16:colId xmlns:a16="http://schemas.microsoft.com/office/drawing/2014/main" val="368198093"/>
                    </a:ext>
                  </a:extLst>
                </a:gridCol>
                <a:gridCol w="1394864">
                  <a:extLst>
                    <a:ext uri="{9D8B030D-6E8A-4147-A177-3AD203B41FA5}">
                      <a16:colId xmlns:a16="http://schemas.microsoft.com/office/drawing/2014/main" val="368898163"/>
                    </a:ext>
                  </a:extLst>
                </a:gridCol>
                <a:gridCol w="1611879">
                  <a:extLst>
                    <a:ext uri="{9D8B030D-6E8A-4147-A177-3AD203B41FA5}">
                      <a16:colId xmlns:a16="http://schemas.microsoft.com/office/drawing/2014/main" val="3999542171"/>
                    </a:ext>
                  </a:extLst>
                </a:gridCol>
                <a:gridCol w="862523">
                  <a:extLst>
                    <a:ext uri="{9D8B030D-6E8A-4147-A177-3AD203B41FA5}">
                      <a16:colId xmlns:a16="http://schemas.microsoft.com/office/drawing/2014/main" val="1416626089"/>
                    </a:ext>
                  </a:extLst>
                </a:gridCol>
                <a:gridCol w="728134">
                  <a:extLst>
                    <a:ext uri="{9D8B030D-6E8A-4147-A177-3AD203B41FA5}">
                      <a16:colId xmlns:a16="http://schemas.microsoft.com/office/drawing/2014/main" val="1635359753"/>
                    </a:ext>
                  </a:extLst>
                </a:gridCol>
                <a:gridCol w="889000">
                  <a:extLst>
                    <a:ext uri="{9D8B030D-6E8A-4147-A177-3AD203B41FA5}">
                      <a16:colId xmlns:a16="http://schemas.microsoft.com/office/drawing/2014/main" val="2934373597"/>
                    </a:ext>
                  </a:extLst>
                </a:gridCol>
                <a:gridCol w="1227666">
                  <a:extLst>
                    <a:ext uri="{9D8B030D-6E8A-4147-A177-3AD203B41FA5}">
                      <a16:colId xmlns:a16="http://schemas.microsoft.com/office/drawing/2014/main" val="3365748025"/>
                    </a:ext>
                  </a:extLst>
                </a:gridCol>
              </a:tblGrid>
              <a:tr h="590413">
                <a:tc>
                  <a:txBody>
                    <a:bodyPr/>
                    <a:lstStyle/>
                    <a:p>
                      <a:pPr algn="ctr"/>
                      <a:r>
                        <a:rPr lang="ja-JP" sz="1600" kern="0" dirty="0">
                          <a:effectLst/>
                        </a:rPr>
                        <a:t>　年度　　事業計画の期　</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ctr"/>
                      <a:r>
                        <a:rPr lang="ja-JP" sz="1600" kern="0">
                          <a:effectLst/>
                        </a:rPr>
                        <a:t>準備基金残高合計</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ctr"/>
                      <a:r>
                        <a:rPr lang="ja-JP" sz="1600" kern="0">
                          <a:effectLst/>
                        </a:rPr>
                        <a:t>歳入額合計</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ctr"/>
                      <a:r>
                        <a:rPr lang="ja-JP" sz="1600" kern="0">
                          <a:effectLst/>
                        </a:rPr>
                        <a:t>基金残高／歳入額</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ctr"/>
                      <a:r>
                        <a:rPr lang="en-US" sz="1600" kern="0">
                          <a:effectLst/>
                        </a:rPr>
                        <a:t> </a:t>
                      </a:r>
                      <a:r>
                        <a:rPr lang="ja-JP" sz="1600" kern="0">
                          <a:effectLst/>
                        </a:rPr>
                        <a:t>保険者数</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ctr"/>
                      <a:r>
                        <a:rPr lang="ja-JP" sz="1600" kern="0">
                          <a:effectLst/>
                        </a:rPr>
                        <a:t>基金保有保険者数</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ctr"/>
                      <a:r>
                        <a:rPr lang="ja-JP" sz="1800" kern="0">
                          <a:effectLst/>
                        </a:rPr>
                        <a:t>基金保有保険者の割合</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3799805112"/>
                  </a:ext>
                </a:extLst>
              </a:tr>
              <a:tr h="381057">
                <a:tc>
                  <a:txBody>
                    <a:bodyPr/>
                    <a:lstStyle/>
                    <a:p>
                      <a:pPr algn="r"/>
                      <a:r>
                        <a:rPr lang="ja-JP" sz="1600" kern="0">
                          <a:effectLst/>
                        </a:rPr>
                        <a:t>２００２年度　第１期末</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194,395,947</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5,047,969,472</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3.90%</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400" kern="0">
                          <a:effectLst/>
                        </a:rPr>
                        <a:t>2863</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2089</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73.0%</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4017783465"/>
                  </a:ext>
                </a:extLst>
              </a:tr>
              <a:tr h="381057">
                <a:tc>
                  <a:txBody>
                    <a:bodyPr/>
                    <a:lstStyle/>
                    <a:p>
                      <a:pPr algn="r"/>
                      <a:r>
                        <a:rPr lang="ja-JP" sz="1600" kern="0">
                          <a:effectLst/>
                        </a:rPr>
                        <a:t>２００５年度　第２期末　　　</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166,256,523</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6,231,256,607</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2.70%</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400" kern="0">
                          <a:effectLst/>
                        </a:rPr>
                        <a:t>1681</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1401</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83.3%</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1815957561"/>
                  </a:ext>
                </a:extLst>
              </a:tr>
              <a:tr h="381057">
                <a:tc>
                  <a:txBody>
                    <a:bodyPr/>
                    <a:lstStyle/>
                    <a:p>
                      <a:pPr algn="r"/>
                      <a:r>
                        <a:rPr lang="ja-JP" sz="1600" kern="0">
                          <a:effectLst/>
                        </a:rPr>
                        <a:t>２００８年度　第３期末　　　</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404,964,779</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7,235,052,075</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5.60%</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400" kern="0">
                          <a:effectLst/>
                        </a:rPr>
                        <a:t>1646</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1534</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93.2%</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289615245"/>
                  </a:ext>
                </a:extLst>
              </a:tr>
              <a:tr h="381057">
                <a:tc>
                  <a:txBody>
                    <a:bodyPr/>
                    <a:lstStyle/>
                    <a:p>
                      <a:pPr algn="r"/>
                      <a:r>
                        <a:rPr lang="ja-JP" sz="1600" kern="0">
                          <a:effectLst/>
                        </a:rPr>
                        <a:t>２０１１年度　第４期末</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284,815,391</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8,209,330,308</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3.50%</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400" kern="0">
                          <a:effectLst/>
                        </a:rPr>
                        <a:t>1580</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1452</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91.9%</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406939962"/>
                  </a:ext>
                </a:extLst>
              </a:tr>
              <a:tr h="381057">
                <a:tc>
                  <a:txBody>
                    <a:bodyPr/>
                    <a:lstStyle/>
                    <a:p>
                      <a:pPr algn="r"/>
                      <a:r>
                        <a:rPr lang="ja-JP" sz="1600" kern="0">
                          <a:effectLst/>
                        </a:rPr>
                        <a:t>２０１４年度　第５期末　　　　　</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302,446,832</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9,614,155,369</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3.10%</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400" kern="0">
                          <a:effectLst/>
                        </a:rPr>
                        <a:t>1579</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1428</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90.4%</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2032107242"/>
                  </a:ext>
                </a:extLst>
              </a:tr>
              <a:tr h="381057">
                <a:tc>
                  <a:txBody>
                    <a:bodyPr/>
                    <a:lstStyle/>
                    <a:p>
                      <a:pPr algn="r"/>
                      <a:r>
                        <a:rPr lang="ja-JP" sz="1600" kern="0">
                          <a:effectLst/>
                        </a:rPr>
                        <a:t>２０１７年度　第６期末</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578,642,406</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10,688,936,902</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5.40%</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400" kern="0">
                          <a:effectLst/>
                        </a:rPr>
                        <a:t>1578</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1467</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93.0%</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1076398294"/>
                  </a:ext>
                </a:extLst>
              </a:tr>
              <a:tr h="381057">
                <a:tc>
                  <a:txBody>
                    <a:bodyPr/>
                    <a:lstStyle/>
                    <a:p>
                      <a:pPr algn="r"/>
                      <a:r>
                        <a:rPr lang="ja-JP" sz="1600" kern="0">
                          <a:effectLst/>
                        </a:rPr>
                        <a:t>２０２０年度　第７期末</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794,781,115</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11,558,427,862</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6.90%</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400" kern="0">
                          <a:effectLst/>
                        </a:rPr>
                        <a:t>1571</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1442</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91.8%</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2604208147"/>
                  </a:ext>
                </a:extLst>
              </a:tr>
              <a:tr h="381057">
                <a:tc>
                  <a:txBody>
                    <a:bodyPr/>
                    <a:lstStyle/>
                    <a:p>
                      <a:pPr algn="r"/>
                      <a:r>
                        <a:rPr lang="ja-JP" sz="1600" kern="0">
                          <a:effectLst/>
                        </a:rPr>
                        <a:t>２０２１年度第</a:t>
                      </a:r>
                      <a:r>
                        <a:rPr lang="en-US" sz="1600" kern="0">
                          <a:effectLst/>
                        </a:rPr>
                        <a:t>8</a:t>
                      </a:r>
                      <a:r>
                        <a:rPr lang="ja-JP" sz="1600" kern="0">
                          <a:effectLst/>
                        </a:rPr>
                        <a:t>期</a:t>
                      </a:r>
                      <a:r>
                        <a:rPr lang="en-US" sz="1600" kern="0">
                          <a:effectLst/>
                        </a:rPr>
                        <a:t>1</a:t>
                      </a:r>
                      <a:r>
                        <a:rPr lang="ja-JP" sz="1600" kern="0">
                          <a:effectLst/>
                        </a:rPr>
                        <a:t>年目</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913,732,214</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11,855,006,884</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7.70%</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400" kern="0">
                          <a:effectLst/>
                        </a:rPr>
                        <a:t>1571</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a:effectLst/>
                        </a:rPr>
                        <a:t>1426</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tc>
                  <a:txBody>
                    <a:bodyPr/>
                    <a:lstStyle/>
                    <a:p>
                      <a:pPr algn="r"/>
                      <a:r>
                        <a:rPr lang="en-US" sz="1600" kern="0" dirty="0">
                          <a:effectLst/>
                        </a:rPr>
                        <a:t>90.8%</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352198711"/>
                  </a:ext>
                </a:extLst>
              </a:tr>
            </a:tbl>
          </a:graphicData>
        </a:graphic>
      </p:graphicFrame>
    </p:spTree>
    <p:extLst>
      <p:ext uri="{BB962C8B-B14F-4D97-AF65-F5344CB8AC3E}">
        <p14:creationId xmlns:p14="http://schemas.microsoft.com/office/powerpoint/2010/main" val="749240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A86C90-F8CF-4543-AE13-72182C5822E4}"/>
              </a:ext>
            </a:extLst>
          </p:cNvPr>
          <p:cNvSpPr>
            <a:spLocks noGrp="1"/>
          </p:cNvSpPr>
          <p:nvPr>
            <p:ph type="title"/>
          </p:nvPr>
        </p:nvSpPr>
        <p:spPr>
          <a:xfrm>
            <a:off x="333375" y="200285"/>
            <a:ext cx="8229600" cy="611187"/>
          </a:xfrm>
        </p:spPr>
        <p:txBody>
          <a:bodyPr/>
          <a:lstStyle/>
          <a:p>
            <a:r>
              <a:rPr kumimoji="1" lang="ja-JP" altLang="en-US" sz="3200" dirty="0"/>
              <a:t>「赤字」で都道府県から借金する市町村は減少</a:t>
            </a:r>
          </a:p>
        </p:txBody>
      </p:sp>
      <p:sp>
        <p:nvSpPr>
          <p:cNvPr id="4" name="スライド番号プレースホルダー 3">
            <a:extLst>
              <a:ext uri="{FF2B5EF4-FFF2-40B4-BE49-F238E27FC236}">
                <a16:creationId xmlns:a16="http://schemas.microsoft.com/office/drawing/2014/main" id="{EA5B36F9-E21F-4A88-A451-7286AFBE68C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706ECC-EBCD-43BE-A780-1013F51C6180}" type="slidenum">
              <a:rPr kumimoji="0" lang="ja-JP" altLang="en-US" sz="1200" b="0" i="0" u="none" strike="noStrike" kern="1200" cap="none" spc="0" normalizeH="0" baseline="0" noProof="0" smtClean="0">
                <a:ln>
                  <a:noFill/>
                </a:ln>
                <a:solidFill>
                  <a:srgbClr val="898989"/>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ja-JP" altLang="en-US" sz="1200" b="0" i="0" u="none" strike="noStrike" kern="1200" cap="none" spc="0" normalizeH="0" baseline="0" noProof="0">
              <a:ln>
                <a:noFill/>
              </a:ln>
              <a:solidFill>
                <a:srgbClr val="898989"/>
              </a:solidFill>
              <a:effectLst/>
              <a:uLnTx/>
              <a:uFillTx/>
              <a:latin typeface="Calibri"/>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B776F1F0-E546-440B-8026-F539E92045AE}"/>
              </a:ext>
            </a:extLst>
          </p:cNvPr>
          <p:cNvSpPr txBox="1"/>
          <p:nvPr/>
        </p:nvSpPr>
        <p:spPr>
          <a:xfrm>
            <a:off x="3029447" y="6504158"/>
            <a:ext cx="494173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厚生労働省「介護保険事業状況報告」から作成</a:t>
            </a:r>
          </a:p>
        </p:txBody>
      </p:sp>
      <p:graphicFrame>
        <p:nvGraphicFramePr>
          <p:cNvPr id="6" name="表 5">
            <a:extLst>
              <a:ext uri="{FF2B5EF4-FFF2-40B4-BE49-F238E27FC236}">
                <a16:creationId xmlns:a16="http://schemas.microsoft.com/office/drawing/2014/main" id="{E71CC218-2AA7-6E33-5058-4397B55A6271}"/>
              </a:ext>
            </a:extLst>
          </p:cNvPr>
          <p:cNvGraphicFramePr>
            <a:graphicFrameLocks noGrp="1"/>
          </p:cNvGraphicFramePr>
          <p:nvPr/>
        </p:nvGraphicFramePr>
        <p:xfrm>
          <a:off x="319617" y="3446438"/>
          <a:ext cx="8136465" cy="2962484"/>
        </p:xfrm>
        <a:graphic>
          <a:graphicData uri="http://schemas.openxmlformats.org/drawingml/2006/table">
            <a:tbl>
              <a:tblPr firstRow="1" firstCol="1" bandRow="1">
                <a:tableStyleId>{5C22544A-7EE6-4342-B048-85BDC9FD1C3A}</a:tableStyleId>
              </a:tblPr>
              <a:tblGrid>
                <a:gridCol w="2524184">
                  <a:extLst>
                    <a:ext uri="{9D8B030D-6E8A-4147-A177-3AD203B41FA5}">
                      <a16:colId xmlns:a16="http://schemas.microsoft.com/office/drawing/2014/main" val="2184050160"/>
                    </a:ext>
                  </a:extLst>
                </a:gridCol>
                <a:gridCol w="1121774">
                  <a:extLst>
                    <a:ext uri="{9D8B030D-6E8A-4147-A177-3AD203B41FA5}">
                      <a16:colId xmlns:a16="http://schemas.microsoft.com/office/drawing/2014/main" val="1413773946"/>
                    </a:ext>
                  </a:extLst>
                </a:gridCol>
                <a:gridCol w="1518773">
                  <a:extLst>
                    <a:ext uri="{9D8B030D-6E8A-4147-A177-3AD203B41FA5}">
                      <a16:colId xmlns:a16="http://schemas.microsoft.com/office/drawing/2014/main" val="23680945"/>
                    </a:ext>
                  </a:extLst>
                </a:gridCol>
                <a:gridCol w="1602231">
                  <a:extLst>
                    <a:ext uri="{9D8B030D-6E8A-4147-A177-3AD203B41FA5}">
                      <a16:colId xmlns:a16="http://schemas.microsoft.com/office/drawing/2014/main" val="1625925925"/>
                    </a:ext>
                  </a:extLst>
                </a:gridCol>
                <a:gridCol w="1369503">
                  <a:extLst>
                    <a:ext uri="{9D8B030D-6E8A-4147-A177-3AD203B41FA5}">
                      <a16:colId xmlns:a16="http://schemas.microsoft.com/office/drawing/2014/main" val="55778334"/>
                    </a:ext>
                  </a:extLst>
                </a:gridCol>
              </a:tblGrid>
              <a:tr h="574605">
                <a:tc>
                  <a:txBody>
                    <a:bodyPr/>
                    <a:lstStyle/>
                    <a:p>
                      <a:pPr algn="just"/>
                      <a:r>
                        <a:rPr lang="ja-JP" sz="1600" kern="0">
                          <a:effectLst/>
                        </a:rPr>
                        <a:t>　　　年度　　期</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600" kern="0">
                          <a:effectLst/>
                        </a:rPr>
                        <a:t>保険者数</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600" kern="0">
                          <a:effectLst/>
                        </a:rPr>
                        <a:t>貸付を受けた保険者数</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600" kern="0">
                          <a:effectLst/>
                        </a:rPr>
                        <a:t>貸付保険者割合（％）</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600" kern="0">
                          <a:effectLst/>
                        </a:rPr>
                        <a:t>貸付額（単位：百万円）</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3792966704"/>
                  </a:ext>
                </a:extLst>
              </a:tr>
              <a:tr h="243703">
                <a:tc>
                  <a:txBody>
                    <a:bodyPr/>
                    <a:lstStyle/>
                    <a:p>
                      <a:pPr algn="just"/>
                      <a:r>
                        <a:rPr lang="ja-JP" sz="1600" kern="0">
                          <a:effectLst/>
                        </a:rPr>
                        <a:t>２００２年度　第１期末</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２８６３</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７３５</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２５．６％</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４０３</a:t>
                      </a:r>
                      <a:r>
                        <a:rPr lang="ja-JP" altLang="en-US" sz="1600" kern="0" dirty="0">
                          <a:effectLst/>
                        </a:rPr>
                        <a:t>億</a:t>
                      </a:r>
                      <a:r>
                        <a:rPr lang="ja-JP" sz="1600" kern="0" dirty="0">
                          <a:effectLst/>
                        </a:rPr>
                        <a:t>７０</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659945178"/>
                  </a:ext>
                </a:extLst>
              </a:tr>
              <a:tr h="211529">
                <a:tc>
                  <a:txBody>
                    <a:bodyPr/>
                    <a:lstStyle/>
                    <a:p>
                      <a:pPr algn="just"/>
                      <a:r>
                        <a:rPr lang="ja-JP" sz="1600" kern="0">
                          <a:effectLst/>
                        </a:rPr>
                        <a:t>２００５年度　第２期末　　　</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１６８１</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４２３</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２５．２％</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３９１</a:t>
                      </a:r>
                      <a:r>
                        <a:rPr lang="ja-JP" altLang="en-US" sz="1600" kern="0" dirty="0">
                          <a:effectLst/>
                        </a:rPr>
                        <a:t>億</a:t>
                      </a:r>
                      <a:r>
                        <a:rPr lang="ja-JP" sz="1600" kern="0" dirty="0">
                          <a:effectLst/>
                        </a:rPr>
                        <a:t>８３</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104314484"/>
                  </a:ext>
                </a:extLst>
              </a:tr>
              <a:tr h="145489">
                <a:tc>
                  <a:txBody>
                    <a:bodyPr/>
                    <a:lstStyle/>
                    <a:p>
                      <a:pPr algn="just"/>
                      <a:r>
                        <a:rPr lang="ja-JP" sz="1600" kern="0">
                          <a:effectLst/>
                        </a:rPr>
                        <a:t>２００８年度　第３期末　　　</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１６４６</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indent="101600" algn="r"/>
                      <a:r>
                        <a:rPr lang="ja-JP" sz="1600" kern="0">
                          <a:effectLst/>
                        </a:rPr>
                        <a:t>５７</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３．５％</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　２２</a:t>
                      </a:r>
                      <a:r>
                        <a:rPr lang="ja-JP" altLang="en-US" sz="1600" kern="0" dirty="0">
                          <a:effectLst/>
                        </a:rPr>
                        <a:t>億</a:t>
                      </a:r>
                      <a:r>
                        <a:rPr lang="ja-JP" sz="1600" kern="0" dirty="0">
                          <a:effectLst/>
                        </a:rPr>
                        <a:t>００</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764524213"/>
                  </a:ext>
                </a:extLst>
              </a:tr>
              <a:tr h="208904">
                <a:tc>
                  <a:txBody>
                    <a:bodyPr/>
                    <a:lstStyle/>
                    <a:p>
                      <a:pPr algn="just"/>
                      <a:r>
                        <a:rPr lang="ja-JP" sz="1600" kern="0">
                          <a:effectLst/>
                        </a:rPr>
                        <a:t>２０１１年度　第４期末</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１５８０</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１３８</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８．７％</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　９８</a:t>
                      </a:r>
                      <a:r>
                        <a:rPr lang="ja-JP" altLang="en-US" sz="1600" kern="0" dirty="0">
                          <a:effectLst/>
                        </a:rPr>
                        <a:t>億</a:t>
                      </a:r>
                      <a:r>
                        <a:rPr lang="ja-JP" sz="1600" kern="0" dirty="0">
                          <a:effectLst/>
                        </a:rPr>
                        <a:t>１４</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354932267"/>
                  </a:ext>
                </a:extLst>
              </a:tr>
              <a:tr h="169333">
                <a:tc>
                  <a:txBody>
                    <a:bodyPr/>
                    <a:lstStyle/>
                    <a:p>
                      <a:pPr algn="just"/>
                      <a:r>
                        <a:rPr lang="ja-JP" sz="1600" kern="0">
                          <a:effectLst/>
                        </a:rPr>
                        <a:t>２０１４年度　第５期末　　　　　</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１５７９</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１２５</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７．９％</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　７５</a:t>
                      </a:r>
                      <a:r>
                        <a:rPr lang="ja-JP" altLang="en-US" sz="1600" kern="0" dirty="0">
                          <a:effectLst/>
                        </a:rPr>
                        <a:t>億</a:t>
                      </a:r>
                      <a:r>
                        <a:rPr lang="ja-JP" sz="1600" kern="0" dirty="0">
                          <a:effectLst/>
                        </a:rPr>
                        <a:t>６９</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542805330"/>
                  </a:ext>
                </a:extLst>
              </a:tr>
              <a:tr h="272627">
                <a:tc>
                  <a:txBody>
                    <a:bodyPr/>
                    <a:lstStyle/>
                    <a:p>
                      <a:pPr algn="just"/>
                      <a:r>
                        <a:rPr lang="ja-JP" sz="1600" kern="0">
                          <a:effectLst/>
                        </a:rPr>
                        <a:t>２０１７年度　第６期末</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１５７８</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２３</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１．５％</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　　５</a:t>
                      </a:r>
                      <a:r>
                        <a:rPr lang="ja-JP" altLang="en-US" sz="1600" kern="0" dirty="0">
                          <a:effectLst/>
                        </a:rPr>
                        <a:t>億</a:t>
                      </a:r>
                      <a:r>
                        <a:rPr lang="ja-JP" sz="1600" kern="0" dirty="0">
                          <a:effectLst/>
                        </a:rPr>
                        <a:t>５１</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238119313"/>
                  </a:ext>
                </a:extLst>
              </a:tr>
              <a:tr h="237066">
                <a:tc>
                  <a:txBody>
                    <a:bodyPr/>
                    <a:lstStyle/>
                    <a:p>
                      <a:pPr algn="just"/>
                      <a:r>
                        <a:rPr lang="ja-JP" sz="1600" kern="0">
                          <a:effectLst/>
                        </a:rPr>
                        <a:t>２０２０年度　第７期末</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１５７１</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８</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０．５％</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　　２</a:t>
                      </a:r>
                      <a:r>
                        <a:rPr lang="ja-JP" altLang="en-US" sz="1600" kern="0" dirty="0">
                          <a:effectLst/>
                        </a:rPr>
                        <a:t>億</a:t>
                      </a:r>
                      <a:r>
                        <a:rPr lang="ja-JP" sz="1600" kern="0" dirty="0">
                          <a:effectLst/>
                        </a:rPr>
                        <a:t>２８</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549833473"/>
                  </a:ext>
                </a:extLst>
              </a:tr>
              <a:tr h="221826">
                <a:tc>
                  <a:txBody>
                    <a:bodyPr/>
                    <a:lstStyle/>
                    <a:p>
                      <a:pPr algn="just"/>
                      <a:r>
                        <a:rPr lang="ja-JP" sz="1600" kern="0">
                          <a:effectLst/>
                        </a:rPr>
                        <a:t>２０２１年度　第</a:t>
                      </a:r>
                      <a:r>
                        <a:rPr lang="en-US" sz="1600" kern="0">
                          <a:effectLst/>
                        </a:rPr>
                        <a:t>8</a:t>
                      </a:r>
                      <a:r>
                        <a:rPr lang="ja-JP" sz="1600" kern="0">
                          <a:effectLst/>
                        </a:rPr>
                        <a:t>期</a:t>
                      </a:r>
                      <a:r>
                        <a:rPr lang="en-US" sz="1600" kern="0">
                          <a:effectLst/>
                        </a:rPr>
                        <a:t>1</a:t>
                      </a:r>
                      <a:r>
                        <a:rPr lang="ja-JP" sz="1600" kern="0">
                          <a:effectLst/>
                        </a:rPr>
                        <a:t>年目</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１５７１</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　　０</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０．０％</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０</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177708831"/>
                  </a:ext>
                </a:extLst>
              </a:tr>
              <a:tr h="408372">
                <a:tc>
                  <a:txBody>
                    <a:bodyPr/>
                    <a:lstStyle/>
                    <a:p>
                      <a:pPr algn="just"/>
                      <a:r>
                        <a:rPr lang="ja-JP" sz="1600" kern="0">
                          <a:effectLst/>
                        </a:rPr>
                        <a:t>２０２２年度　第</a:t>
                      </a:r>
                      <a:r>
                        <a:rPr lang="en-US" sz="1600" kern="0">
                          <a:effectLst/>
                        </a:rPr>
                        <a:t>8</a:t>
                      </a:r>
                      <a:r>
                        <a:rPr lang="ja-JP" sz="1600" kern="0">
                          <a:effectLst/>
                        </a:rPr>
                        <a:t>期</a:t>
                      </a:r>
                      <a:r>
                        <a:rPr lang="en-US" sz="1600" kern="0">
                          <a:effectLst/>
                        </a:rPr>
                        <a:t>2</a:t>
                      </a:r>
                      <a:r>
                        <a:rPr lang="ja-JP" sz="1600" kern="0">
                          <a:effectLst/>
                        </a:rPr>
                        <a:t>年目</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１５７１</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a:effectLst/>
                        </a:rPr>
                        <a:t>　　０</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　　　０．０％</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r"/>
                      <a:r>
                        <a:rPr lang="ja-JP" sz="1600" kern="0" dirty="0">
                          <a:effectLst/>
                        </a:rPr>
                        <a:t>　　　　０</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720505504"/>
                  </a:ext>
                </a:extLst>
              </a:tr>
            </a:tbl>
          </a:graphicData>
        </a:graphic>
      </p:graphicFrame>
      <p:sp>
        <p:nvSpPr>
          <p:cNvPr id="9" name="テキスト ボックス 8">
            <a:extLst>
              <a:ext uri="{FF2B5EF4-FFF2-40B4-BE49-F238E27FC236}">
                <a16:creationId xmlns:a16="http://schemas.microsoft.com/office/drawing/2014/main" id="{7DA8C749-B953-783B-EB3D-8CDE25265325}"/>
              </a:ext>
            </a:extLst>
          </p:cNvPr>
          <p:cNvSpPr txBox="1"/>
          <p:nvPr/>
        </p:nvSpPr>
        <p:spPr>
          <a:xfrm>
            <a:off x="319617" y="3028890"/>
            <a:ext cx="694251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財政安定化基金貸付状況（各計画期間末年度末累計）　</a:t>
            </a:r>
            <a:endParaRPr kumimoji="0"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11" name="テキスト ボックス 10">
            <a:extLst>
              <a:ext uri="{FF2B5EF4-FFF2-40B4-BE49-F238E27FC236}">
                <a16:creationId xmlns:a16="http://schemas.microsoft.com/office/drawing/2014/main" id="{F31CCE23-58F1-F4BD-0486-91177615E534}"/>
              </a:ext>
            </a:extLst>
          </p:cNvPr>
          <p:cNvSpPr txBox="1"/>
          <p:nvPr/>
        </p:nvSpPr>
        <p:spPr>
          <a:xfrm>
            <a:off x="406321" y="1114319"/>
            <a:ext cx="8466746"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財政安定化基金の貸付状況を各計画期間末年度ごとに見ていくと、第１期末（</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2002</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年度）は</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735</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保険者、</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403</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億</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7</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千万円、第２期末（</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2005</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年度）は、</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423</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保険者、</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391</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億</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8</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千</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300</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万円にのぼったものの、それ以降は貸し付けを受ける保険者は減少し、第７期末（</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2020</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年度）では８保険者</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億</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千</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100</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万円にまで減少し、</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2001</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年度・</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2022</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年度では貸付を受ける保険者はゼロとなっている。</a:t>
            </a:r>
          </a:p>
        </p:txBody>
      </p:sp>
    </p:spTree>
    <p:extLst>
      <p:ext uri="{BB962C8B-B14F-4D97-AF65-F5344CB8AC3E}">
        <p14:creationId xmlns:p14="http://schemas.microsoft.com/office/powerpoint/2010/main" val="29557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575235-CF95-4419-B169-0FDD3EA5692C}"/>
              </a:ext>
            </a:extLst>
          </p:cNvPr>
          <p:cNvSpPr>
            <a:spLocks noGrp="1"/>
          </p:cNvSpPr>
          <p:nvPr>
            <p:ph type="title"/>
          </p:nvPr>
        </p:nvSpPr>
        <p:spPr>
          <a:xfrm>
            <a:off x="457200" y="274638"/>
            <a:ext cx="8169965" cy="838545"/>
          </a:xfrm>
          <a:solidFill>
            <a:srgbClr val="FFFF00"/>
          </a:solidFill>
        </p:spPr>
        <p:txBody>
          <a:bodyPr/>
          <a:lstStyle/>
          <a:p>
            <a:r>
              <a:rPr kumimoji="1" lang="ja-JP" altLang="en-US" sz="3200" dirty="0"/>
              <a:t>介護改善・介護保険料引下げ要求の地域運動</a:t>
            </a:r>
          </a:p>
        </p:txBody>
      </p:sp>
      <p:sp>
        <p:nvSpPr>
          <p:cNvPr id="3" name="コンテンツ プレースホルダー 2">
            <a:extLst>
              <a:ext uri="{FF2B5EF4-FFF2-40B4-BE49-F238E27FC236}">
                <a16:creationId xmlns:a16="http://schemas.microsoft.com/office/drawing/2014/main" id="{F35646A6-7C5F-4656-8D5F-8C17A5AB5926}"/>
              </a:ext>
            </a:extLst>
          </p:cNvPr>
          <p:cNvSpPr>
            <a:spLocks noGrp="1"/>
          </p:cNvSpPr>
          <p:nvPr>
            <p:ph idx="1"/>
          </p:nvPr>
        </p:nvSpPr>
        <p:spPr>
          <a:xfrm>
            <a:off x="457200" y="1486894"/>
            <a:ext cx="8229600" cy="4639269"/>
          </a:xfrm>
        </p:spPr>
        <p:txBody>
          <a:bodyPr/>
          <a:lstStyle/>
          <a:p>
            <a:pPr marL="0" indent="0">
              <a:buNone/>
            </a:pPr>
            <a:r>
              <a:rPr kumimoji="1" lang="ja-JP" altLang="en-US" sz="3600" dirty="0"/>
              <a:t>①わが自治体の介護保険を知ること</a:t>
            </a:r>
            <a:endParaRPr kumimoji="1" lang="en-US" altLang="ja-JP" sz="3600" dirty="0"/>
          </a:p>
          <a:p>
            <a:pPr marL="0" indent="0">
              <a:buNone/>
            </a:pPr>
            <a:r>
              <a:rPr lang="ja-JP" altLang="en-US" sz="3600" dirty="0"/>
              <a:t>　第９期介護保険事業計画の検討状況（特に介護保険料算出根拠）</a:t>
            </a:r>
            <a:endParaRPr lang="en-US" altLang="ja-JP" sz="3600" dirty="0"/>
          </a:p>
          <a:p>
            <a:pPr marL="0" indent="0">
              <a:buNone/>
            </a:pPr>
            <a:r>
              <a:rPr lang="ja-JP" altLang="en-US" sz="3600" dirty="0"/>
              <a:t>　今後の推計・見通し</a:t>
            </a:r>
            <a:endParaRPr kumimoji="1" lang="en-US" altLang="ja-JP" sz="3600" dirty="0"/>
          </a:p>
          <a:p>
            <a:pPr marL="0" indent="0">
              <a:buNone/>
            </a:pPr>
            <a:r>
              <a:rPr lang="ja-JP" altLang="en-US" sz="3600" dirty="0"/>
              <a:t>②当面下げるために必要なことの</a:t>
            </a:r>
            <a:r>
              <a:rPr kumimoji="1" lang="ja-JP" altLang="en-US" sz="3600" dirty="0"/>
              <a:t>要求化</a:t>
            </a:r>
            <a:endParaRPr kumimoji="1" lang="en-US" altLang="ja-JP" sz="3600" dirty="0"/>
          </a:p>
          <a:p>
            <a:pPr marL="0" indent="0">
              <a:buNone/>
            </a:pPr>
            <a:r>
              <a:rPr kumimoji="1" lang="ja-JP" altLang="en-US" sz="3600" dirty="0"/>
              <a:t>③本質的な改善は国庫負担増</a:t>
            </a:r>
            <a:r>
              <a:rPr lang="ja-JP" altLang="en-US" sz="3600" dirty="0"/>
              <a:t>。低所得者軽減の公費削減には反対</a:t>
            </a:r>
            <a:endParaRPr lang="en-US" altLang="ja-JP" sz="3600" dirty="0"/>
          </a:p>
          <a:p>
            <a:pPr marL="0" indent="0">
              <a:buNone/>
            </a:pPr>
            <a:endParaRPr kumimoji="1" lang="ja-JP" altLang="en-US" sz="3600" dirty="0"/>
          </a:p>
        </p:txBody>
      </p:sp>
      <p:sp>
        <p:nvSpPr>
          <p:cNvPr id="4" name="スライド番号プレースホルダー 3">
            <a:extLst>
              <a:ext uri="{FF2B5EF4-FFF2-40B4-BE49-F238E27FC236}">
                <a16:creationId xmlns:a16="http://schemas.microsoft.com/office/drawing/2014/main" id="{EEC04316-939F-4E64-8A1A-43606697797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706ECC-EBCD-43BE-A780-1013F51C6180}" type="slidenum">
              <a:rPr kumimoji="0" lang="ja-JP" altLang="en-US" sz="1200" b="0" i="0" u="none" strike="noStrike" kern="1200" cap="none" spc="0" normalizeH="0" baseline="0" noProof="0" smtClean="0">
                <a:ln>
                  <a:noFill/>
                </a:ln>
                <a:solidFill>
                  <a:srgbClr val="898989"/>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ja-JP" altLang="en-US" sz="1200" b="0" i="0" u="none" strike="noStrike" kern="1200" cap="none" spc="0" normalizeH="0" baseline="0" noProof="0">
              <a:ln>
                <a:noFill/>
              </a:ln>
              <a:solidFill>
                <a:srgbClr val="898989"/>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23324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FA3AD1-D5D2-9238-FB31-22D76F7B4C33}"/>
              </a:ext>
            </a:extLst>
          </p:cNvPr>
          <p:cNvSpPr>
            <a:spLocks noGrp="1"/>
          </p:cNvSpPr>
          <p:nvPr>
            <p:ph type="title"/>
          </p:nvPr>
        </p:nvSpPr>
        <p:spPr>
          <a:xfrm>
            <a:off x="323528" y="65873"/>
            <a:ext cx="8119814" cy="903634"/>
          </a:xfrm>
          <a:solidFill>
            <a:schemeClr val="accent2">
              <a:lumMod val="20000"/>
              <a:lumOff val="80000"/>
            </a:schemeClr>
          </a:solidFill>
        </p:spPr>
        <p:txBody>
          <a:bodyPr>
            <a:normAutofit/>
          </a:bodyPr>
          <a:lstStyle/>
          <a:p>
            <a:r>
              <a:rPr kumimoji="1" lang="ja-JP" altLang="en-US" sz="3600" dirty="0">
                <a:latin typeface="ＭＳ ゴシック" panose="020B0609070205080204" pitchFamily="49" charset="-128"/>
                <a:ea typeface="ＭＳ ゴシック" panose="020B0609070205080204" pitchFamily="49" charset="-128"/>
              </a:rPr>
              <a:t>市区町村介護保険事業計画</a:t>
            </a:r>
          </a:p>
        </p:txBody>
      </p:sp>
      <p:sp>
        <p:nvSpPr>
          <p:cNvPr id="3" name="表プレースホルダー 2">
            <a:extLst>
              <a:ext uri="{FF2B5EF4-FFF2-40B4-BE49-F238E27FC236}">
                <a16:creationId xmlns:a16="http://schemas.microsoft.com/office/drawing/2014/main" id="{9AF033D8-81B3-BC67-3C75-92DC6929408D}"/>
              </a:ext>
            </a:extLst>
          </p:cNvPr>
          <p:cNvSpPr>
            <a:spLocks noGrp="1"/>
          </p:cNvSpPr>
          <p:nvPr>
            <p:ph type="tbl" idx="1"/>
          </p:nvPr>
        </p:nvSpPr>
        <p:spPr>
          <a:xfrm>
            <a:off x="268635" y="1093448"/>
            <a:ext cx="8229600" cy="903635"/>
          </a:xfrm>
        </p:spPr>
        <p:txBody>
          <a:bodyPr>
            <a:normAutofit lnSpcReduction="10000"/>
          </a:bodyPr>
          <a:lstStyle/>
          <a:p>
            <a:pPr marL="0" indent="0">
              <a:buNone/>
            </a:pPr>
            <a:r>
              <a:rPr lang="ja-JP" altLang="en-US" dirty="0">
                <a:latin typeface="ＭＳ ゴシック" panose="020B0609070205080204" pitchFamily="49" charset="-128"/>
                <a:ea typeface="ＭＳ ゴシック" panose="020B0609070205080204" pitchFamily="49" charset="-128"/>
              </a:rPr>
              <a:t>保険給付の円滑な実施のため、</a:t>
            </a:r>
            <a:r>
              <a:rPr lang="ja-JP" altLang="en-US" sz="3200" dirty="0">
                <a:solidFill>
                  <a:srgbClr val="FF0000"/>
                </a:solidFill>
                <a:latin typeface="ＭＳ ゴシック" panose="020B0609070205080204" pitchFamily="49" charset="-128"/>
                <a:ea typeface="ＭＳ ゴシック" panose="020B0609070205080204" pitchFamily="49" charset="-128"/>
              </a:rPr>
              <a:t>３年間を１期とする介護保険事業計画</a:t>
            </a:r>
            <a:r>
              <a:rPr lang="ja-JP" altLang="en-US" dirty="0">
                <a:latin typeface="ＭＳ ゴシック" panose="020B0609070205080204" pitchFamily="49" charset="-128"/>
                <a:ea typeface="ＭＳ ゴシック" panose="020B0609070205080204" pitchFamily="49" charset="-128"/>
              </a:rPr>
              <a:t>を策定</a:t>
            </a:r>
            <a:endParaRPr lang="en-US" altLang="ja-JP" dirty="0">
              <a:latin typeface="ＭＳ ゴシック" panose="020B0609070205080204" pitchFamily="49" charset="-128"/>
              <a:ea typeface="ＭＳ ゴシック" panose="020B0609070205080204" pitchFamily="49" charset="-128"/>
            </a:endParaRPr>
          </a:p>
        </p:txBody>
      </p:sp>
      <p:sp>
        <p:nvSpPr>
          <p:cNvPr id="5" name="テキスト ボックス 4">
            <a:extLst>
              <a:ext uri="{FF2B5EF4-FFF2-40B4-BE49-F238E27FC236}">
                <a16:creationId xmlns:a16="http://schemas.microsoft.com/office/drawing/2014/main" id="{D37B993E-45B8-14B0-FF9A-B0A47C19C39A}"/>
              </a:ext>
            </a:extLst>
          </p:cNvPr>
          <p:cNvSpPr txBox="1"/>
          <p:nvPr/>
        </p:nvSpPr>
        <p:spPr>
          <a:xfrm>
            <a:off x="35496" y="2000106"/>
            <a:ext cx="5688632" cy="2677656"/>
          </a:xfrm>
          <a:prstGeom prst="rect">
            <a:avLst/>
          </a:prstGeom>
          <a:noFill/>
        </p:spPr>
        <p:txBody>
          <a:bodyPr wrap="square">
            <a:spAutoFit/>
          </a:bodyPr>
          <a:lstStyle/>
          <a:p>
            <a:r>
              <a:rPr lang="ja-JP" altLang="en-US" sz="2000" dirty="0"/>
              <a:t>○ 区域（日常生活圏域）の設定</a:t>
            </a:r>
          </a:p>
          <a:p>
            <a:r>
              <a:rPr lang="ja-JP" altLang="en-US" sz="2000" dirty="0"/>
              <a:t>○ 各年度における種類ごとの介護サービス量の見込み（区域毎）</a:t>
            </a:r>
          </a:p>
          <a:p>
            <a:r>
              <a:rPr lang="ja-JP" altLang="en-US" sz="2000" dirty="0"/>
              <a:t>○ 各年度における必要定員総数（区域毎）</a:t>
            </a:r>
          </a:p>
          <a:p>
            <a:r>
              <a:rPr lang="en-US" altLang="ja-JP" sz="1400" dirty="0"/>
              <a:t>※</a:t>
            </a:r>
            <a:r>
              <a:rPr lang="ja-JP" altLang="en-US" sz="1400" dirty="0"/>
              <a:t>認知症対応型共同生活介護、地域密着型特定施設入居者生活介護、地域密着型介護老人福祉施設入所者生活介護</a:t>
            </a:r>
          </a:p>
          <a:p>
            <a:r>
              <a:rPr lang="ja-JP" altLang="en-US" sz="2000" dirty="0"/>
              <a:t>○ 各年度における地域支援事業の量の見込み</a:t>
            </a:r>
          </a:p>
          <a:p>
            <a:r>
              <a:rPr lang="ja-JP" altLang="en-US" sz="2000" dirty="0"/>
              <a:t>○ 介護予防・重度化防止等の取組内容及び目標 </a:t>
            </a:r>
            <a:endParaRPr lang="en-US" altLang="ja-JP" sz="2000" dirty="0"/>
          </a:p>
          <a:p>
            <a:r>
              <a:rPr lang="ja-JP" altLang="en-US" sz="2000" dirty="0"/>
              <a:t>○ その他の事項</a:t>
            </a:r>
          </a:p>
        </p:txBody>
      </p:sp>
      <p:sp>
        <p:nvSpPr>
          <p:cNvPr id="6" name="矢印: 右 5">
            <a:extLst>
              <a:ext uri="{FF2B5EF4-FFF2-40B4-BE49-F238E27FC236}">
                <a16:creationId xmlns:a16="http://schemas.microsoft.com/office/drawing/2014/main" id="{6CCEDC2B-535B-FDCD-7CB1-A38641051F6B}"/>
              </a:ext>
            </a:extLst>
          </p:cNvPr>
          <p:cNvSpPr/>
          <p:nvPr/>
        </p:nvSpPr>
        <p:spPr>
          <a:xfrm>
            <a:off x="5868144" y="2852936"/>
            <a:ext cx="864096" cy="115212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D5507EA9-FEAC-F87E-8F16-1621AF29B82E}"/>
              </a:ext>
            </a:extLst>
          </p:cNvPr>
          <p:cNvSpPr txBox="1"/>
          <p:nvPr/>
        </p:nvSpPr>
        <p:spPr>
          <a:xfrm>
            <a:off x="7092280" y="2871487"/>
            <a:ext cx="1790914" cy="1477328"/>
          </a:xfrm>
          <a:prstGeom prst="rect">
            <a:avLst/>
          </a:prstGeom>
          <a:noFill/>
        </p:spPr>
        <p:txBody>
          <a:bodyPr wrap="square">
            <a:spAutoFit/>
          </a:bodyPr>
          <a:lstStyle/>
          <a:p>
            <a:r>
              <a:rPr lang="ja-JP" altLang="en-US" sz="3600" dirty="0">
                <a:solidFill>
                  <a:srgbClr val="FF0000"/>
                </a:solidFill>
              </a:rPr>
              <a:t>保険料の設定</a:t>
            </a:r>
          </a:p>
          <a:p>
            <a:endParaRPr lang="ja-JP" altLang="en-US" dirty="0"/>
          </a:p>
        </p:txBody>
      </p:sp>
      <p:pic>
        <p:nvPicPr>
          <p:cNvPr id="10" name="図 9">
            <a:extLst>
              <a:ext uri="{FF2B5EF4-FFF2-40B4-BE49-F238E27FC236}">
                <a16:creationId xmlns:a16="http://schemas.microsoft.com/office/drawing/2014/main" id="{4DFEA1CE-457A-C231-2DD0-283385AAD885}"/>
              </a:ext>
            </a:extLst>
          </p:cNvPr>
          <p:cNvPicPr>
            <a:picLocks noChangeAspect="1"/>
          </p:cNvPicPr>
          <p:nvPr/>
        </p:nvPicPr>
        <p:blipFill>
          <a:blip r:embed="rId2"/>
          <a:stretch>
            <a:fillRect/>
          </a:stretch>
        </p:blipFill>
        <p:spPr>
          <a:xfrm>
            <a:off x="0" y="4596553"/>
            <a:ext cx="7663664" cy="2223615"/>
          </a:xfrm>
          <a:prstGeom prst="rect">
            <a:avLst/>
          </a:prstGeom>
        </p:spPr>
      </p:pic>
      <p:sp>
        <p:nvSpPr>
          <p:cNvPr id="7" name="テキスト ボックス 6">
            <a:extLst>
              <a:ext uri="{FF2B5EF4-FFF2-40B4-BE49-F238E27FC236}">
                <a16:creationId xmlns:a16="http://schemas.microsoft.com/office/drawing/2014/main" id="{5C0D7EEA-1202-39E8-E94B-99622519EEB2}"/>
              </a:ext>
            </a:extLst>
          </p:cNvPr>
          <p:cNvSpPr txBox="1"/>
          <p:nvPr/>
        </p:nvSpPr>
        <p:spPr>
          <a:xfrm>
            <a:off x="6295512" y="77370"/>
            <a:ext cx="2736304" cy="954107"/>
          </a:xfrm>
          <a:prstGeom prst="rect">
            <a:avLst/>
          </a:prstGeom>
          <a:solidFill>
            <a:srgbClr val="FFFF00"/>
          </a:solidFill>
        </p:spPr>
        <p:txBody>
          <a:bodyPr wrap="square">
            <a:spAutoFit/>
          </a:bodyPr>
          <a:lstStyle/>
          <a:p>
            <a:r>
              <a:rPr lang="ja-JP" altLang="en-US" sz="2800" dirty="0"/>
              <a:t>老人福祉計画も一体的に作成</a:t>
            </a:r>
          </a:p>
        </p:txBody>
      </p:sp>
    </p:spTree>
    <p:extLst>
      <p:ext uri="{BB962C8B-B14F-4D97-AF65-F5344CB8AC3E}">
        <p14:creationId xmlns:p14="http://schemas.microsoft.com/office/powerpoint/2010/main" val="24320413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 grpId="0"/>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9ECED084-6E04-4398-09CB-D831D87569E8}"/>
              </a:ext>
            </a:extLst>
          </p:cNvPr>
          <p:cNvGraphicFramePr>
            <a:graphicFrameLocks noGrp="1"/>
          </p:cNvGraphicFramePr>
          <p:nvPr/>
        </p:nvGraphicFramePr>
        <p:xfrm>
          <a:off x="143933" y="2235200"/>
          <a:ext cx="8542864" cy="3779520"/>
        </p:xfrm>
        <a:graphic>
          <a:graphicData uri="http://schemas.openxmlformats.org/drawingml/2006/table">
            <a:tbl>
              <a:tblPr firstRow="1" firstCol="1" bandRow="1"/>
              <a:tblGrid>
                <a:gridCol w="1371600">
                  <a:extLst>
                    <a:ext uri="{9D8B030D-6E8A-4147-A177-3AD203B41FA5}">
                      <a16:colId xmlns:a16="http://schemas.microsoft.com/office/drawing/2014/main" val="3004222096"/>
                    </a:ext>
                  </a:extLst>
                </a:gridCol>
                <a:gridCol w="1343233">
                  <a:extLst>
                    <a:ext uri="{9D8B030D-6E8A-4147-A177-3AD203B41FA5}">
                      <a16:colId xmlns:a16="http://schemas.microsoft.com/office/drawing/2014/main" val="759935990"/>
                    </a:ext>
                  </a:extLst>
                </a:gridCol>
                <a:gridCol w="838869">
                  <a:extLst>
                    <a:ext uri="{9D8B030D-6E8A-4147-A177-3AD203B41FA5}">
                      <a16:colId xmlns:a16="http://schemas.microsoft.com/office/drawing/2014/main" val="1823354970"/>
                    </a:ext>
                  </a:extLst>
                </a:gridCol>
                <a:gridCol w="950910">
                  <a:extLst>
                    <a:ext uri="{9D8B030D-6E8A-4147-A177-3AD203B41FA5}">
                      <a16:colId xmlns:a16="http://schemas.microsoft.com/office/drawing/2014/main" val="2972018540"/>
                    </a:ext>
                  </a:extLst>
                </a:gridCol>
                <a:gridCol w="950910">
                  <a:extLst>
                    <a:ext uri="{9D8B030D-6E8A-4147-A177-3AD203B41FA5}">
                      <a16:colId xmlns:a16="http://schemas.microsoft.com/office/drawing/2014/main" val="3910096485"/>
                    </a:ext>
                  </a:extLst>
                </a:gridCol>
                <a:gridCol w="727786">
                  <a:extLst>
                    <a:ext uri="{9D8B030D-6E8A-4147-A177-3AD203B41FA5}">
                      <a16:colId xmlns:a16="http://schemas.microsoft.com/office/drawing/2014/main" val="3580314001"/>
                    </a:ext>
                  </a:extLst>
                </a:gridCol>
                <a:gridCol w="865681">
                  <a:extLst>
                    <a:ext uri="{9D8B030D-6E8A-4147-A177-3AD203B41FA5}">
                      <a16:colId xmlns:a16="http://schemas.microsoft.com/office/drawing/2014/main" val="3035992304"/>
                    </a:ext>
                  </a:extLst>
                </a:gridCol>
                <a:gridCol w="865681">
                  <a:extLst>
                    <a:ext uri="{9D8B030D-6E8A-4147-A177-3AD203B41FA5}">
                      <a16:colId xmlns:a16="http://schemas.microsoft.com/office/drawing/2014/main" val="4209417004"/>
                    </a:ext>
                  </a:extLst>
                </a:gridCol>
                <a:gridCol w="628194">
                  <a:extLst>
                    <a:ext uri="{9D8B030D-6E8A-4147-A177-3AD203B41FA5}">
                      <a16:colId xmlns:a16="http://schemas.microsoft.com/office/drawing/2014/main" val="1238323647"/>
                    </a:ext>
                  </a:extLst>
                </a:gridCol>
              </a:tblGrid>
              <a:tr h="1175956">
                <a:tc rowSpan="2">
                  <a:txBody>
                    <a:bodyPr/>
                    <a:lstStyle/>
                    <a:p>
                      <a:pPr algn="just"/>
                      <a:r>
                        <a:rPr lang="en-US" sz="2400" kern="100" dirty="0">
                          <a:effectLst/>
                          <a:latin typeface="ＭＳ ゴシック" panose="020B0609070205080204" pitchFamily="49" charset="-128"/>
                          <a:ea typeface="游明朝" panose="02020400000000000000" pitchFamily="18" charset="-128"/>
                          <a:cs typeface="Times New Roman" panose="02020603050405020304" pitchFamily="18" charset="0"/>
                        </a:rPr>
                        <a:t> </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r>
                        <a:rPr 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従前相当サービス</a:t>
                      </a:r>
                      <a:endParaRPr 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just"/>
                      <a:r>
                        <a:rPr lang="ja-JP" sz="2000" kern="100">
                          <a:effectLst/>
                          <a:latin typeface="游明朝" panose="02020400000000000000" pitchFamily="18" charset="-128"/>
                          <a:ea typeface="ＭＳ ゴシック" panose="020B0609070205080204" pitchFamily="49" charset="-128"/>
                          <a:cs typeface="Times New Roman" panose="02020603050405020304" pitchFamily="18" charset="0"/>
                        </a:rPr>
                        <a:t>サービス</a:t>
                      </a:r>
                      <a:r>
                        <a:rPr lang="en-US" sz="2000" kern="100">
                          <a:effectLst/>
                          <a:latin typeface="游明朝" panose="02020400000000000000" pitchFamily="18" charset="-128"/>
                          <a:ea typeface="ＭＳ ゴシック" panose="020B0609070205080204" pitchFamily="49" charset="-128"/>
                          <a:cs typeface="Times New Roman" panose="02020603050405020304" pitchFamily="18" charset="0"/>
                        </a:rPr>
                        <a:t>A</a:t>
                      </a:r>
                      <a:r>
                        <a:rPr lang="ja-JP" sz="2000" kern="100">
                          <a:effectLst/>
                          <a:latin typeface="游明朝" panose="02020400000000000000" pitchFamily="18" charset="-128"/>
                          <a:ea typeface="ＭＳ ゴシック" panose="020B0609070205080204" pitchFamily="49" charset="-128"/>
                          <a:cs typeface="Times New Roman" panose="02020603050405020304" pitchFamily="18" charset="0"/>
                        </a:rPr>
                        <a:t>（基準を緩和したサービス）</a:t>
                      </a:r>
                      <a:endParaRPr lang="ja-JP" sz="28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just"/>
                      <a:r>
                        <a:rPr 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サービス</a:t>
                      </a:r>
                      <a:r>
                        <a:rPr lang="en-US"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B</a:t>
                      </a:r>
                      <a:r>
                        <a:rPr 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（住民主体によるサービス）</a:t>
                      </a:r>
                      <a:endParaRPr 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just"/>
                      <a:r>
                        <a:rPr 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サービス</a:t>
                      </a:r>
                      <a:r>
                        <a:rPr lang="en-US"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C</a:t>
                      </a:r>
                      <a:r>
                        <a:rPr 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（短期集中サービス）</a:t>
                      </a:r>
                      <a:endParaRPr 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88910413"/>
                  </a:ext>
                </a:extLst>
              </a:tr>
              <a:tr h="587978">
                <a:tc vMerge="1">
                  <a:txBody>
                    <a:bodyPr/>
                    <a:lstStyle/>
                    <a:p>
                      <a:endParaRPr kumimoji="1" lang="ja-JP" altLang="en-US"/>
                    </a:p>
                  </a:txBody>
                  <a:tcPr/>
                </a:tc>
                <a:tc>
                  <a:txBody>
                    <a:bodyPr/>
                    <a:lstStyle/>
                    <a:p>
                      <a:pPr algn="r"/>
                      <a:r>
                        <a:rPr lang="ja-JP" sz="2400" kern="100">
                          <a:effectLst/>
                          <a:latin typeface="游明朝" panose="02020400000000000000" pitchFamily="18" charset="-128"/>
                          <a:ea typeface="ＭＳ ゴシック" panose="020B0609070205080204" pitchFamily="49" charset="-128"/>
                          <a:cs typeface="Times New Roman" panose="02020603050405020304" pitchFamily="18" charset="0"/>
                        </a:rPr>
                        <a:t>実人数</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2400" kern="100">
                          <a:solidFill>
                            <a:srgbClr val="000000"/>
                          </a:solidFill>
                          <a:effectLst/>
                          <a:latin typeface="游明朝" panose="02020400000000000000" pitchFamily="18" charset="-128"/>
                          <a:ea typeface="ＭＳ ゴシック" panose="020B0609070205080204" pitchFamily="49" charset="-128"/>
                          <a:cs typeface="Times New Roman" panose="02020603050405020304" pitchFamily="18" charset="0"/>
                        </a:rPr>
                        <a:t>比率</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ja-JP" sz="2400" kern="100" dirty="0">
                          <a:effectLst/>
                          <a:latin typeface="游明朝" panose="02020400000000000000" pitchFamily="18" charset="-128"/>
                          <a:ea typeface="ＭＳ ゴシック" panose="020B0609070205080204" pitchFamily="49" charset="-128"/>
                          <a:cs typeface="Times New Roman" panose="02020603050405020304" pitchFamily="18" charset="0"/>
                        </a:rPr>
                        <a:t>実人数</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2400" kern="100" dirty="0">
                          <a:effectLst/>
                          <a:latin typeface="游明朝" panose="02020400000000000000" pitchFamily="18" charset="-128"/>
                          <a:ea typeface="ＭＳ ゴシック" panose="020B0609070205080204" pitchFamily="49" charset="-128"/>
                          <a:cs typeface="Times New Roman" panose="02020603050405020304" pitchFamily="18" charset="0"/>
                        </a:rPr>
                        <a:t>比率</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2400" kern="100">
                          <a:effectLst/>
                          <a:latin typeface="游明朝" panose="02020400000000000000" pitchFamily="18" charset="-128"/>
                          <a:ea typeface="ＭＳ ゴシック" panose="020B0609070205080204" pitchFamily="49" charset="-128"/>
                          <a:cs typeface="Times New Roman" panose="02020603050405020304" pitchFamily="18" charset="0"/>
                        </a:rPr>
                        <a:t>実人数</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2400" kern="100">
                          <a:effectLst/>
                          <a:latin typeface="游明朝" panose="02020400000000000000" pitchFamily="18" charset="-128"/>
                          <a:ea typeface="ＭＳ ゴシック" panose="020B0609070205080204" pitchFamily="49" charset="-128"/>
                          <a:cs typeface="Times New Roman" panose="02020603050405020304" pitchFamily="18" charset="0"/>
                        </a:rPr>
                        <a:t>比率</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2400" kern="100">
                          <a:effectLst/>
                          <a:latin typeface="游明朝" panose="02020400000000000000" pitchFamily="18" charset="-128"/>
                          <a:ea typeface="ＭＳ ゴシック" panose="020B0609070205080204" pitchFamily="49" charset="-128"/>
                          <a:cs typeface="Times New Roman" panose="02020603050405020304" pitchFamily="18" charset="0"/>
                        </a:rPr>
                        <a:t>実人数</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2400" kern="100">
                          <a:effectLst/>
                          <a:latin typeface="游明朝" panose="02020400000000000000" pitchFamily="18" charset="-128"/>
                          <a:ea typeface="ＭＳ ゴシック" panose="020B0609070205080204" pitchFamily="49" charset="-128"/>
                          <a:cs typeface="Times New Roman" panose="02020603050405020304" pitchFamily="18" charset="0"/>
                        </a:rPr>
                        <a:t>比率</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7191359"/>
                  </a:ext>
                </a:extLst>
              </a:tr>
              <a:tr h="587978">
                <a:tc>
                  <a:txBody>
                    <a:bodyPr/>
                    <a:lstStyle/>
                    <a:p>
                      <a:pPr algn="r"/>
                      <a:r>
                        <a:rPr lang="ja-JP" sz="2400" kern="100">
                          <a:effectLst/>
                          <a:latin typeface="游明朝" panose="02020400000000000000" pitchFamily="18" charset="-128"/>
                          <a:ea typeface="ＭＳ ゴシック" panose="020B0609070205080204" pitchFamily="49" charset="-128"/>
                          <a:cs typeface="Times New Roman" panose="02020603050405020304" pitchFamily="18" charset="0"/>
                        </a:rPr>
                        <a:t>訪問型サービス</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2000" kern="100" dirty="0">
                          <a:effectLst/>
                          <a:latin typeface="ＭＳ ゴシック" panose="020B0609070205080204" pitchFamily="49" charset="-128"/>
                          <a:ea typeface="游明朝" panose="02020400000000000000" pitchFamily="18" charset="-128"/>
                          <a:cs typeface="Times New Roman" panose="02020603050405020304" pitchFamily="18" charset="0"/>
                        </a:rPr>
                        <a:t>303,532 </a:t>
                      </a:r>
                      <a:endParaRPr 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2400" kern="100">
                          <a:solidFill>
                            <a:srgbClr val="000000"/>
                          </a:solidFill>
                          <a:effectLst/>
                          <a:latin typeface="ＭＳ ゴシック" panose="020B0609070205080204" pitchFamily="49" charset="-128"/>
                          <a:ea typeface="游明朝" panose="02020400000000000000" pitchFamily="18" charset="-128"/>
                          <a:cs typeface="Times New Roman" panose="02020603050405020304" pitchFamily="18" charset="0"/>
                        </a:rPr>
                        <a:t>75.1%</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2000" kern="100" dirty="0">
                          <a:effectLst/>
                          <a:latin typeface="ＭＳ ゴシック" panose="020B0609070205080204" pitchFamily="49" charset="-128"/>
                          <a:ea typeface="游明朝" panose="02020400000000000000" pitchFamily="18" charset="-128"/>
                          <a:cs typeface="Times New Roman" panose="02020603050405020304" pitchFamily="18" charset="0"/>
                        </a:rPr>
                        <a:t>83,655 </a:t>
                      </a:r>
                      <a:endParaRPr 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2400" kern="100" dirty="0">
                          <a:effectLst/>
                          <a:latin typeface="ＭＳ ゴシック" panose="020B0609070205080204" pitchFamily="49" charset="-128"/>
                          <a:ea typeface="游明朝" panose="02020400000000000000" pitchFamily="18" charset="-128"/>
                          <a:cs typeface="Times New Roman" panose="02020603050405020304" pitchFamily="18" charset="0"/>
                        </a:rPr>
                        <a:t>20.7%</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400" kern="100" dirty="0">
                          <a:effectLst/>
                          <a:latin typeface="ＭＳ ゴシック" panose="020B0609070205080204" pitchFamily="49" charset="-128"/>
                          <a:ea typeface="游明朝" panose="02020400000000000000" pitchFamily="18" charset="-128"/>
                          <a:cs typeface="Times New Roman" panose="02020603050405020304" pitchFamily="18" charset="0"/>
                        </a:rPr>
                        <a:t>12,224 </a:t>
                      </a:r>
                      <a:endParaRPr 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2400" kern="100">
                          <a:effectLst/>
                          <a:latin typeface="ＭＳ ゴシック" panose="020B0609070205080204" pitchFamily="49" charset="-128"/>
                          <a:ea typeface="游明朝" panose="02020400000000000000" pitchFamily="18" charset="-128"/>
                          <a:cs typeface="Times New Roman" panose="02020603050405020304" pitchFamily="18" charset="0"/>
                        </a:rPr>
                        <a:t>3.0%</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kern="100" dirty="0">
                          <a:effectLst/>
                          <a:latin typeface="ＭＳ ゴシック" panose="020B0609070205080204" pitchFamily="49" charset="-128"/>
                          <a:ea typeface="游明朝" panose="02020400000000000000" pitchFamily="18" charset="-128"/>
                          <a:cs typeface="Times New Roman" panose="02020603050405020304" pitchFamily="18" charset="0"/>
                        </a:rPr>
                        <a:t>2,713 </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2400" kern="100">
                          <a:effectLst/>
                          <a:latin typeface="ＭＳ ゴシック" panose="020B0609070205080204" pitchFamily="49" charset="-128"/>
                          <a:ea typeface="游明朝" panose="02020400000000000000" pitchFamily="18" charset="-128"/>
                          <a:cs typeface="Times New Roman" panose="02020603050405020304" pitchFamily="18" charset="0"/>
                        </a:rPr>
                        <a:t>0.7%</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0273019"/>
                  </a:ext>
                </a:extLst>
              </a:tr>
              <a:tr h="587978">
                <a:tc>
                  <a:txBody>
                    <a:bodyPr/>
                    <a:lstStyle/>
                    <a:p>
                      <a:pPr algn="r"/>
                      <a:r>
                        <a:rPr lang="ja-JP" sz="2400" kern="100">
                          <a:effectLst/>
                          <a:latin typeface="游明朝" panose="02020400000000000000" pitchFamily="18" charset="-128"/>
                          <a:ea typeface="ＭＳ ゴシック" panose="020B0609070205080204" pitchFamily="49" charset="-128"/>
                          <a:cs typeface="Times New Roman" panose="02020603050405020304" pitchFamily="18" charset="0"/>
                        </a:rPr>
                        <a:t>通所型サ－ビス</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2000" kern="100" dirty="0">
                          <a:effectLst/>
                          <a:latin typeface="ＭＳ ゴシック" panose="020B0609070205080204" pitchFamily="49" charset="-128"/>
                          <a:ea typeface="游明朝" panose="02020400000000000000" pitchFamily="18" charset="-128"/>
                          <a:cs typeface="Times New Roman" panose="02020603050405020304" pitchFamily="18" charset="0"/>
                        </a:rPr>
                        <a:t>512,670 </a:t>
                      </a:r>
                      <a:endParaRPr 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2400" kern="100">
                          <a:solidFill>
                            <a:srgbClr val="000000"/>
                          </a:solidFill>
                          <a:effectLst/>
                          <a:latin typeface="ＭＳ ゴシック" panose="020B0609070205080204" pitchFamily="49" charset="-128"/>
                          <a:ea typeface="游明朝" panose="02020400000000000000" pitchFamily="18" charset="-128"/>
                          <a:cs typeface="Times New Roman" panose="02020603050405020304" pitchFamily="18" charset="0"/>
                        </a:rPr>
                        <a:t>80.1%</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2000" kern="100" dirty="0">
                          <a:effectLst/>
                          <a:latin typeface="ＭＳ ゴシック" panose="020B0609070205080204" pitchFamily="49" charset="-128"/>
                          <a:ea typeface="游明朝" panose="02020400000000000000" pitchFamily="18" charset="-128"/>
                          <a:cs typeface="Times New Roman" panose="02020603050405020304" pitchFamily="18" charset="0"/>
                        </a:rPr>
                        <a:t>95,789 </a:t>
                      </a:r>
                      <a:endParaRPr 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2400" kern="100">
                          <a:effectLst/>
                          <a:latin typeface="ＭＳ ゴシック" panose="020B0609070205080204" pitchFamily="49" charset="-128"/>
                          <a:ea typeface="游明朝" panose="02020400000000000000" pitchFamily="18" charset="-128"/>
                          <a:cs typeface="Times New Roman" panose="02020603050405020304" pitchFamily="18" charset="0"/>
                        </a:rPr>
                        <a:t>15.0%</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400" kern="100" dirty="0">
                          <a:effectLst/>
                          <a:latin typeface="ＭＳ ゴシック" panose="020B0609070205080204" pitchFamily="49" charset="-128"/>
                          <a:ea typeface="游明朝" panose="02020400000000000000" pitchFamily="18" charset="-128"/>
                          <a:cs typeface="Times New Roman" panose="02020603050405020304" pitchFamily="18" charset="0"/>
                        </a:rPr>
                        <a:t>18,987 </a:t>
                      </a:r>
                      <a:endParaRPr 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2400" kern="100">
                          <a:effectLst/>
                          <a:latin typeface="ＭＳ ゴシック" panose="020B0609070205080204" pitchFamily="49" charset="-128"/>
                          <a:ea typeface="游明朝" panose="02020400000000000000" pitchFamily="18" charset="-128"/>
                          <a:cs typeface="Times New Roman" panose="02020603050405020304" pitchFamily="18" charset="0"/>
                        </a:rPr>
                        <a:t>3.0%</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kern="100" dirty="0">
                          <a:effectLst/>
                          <a:latin typeface="ＭＳ ゴシック" panose="020B0609070205080204" pitchFamily="49" charset="-128"/>
                          <a:ea typeface="游明朝" panose="02020400000000000000" pitchFamily="18" charset="-128"/>
                          <a:cs typeface="Times New Roman" panose="02020603050405020304" pitchFamily="18" charset="0"/>
                        </a:rPr>
                        <a:t>12,847 </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2400" kern="100" dirty="0">
                          <a:effectLst/>
                          <a:latin typeface="ＭＳ ゴシック" panose="020B0609070205080204" pitchFamily="49" charset="-128"/>
                          <a:ea typeface="游明朝" panose="02020400000000000000" pitchFamily="18" charset="-128"/>
                          <a:cs typeface="Times New Roman" panose="02020603050405020304" pitchFamily="18" charset="0"/>
                        </a:rPr>
                        <a:t>2.0%</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6241750"/>
                  </a:ext>
                </a:extLst>
              </a:tr>
            </a:tbl>
          </a:graphicData>
        </a:graphic>
      </p:graphicFrame>
      <p:sp>
        <p:nvSpPr>
          <p:cNvPr id="6" name="テキスト ボックス 5">
            <a:extLst>
              <a:ext uri="{FF2B5EF4-FFF2-40B4-BE49-F238E27FC236}">
                <a16:creationId xmlns:a16="http://schemas.microsoft.com/office/drawing/2014/main" id="{3ADE7EA0-E5E7-1DD0-7CFD-FDF603928EF7}"/>
              </a:ext>
            </a:extLst>
          </p:cNvPr>
          <p:cNvSpPr txBox="1"/>
          <p:nvPr/>
        </p:nvSpPr>
        <p:spPr>
          <a:xfrm>
            <a:off x="465667" y="1727201"/>
            <a:ext cx="7670799"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総合事業の訪問型サービスの利用者数（全国計）　　　　　　</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2022</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月時点</a:t>
            </a:r>
          </a:p>
        </p:txBody>
      </p:sp>
      <p:sp>
        <p:nvSpPr>
          <p:cNvPr id="8" name="テキスト ボックス 7">
            <a:extLst>
              <a:ext uri="{FF2B5EF4-FFF2-40B4-BE49-F238E27FC236}">
                <a16:creationId xmlns:a16="http://schemas.microsoft.com/office/drawing/2014/main" id="{A8EABDD4-FE1C-C2D5-B6AB-7C9293D74919}"/>
              </a:ext>
            </a:extLst>
          </p:cNvPr>
          <p:cNvSpPr txBox="1"/>
          <p:nvPr/>
        </p:nvSpPr>
        <p:spPr>
          <a:xfrm>
            <a:off x="643466" y="6153387"/>
            <a:ext cx="8144933"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令和３年度 介護予防・日常生活支援総合事業（地域支援事業）の実施状況（令和３年度実施分）に関する調査結果の数値で計算　</a:t>
            </a:r>
            <a:r>
              <a:rPr kumimoji="0"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「比率」は各サービス利用者実人員の合計数に対する比率である</a:t>
            </a:r>
          </a:p>
        </p:txBody>
      </p:sp>
      <p:sp>
        <p:nvSpPr>
          <p:cNvPr id="10" name="テキスト ボックス 9">
            <a:extLst>
              <a:ext uri="{FF2B5EF4-FFF2-40B4-BE49-F238E27FC236}">
                <a16:creationId xmlns:a16="http://schemas.microsoft.com/office/drawing/2014/main" id="{45990ABA-6304-B1BE-17D5-49E58311E59F}"/>
              </a:ext>
            </a:extLst>
          </p:cNvPr>
          <p:cNvSpPr txBox="1"/>
          <p:nvPr/>
        </p:nvSpPr>
        <p:spPr>
          <a:xfrm>
            <a:off x="347133" y="234317"/>
            <a:ext cx="7907866" cy="135421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利用者数で見た総合事業の実施状況</a:t>
            </a:r>
            <a:r>
              <a:rPr kumimoji="0" lang="ja-JP" altLang="en-US" sz="16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（厚生労働省調査から）</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総合事業移行後</a:t>
            </a: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7</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年が経過しましたが、「多様なサービス」は増えてはいるものの、利用者数で見ると依然として「従来相当サービス」（従来の基準・報酬のホームヘルパー、デイサービス）が多数を占めています。</a:t>
            </a:r>
          </a:p>
        </p:txBody>
      </p:sp>
    </p:spTree>
    <p:extLst>
      <p:ext uri="{BB962C8B-B14F-4D97-AF65-F5344CB8AC3E}">
        <p14:creationId xmlns:p14="http://schemas.microsoft.com/office/powerpoint/2010/main" val="3508702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B12AC4-ADF3-FB2B-E85C-88BDD745F980}"/>
              </a:ext>
            </a:extLst>
          </p:cNvPr>
          <p:cNvSpPr>
            <a:spLocks noGrp="1"/>
          </p:cNvSpPr>
          <p:nvPr>
            <p:ph type="title"/>
          </p:nvPr>
        </p:nvSpPr>
        <p:spPr>
          <a:xfrm>
            <a:off x="467544" y="260648"/>
            <a:ext cx="8064896" cy="648072"/>
          </a:xfrm>
          <a:solidFill>
            <a:schemeClr val="accent2">
              <a:lumMod val="20000"/>
              <a:lumOff val="80000"/>
            </a:schemeClr>
          </a:solidFill>
        </p:spPr>
        <p:txBody>
          <a:bodyPr>
            <a:normAutofit fontScale="90000"/>
          </a:bodyPr>
          <a:lstStyle/>
          <a:p>
            <a:r>
              <a:rPr kumimoji="1" lang="ja-JP" altLang="en-US" sz="3600" dirty="0">
                <a:latin typeface="ＭＳ ゴシック" panose="020B0609070205080204" pitchFamily="49" charset="-128"/>
                <a:ea typeface="ＭＳ ゴシック" panose="020B0609070205080204" pitchFamily="49" charset="-128"/>
              </a:rPr>
              <a:t>介護保険制度の見直しに関する意見</a:t>
            </a:r>
            <a:br>
              <a:rPr kumimoji="1" lang="en-US" altLang="ja-JP" sz="3600" dirty="0">
                <a:latin typeface="ＭＳ ゴシック" panose="020B0609070205080204" pitchFamily="49" charset="-128"/>
                <a:ea typeface="ＭＳ ゴシック" panose="020B0609070205080204" pitchFamily="49" charset="-128"/>
              </a:rPr>
            </a:br>
            <a:r>
              <a:rPr kumimoji="1" lang="ja-JP" altLang="en-US" sz="2200" dirty="0">
                <a:latin typeface="ＭＳ ゴシック" panose="020B0609070205080204" pitchFamily="49" charset="-128"/>
                <a:ea typeface="ＭＳ ゴシック" panose="020B0609070205080204" pitchFamily="49" charset="-128"/>
              </a:rPr>
              <a:t>（</a:t>
            </a:r>
            <a:r>
              <a:rPr kumimoji="1" lang="en-US" altLang="ja-JP" sz="2200" dirty="0">
                <a:latin typeface="ＭＳ ゴシック" panose="020B0609070205080204" pitchFamily="49" charset="-128"/>
                <a:ea typeface="ＭＳ ゴシック" panose="020B0609070205080204" pitchFamily="49" charset="-128"/>
              </a:rPr>
              <a:t>2023</a:t>
            </a:r>
            <a:r>
              <a:rPr kumimoji="1" lang="ja-JP" altLang="en-US" sz="2200" dirty="0">
                <a:latin typeface="ＭＳ ゴシック" panose="020B0609070205080204" pitchFamily="49" charset="-128"/>
                <a:ea typeface="ＭＳ ゴシック" panose="020B0609070205080204" pitchFamily="49" charset="-128"/>
              </a:rPr>
              <a:t>年１２月２０日社会保障審議会介護保険部会）</a:t>
            </a:r>
            <a:endParaRPr kumimoji="1" lang="ja-JP" altLang="en-US" dirty="0">
              <a:latin typeface="ＭＳ ゴシック" panose="020B0609070205080204" pitchFamily="49" charset="-128"/>
              <a:ea typeface="ＭＳ ゴシック" panose="020B0609070205080204" pitchFamily="49" charset="-128"/>
            </a:endParaRPr>
          </a:p>
        </p:txBody>
      </p:sp>
      <p:sp>
        <p:nvSpPr>
          <p:cNvPr id="3" name="コンテンツ プレースホルダー 2">
            <a:extLst>
              <a:ext uri="{FF2B5EF4-FFF2-40B4-BE49-F238E27FC236}">
                <a16:creationId xmlns:a16="http://schemas.microsoft.com/office/drawing/2014/main" id="{DD0E1E32-C88E-F8CE-885D-87CB41380B2E}"/>
              </a:ext>
            </a:extLst>
          </p:cNvPr>
          <p:cNvSpPr>
            <a:spLocks noGrp="1"/>
          </p:cNvSpPr>
          <p:nvPr>
            <p:ph idx="1"/>
          </p:nvPr>
        </p:nvSpPr>
        <p:spPr>
          <a:xfrm>
            <a:off x="0" y="1124744"/>
            <a:ext cx="8964488" cy="5733256"/>
          </a:xfrm>
        </p:spPr>
        <p:txBody>
          <a:bodyPr>
            <a:normAutofit fontScale="70000" lnSpcReduction="20000"/>
          </a:bodyPr>
          <a:lstStyle/>
          <a:p>
            <a:pPr marL="0" indent="0">
              <a:lnSpc>
                <a:spcPct val="120000"/>
              </a:lnSpc>
              <a:buNone/>
            </a:pPr>
            <a:r>
              <a:rPr kumimoji="1" lang="ja-JP" altLang="en-US" dirty="0">
                <a:latin typeface="ＭＳ ゴシック" panose="020B0609070205080204" pitchFamily="49" charset="-128"/>
                <a:ea typeface="ＭＳ ゴシック" panose="020B0609070205080204" pitchFamily="49" charset="-128"/>
              </a:rPr>
              <a:t>（総合事業の多様なサービスの在り方）</a:t>
            </a:r>
          </a:p>
          <a:p>
            <a:pPr marL="0" indent="0">
              <a:lnSpc>
                <a:spcPct val="120000"/>
              </a:lnSpc>
              <a:buNone/>
            </a:pPr>
            <a:r>
              <a:rPr kumimoji="1" lang="ja-JP" altLang="en-US" sz="2600" dirty="0">
                <a:latin typeface="ＭＳ ゴシック" panose="020B0609070205080204" pitchFamily="49" charset="-128"/>
                <a:ea typeface="ＭＳ ゴシック" panose="020B0609070205080204" pitchFamily="49" charset="-128"/>
              </a:rPr>
              <a:t>○ 介護予防・日常生活支援総合事業（以下「総合事業」という。）は、既存の介護サービス事業者に加えて、住民主体の取組を含む、多様な主体によって介護予防や日常生活支援のサービスを総合的に実施できるようにすることで、市町村が地域の実情に応じたサービス提供を行えるようにすることを目的とした事業である。平成</a:t>
            </a:r>
            <a:r>
              <a:rPr kumimoji="1" lang="en-US" altLang="ja-JP" sz="2600" dirty="0">
                <a:latin typeface="ＭＳ ゴシック" panose="020B0609070205080204" pitchFamily="49" charset="-128"/>
                <a:ea typeface="ＭＳ ゴシック" panose="020B0609070205080204" pitchFamily="49" charset="-128"/>
              </a:rPr>
              <a:t>26</a:t>
            </a:r>
            <a:r>
              <a:rPr kumimoji="1" lang="ja-JP" altLang="en-US" sz="2600" dirty="0">
                <a:latin typeface="ＭＳ ゴシック" panose="020B0609070205080204" pitchFamily="49" charset="-128"/>
                <a:ea typeface="ＭＳ ゴシック" panose="020B0609070205080204" pitchFamily="49" charset="-128"/>
              </a:rPr>
              <a:t>年法改正から一定期間が経過しており、総合事業の実施状況等について検証を行いながら、地域における受け皿整備や活性化を図っていくことが必要である。</a:t>
            </a:r>
          </a:p>
          <a:p>
            <a:pPr marL="0" indent="0">
              <a:lnSpc>
                <a:spcPct val="120000"/>
              </a:lnSpc>
              <a:buNone/>
            </a:pPr>
            <a:r>
              <a:rPr lang="ja-JP" altLang="en-US" sz="4000" dirty="0">
                <a:latin typeface="ＭＳ ゴシック" panose="020B0609070205080204" pitchFamily="49" charset="-128"/>
                <a:ea typeface="ＭＳ ゴシック" panose="020B0609070205080204" pitchFamily="49" charset="-128"/>
              </a:rPr>
              <a:t>〇この観点から、</a:t>
            </a:r>
            <a:r>
              <a:rPr kumimoji="1" lang="ja-JP" altLang="en-US" sz="4000" dirty="0">
                <a:latin typeface="ＭＳ ゴシック" panose="020B0609070205080204" pitchFamily="49" charset="-128"/>
                <a:ea typeface="ＭＳ ゴシック" panose="020B0609070205080204" pitchFamily="49" charset="-128"/>
              </a:rPr>
              <a:t>従前相当サービスやそれ以外のサービスの事業内容・効果について実態把握・整理を行うとともに、担い手の確保や前回制度見直しの内容の適切な推進も含め、</a:t>
            </a:r>
            <a:r>
              <a:rPr kumimoji="1" lang="ja-JP" altLang="en-US" sz="4000" b="1" dirty="0">
                <a:solidFill>
                  <a:srgbClr val="FF0000"/>
                </a:solidFill>
                <a:latin typeface="ＭＳ ゴシック" panose="020B0609070205080204" pitchFamily="49" charset="-128"/>
                <a:ea typeface="ＭＳ ゴシック" panose="020B0609070205080204" pitchFamily="49" charset="-128"/>
              </a:rPr>
              <a:t>総合事業を充実化していくための包括的な方策の検討を早急に開始する</a:t>
            </a:r>
            <a:r>
              <a:rPr kumimoji="1" lang="ja-JP" altLang="en-US" sz="4000" dirty="0">
                <a:latin typeface="ＭＳ ゴシック" panose="020B0609070205080204" pitchFamily="49" charset="-128"/>
                <a:ea typeface="ＭＳ ゴシック" panose="020B0609070205080204" pitchFamily="49" charset="-128"/>
              </a:rPr>
              <a:t>とともに、自治体と連携しながら、</a:t>
            </a:r>
            <a:r>
              <a:rPr kumimoji="1" lang="ja-JP" altLang="en-US" sz="4000" b="1" u="sng" dirty="0">
                <a:solidFill>
                  <a:srgbClr val="FF0000"/>
                </a:solidFill>
                <a:latin typeface="ＭＳ ゴシック" panose="020B0609070205080204" pitchFamily="49" charset="-128"/>
                <a:ea typeface="ＭＳ ゴシック" panose="020B0609070205080204" pitchFamily="49" charset="-128"/>
              </a:rPr>
              <a:t>第９期介護保険事業計画期間を通じて、工程表を作成しつつ、集中的に取り組んでいく</a:t>
            </a:r>
            <a:r>
              <a:rPr kumimoji="1" lang="ja-JP" altLang="en-US" sz="4000" dirty="0">
                <a:latin typeface="ＭＳ ゴシック" panose="020B0609070205080204" pitchFamily="49" charset="-128"/>
                <a:ea typeface="ＭＳ ゴシック" panose="020B0609070205080204" pitchFamily="49" charset="-128"/>
              </a:rPr>
              <a:t>ことが適当である</a:t>
            </a:r>
            <a:r>
              <a:rPr kumimoji="1" lang="ja-JP" altLang="en-US" dirty="0">
                <a:latin typeface="ＭＳ ゴシック" panose="020B0609070205080204" pitchFamily="49" charset="-128"/>
                <a:ea typeface="ＭＳ ゴシック" panose="020B0609070205080204" pitchFamily="49" charset="-128"/>
              </a:rPr>
              <a:t>。</a:t>
            </a:r>
          </a:p>
        </p:txBody>
      </p:sp>
    </p:spTree>
    <p:extLst>
      <p:ext uri="{BB962C8B-B14F-4D97-AF65-F5344CB8AC3E}">
        <p14:creationId xmlns:p14="http://schemas.microsoft.com/office/powerpoint/2010/main" val="891985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4CEF69-60A0-2FBA-35FE-DC8F3CA02C6F}"/>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A994AB5D-D908-0224-9975-5DD06C88D545}"/>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3241B50-C96F-636D-C369-207AC2DC3B33}"/>
              </a:ext>
            </a:extLst>
          </p:cNvPr>
          <p:cNvSpPr>
            <a:spLocks noGrp="1"/>
          </p:cNvSpPr>
          <p:nvPr>
            <p:ph type="sldNum" sz="quarter" idx="12"/>
          </p:nvPr>
        </p:nvSpPr>
        <p:spPr/>
        <p:txBody>
          <a:bodyPr/>
          <a:lstStyle/>
          <a:p>
            <a:fld id="{3B706ECC-EBCD-43BE-A780-1013F51C6180}" type="slidenum">
              <a:rPr lang="ja-JP" altLang="en-US" smtClean="0"/>
              <a:pPr/>
              <a:t>22</a:t>
            </a:fld>
            <a:endParaRPr lang="ja-JP" altLang="en-US"/>
          </a:p>
        </p:txBody>
      </p:sp>
      <p:pic>
        <p:nvPicPr>
          <p:cNvPr id="6" name="図 5">
            <a:extLst>
              <a:ext uri="{FF2B5EF4-FFF2-40B4-BE49-F238E27FC236}">
                <a16:creationId xmlns:a16="http://schemas.microsoft.com/office/drawing/2014/main" id="{808FA36A-5CF8-C641-3623-D158B85929F6}"/>
              </a:ext>
            </a:extLst>
          </p:cNvPr>
          <p:cNvPicPr>
            <a:picLocks noChangeAspect="1"/>
          </p:cNvPicPr>
          <p:nvPr/>
        </p:nvPicPr>
        <p:blipFill>
          <a:blip r:embed="rId2"/>
          <a:stretch>
            <a:fillRect/>
          </a:stretch>
        </p:blipFill>
        <p:spPr>
          <a:xfrm>
            <a:off x="0" y="286531"/>
            <a:ext cx="9144000" cy="6284937"/>
          </a:xfrm>
          <a:prstGeom prst="rect">
            <a:avLst/>
          </a:prstGeom>
        </p:spPr>
      </p:pic>
    </p:spTree>
    <p:extLst>
      <p:ext uri="{BB962C8B-B14F-4D97-AF65-F5344CB8AC3E}">
        <p14:creationId xmlns:p14="http://schemas.microsoft.com/office/powerpoint/2010/main" val="3685209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372366-7746-113C-0E74-B66FB166C2AB}"/>
              </a:ext>
            </a:extLst>
          </p:cNvPr>
          <p:cNvSpPr>
            <a:spLocks noGrp="1"/>
          </p:cNvSpPr>
          <p:nvPr>
            <p:ph type="title"/>
          </p:nvPr>
        </p:nvSpPr>
        <p:spPr/>
        <p:txBody>
          <a:bodyPr/>
          <a:lstStyle/>
          <a:p>
            <a:r>
              <a:rPr lang="ja-JP" altLang="en-US" sz="3200" dirty="0"/>
              <a:t>２０２３年度大阪社保協　自治体キャラバン</a:t>
            </a:r>
            <a:br>
              <a:rPr lang="en-US" altLang="ja-JP" sz="3200" dirty="0"/>
            </a:br>
            <a:r>
              <a:rPr lang="ja-JP" altLang="en-US" dirty="0"/>
              <a:t>要望項目</a:t>
            </a:r>
            <a:endParaRPr kumimoji="1" lang="ja-JP" altLang="en-US" dirty="0"/>
          </a:p>
        </p:txBody>
      </p:sp>
      <p:sp>
        <p:nvSpPr>
          <p:cNvPr id="3" name="コンテンツ プレースホルダー 2">
            <a:extLst>
              <a:ext uri="{FF2B5EF4-FFF2-40B4-BE49-F238E27FC236}">
                <a16:creationId xmlns:a16="http://schemas.microsoft.com/office/drawing/2014/main" id="{2E8593C7-F58A-E13A-B85C-EB337C62FB92}"/>
              </a:ext>
            </a:extLst>
          </p:cNvPr>
          <p:cNvSpPr>
            <a:spLocks noGrp="1"/>
          </p:cNvSpPr>
          <p:nvPr>
            <p:ph idx="1"/>
          </p:nvPr>
        </p:nvSpPr>
        <p:spPr/>
        <p:txBody>
          <a:bodyPr/>
          <a:lstStyle/>
          <a:p>
            <a:pPr marL="0" indent="0">
              <a:buNone/>
            </a:pPr>
            <a:r>
              <a:rPr kumimoji="1" lang="ja-JP" altLang="en-US" dirty="0"/>
              <a:t>　総合事業（介護予防・生活支援総合事業）について</a:t>
            </a:r>
          </a:p>
          <a:p>
            <a:pPr marL="0" indent="0">
              <a:buNone/>
            </a:pPr>
            <a:r>
              <a:rPr lang="ja-JP" altLang="en-US" dirty="0"/>
              <a:t>　</a:t>
            </a:r>
            <a:r>
              <a:rPr kumimoji="1" lang="ja-JP" altLang="en-US" dirty="0"/>
              <a:t>利用者のサービス選択権を保障し、サービスについて、すべての要支援認定者が「従来（介護予防訪問介護・介護予防通所介護）相当サービス」を利用できるようにすること。</a:t>
            </a:r>
            <a:endParaRPr kumimoji="1" lang="en-US" altLang="ja-JP" dirty="0"/>
          </a:p>
          <a:p>
            <a:pPr marL="0" indent="0">
              <a:buNone/>
            </a:pPr>
            <a:r>
              <a:rPr lang="ja-JP" altLang="en-US" dirty="0"/>
              <a:t>　</a:t>
            </a:r>
            <a:r>
              <a:rPr kumimoji="1" lang="ja-JP" altLang="en-US" dirty="0"/>
              <a:t>また、新規・更新者とも要介護（要支援）認定を勧奨し、認定申請を抑制しないこと。</a:t>
            </a:r>
          </a:p>
          <a:p>
            <a:pPr marL="0" indent="0">
              <a:buNone/>
            </a:pPr>
            <a:endParaRPr kumimoji="1" lang="ja-JP" altLang="en-US" dirty="0"/>
          </a:p>
        </p:txBody>
      </p:sp>
      <p:sp>
        <p:nvSpPr>
          <p:cNvPr id="4" name="スライド番号プレースホルダー 3">
            <a:extLst>
              <a:ext uri="{FF2B5EF4-FFF2-40B4-BE49-F238E27FC236}">
                <a16:creationId xmlns:a16="http://schemas.microsoft.com/office/drawing/2014/main" id="{144F66D2-689C-573E-9EBC-2F82D5AD2E4B}"/>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B706ECC-EBCD-43BE-A780-1013F51C6180}" type="slidenum">
              <a:rPr kumimoji="1" lang="ja-JP" altLang="en-US" sz="1200" b="0" i="0" u="none" strike="noStrike" kern="1200" cap="none" spc="0" normalizeH="0" baseline="0" noProof="0" smtClean="0">
                <a:ln>
                  <a:noFill/>
                </a:ln>
                <a:solidFill>
                  <a:srgbClr val="898989"/>
                </a:solidFill>
                <a:effectLst/>
                <a:uLnTx/>
                <a:uFillTx/>
                <a:latin typeface="Calibri"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1" lang="ja-JP" altLang="en-US" sz="1200" b="0" i="0" u="none" strike="noStrike" kern="1200" cap="none" spc="0" normalizeH="0" baseline="0" noProof="0">
              <a:ln>
                <a:noFill/>
              </a:ln>
              <a:solidFill>
                <a:srgbClr val="898989"/>
              </a:solidFill>
              <a:effectLst/>
              <a:uLnTx/>
              <a:uFillTx/>
              <a:latin typeface="Calibri" pitchFamily="34" charset="0"/>
              <a:ea typeface="ＭＳ Ｐゴシック" pitchFamily="50" charset="-128"/>
              <a:cs typeface="+mn-cs"/>
            </a:endParaRPr>
          </a:p>
        </p:txBody>
      </p:sp>
    </p:spTree>
    <p:extLst>
      <p:ext uri="{BB962C8B-B14F-4D97-AF65-F5344CB8AC3E}">
        <p14:creationId xmlns:p14="http://schemas.microsoft.com/office/powerpoint/2010/main" val="2913359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DC664B7-9C8F-886E-C42A-38F31B5B285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706ECC-EBCD-43BE-A780-1013F51C6180}" type="slidenum">
              <a:rPr kumimoji="0" lang="ja-JP" altLang="en-US" sz="1200" b="0" i="0" u="none" strike="noStrike" kern="1200" cap="none" spc="0" normalizeH="0" baseline="0" noProof="0" smtClean="0">
                <a:ln>
                  <a:noFill/>
                </a:ln>
                <a:solidFill>
                  <a:srgbClr val="898989"/>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ja-JP" altLang="en-US" sz="1200" b="0" i="0" u="none" strike="noStrike" kern="1200" cap="none" spc="0" normalizeH="0" baseline="0" noProof="0">
              <a:ln>
                <a:noFill/>
              </a:ln>
              <a:solidFill>
                <a:srgbClr val="898989"/>
              </a:solidFill>
              <a:effectLst/>
              <a:uLnTx/>
              <a:uFillTx/>
              <a:latin typeface="Calibri"/>
              <a:ea typeface="ＭＳ Ｐゴシック" panose="020B0600070205080204" pitchFamily="50" charset="-128"/>
              <a:cs typeface="+mn-cs"/>
            </a:endParaRPr>
          </a:p>
        </p:txBody>
      </p:sp>
      <p:pic>
        <p:nvPicPr>
          <p:cNvPr id="7" name="図 6">
            <a:extLst>
              <a:ext uri="{FF2B5EF4-FFF2-40B4-BE49-F238E27FC236}">
                <a16:creationId xmlns:a16="http://schemas.microsoft.com/office/drawing/2014/main" id="{F61E1764-9455-40A2-4A4F-43E741B33C96}"/>
              </a:ext>
            </a:extLst>
          </p:cNvPr>
          <p:cNvPicPr>
            <a:picLocks noChangeAspect="1"/>
          </p:cNvPicPr>
          <p:nvPr/>
        </p:nvPicPr>
        <p:blipFill>
          <a:blip r:embed="rId2"/>
          <a:stretch>
            <a:fillRect/>
          </a:stretch>
        </p:blipFill>
        <p:spPr>
          <a:xfrm>
            <a:off x="2093965" y="0"/>
            <a:ext cx="4956069" cy="6858000"/>
          </a:xfrm>
          <a:prstGeom prst="rect">
            <a:avLst/>
          </a:prstGeom>
        </p:spPr>
      </p:pic>
    </p:spTree>
    <p:extLst>
      <p:ext uri="{BB962C8B-B14F-4D97-AF65-F5344CB8AC3E}">
        <p14:creationId xmlns:p14="http://schemas.microsoft.com/office/powerpoint/2010/main" val="4098365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65B995-55F0-F54F-E887-4D1B2CCD341A}"/>
              </a:ext>
            </a:extLst>
          </p:cNvPr>
          <p:cNvSpPr>
            <a:spLocks noGrp="1"/>
          </p:cNvSpPr>
          <p:nvPr>
            <p:ph type="title"/>
          </p:nvPr>
        </p:nvSpPr>
        <p:spPr>
          <a:xfrm>
            <a:off x="403276" y="332656"/>
            <a:ext cx="8337447" cy="720080"/>
          </a:xfrm>
        </p:spPr>
        <p:txBody>
          <a:bodyPr/>
          <a:lstStyle/>
          <a:p>
            <a:r>
              <a:rPr kumimoji="1" lang="ja-JP" altLang="en-US" dirty="0">
                <a:solidFill>
                  <a:srgbClr val="FF0000"/>
                </a:solidFill>
              </a:rPr>
              <a:t>第</a:t>
            </a:r>
            <a:r>
              <a:rPr kumimoji="1" lang="en-US" altLang="ja-JP" dirty="0">
                <a:solidFill>
                  <a:srgbClr val="FF0000"/>
                </a:solidFill>
              </a:rPr>
              <a:t>9</a:t>
            </a:r>
            <a:r>
              <a:rPr kumimoji="1" lang="ja-JP" altLang="en-US" dirty="0">
                <a:solidFill>
                  <a:srgbClr val="FF0000"/>
                </a:solidFill>
              </a:rPr>
              <a:t>期計画策定のスケジュール</a:t>
            </a:r>
          </a:p>
        </p:txBody>
      </p:sp>
      <p:sp>
        <p:nvSpPr>
          <p:cNvPr id="4" name="スライド番号プレースホルダー 3">
            <a:extLst>
              <a:ext uri="{FF2B5EF4-FFF2-40B4-BE49-F238E27FC236}">
                <a16:creationId xmlns:a16="http://schemas.microsoft.com/office/drawing/2014/main" id="{F78E8DE5-5C08-4CEB-3C34-7B453E323DF6}"/>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B706ECC-EBCD-43BE-A780-1013F51C6180}" type="slidenum">
              <a:rPr kumimoji="1" lang="ja-JP" altLang="en-US" sz="1200" b="0" i="0" u="none" strike="noStrike" kern="1200" cap="none" spc="0" normalizeH="0" baseline="0" noProof="0" smtClean="0">
                <a:ln>
                  <a:noFill/>
                </a:ln>
                <a:solidFill>
                  <a:srgbClr val="898989"/>
                </a:solidFill>
                <a:effectLst/>
                <a:uLnTx/>
                <a:uFillTx/>
                <a:latin typeface="Calibri"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srgbClr val="898989"/>
              </a:solidFill>
              <a:effectLst/>
              <a:uLnTx/>
              <a:uFillTx/>
              <a:latin typeface="Calibri" pitchFamily="34" charset="0"/>
              <a:ea typeface="ＭＳ Ｐゴシック" pitchFamily="50" charset="-128"/>
              <a:cs typeface="+mn-cs"/>
            </a:endParaRPr>
          </a:p>
        </p:txBody>
      </p:sp>
      <p:sp>
        <p:nvSpPr>
          <p:cNvPr id="5" name="テキスト ボックス 4">
            <a:extLst>
              <a:ext uri="{FF2B5EF4-FFF2-40B4-BE49-F238E27FC236}">
                <a16:creationId xmlns:a16="http://schemas.microsoft.com/office/drawing/2014/main" id="{FE2817F9-5362-9577-A949-CA14C50AE912}"/>
              </a:ext>
            </a:extLst>
          </p:cNvPr>
          <p:cNvSpPr txBox="1"/>
          <p:nvPr/>
        </p:nvSpPr>
        <p:spPr>
          <a:xfrm>
            <a:off x="349353" y="1196752"/>
            <a:ext cx="8337447" cy="618630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40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〇策定委員会（「審議会」・「協議会」）</a:t>
            </a:r>
            <a:endParaRPr kumimoji="1" lang="en-US" altLang="ja-JP" sz="40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54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   </a:t>
            </a:r>
            <a:r>
              <a:rPr lang="ja-JP" altLang="en-US" sz="4400" dirty="0">
                <a:solidFill>
                  <a:prstClr val="black"/>
                </a:solidFill>
                <a:latin typeface="Calibri"/>
              </a:rPr>
              <a:t>　</a:t>
            </a:r>
            <a:r>
              <a:rPr lang="en-US" altLang="ja-JP" sz="2800" dirty="0">
                <a:solidFill>
                  <a:prstClr val="black"/>
                </a:solidFill>
                <a:latin typeface="Calibri"/>
              </a:rPr>
              <a:t>2022</a:t>
            </a:r>
            <a:r>
              <a:rPr lang="ja-JP" altLang="en-US" sz="2800" dirty="0">
                <a:solidFill>
                  <a:prstClr val="black"/>
                </a:solidFill>
                <a:latin typeface="Calibri"/>
              </a:rPr>
              <a:t>年～調査　</a:t>
            </a:r>
            <a:r>
              <a:rPr lang="en-US" altLang="ja-JP" sz="2800" dirty="0">
                <a:solidFill>
                  <a:prstClr val="black"/>
                </a:solidFill>
                <a:latin typeface="Calibri"/>
              </a:rPr>
              <a:t>2023</a:t>
            </a:r>
            <a:r>
              <a:rPr lang="ja-JP" altLang="en-US" sz="2800" dirty="0">
                <a:solidFill>
                  <a:prstClr val="black"/>
                </a:solidFill>
                <a:latin typeface="Calibri"/>
              </a:rPr>
              <a:t>年春～検討開始</a:t>
            </a:r>
            <a:r>
              <a:rPr lang="ja-JP" altLang="en-US" sz="4400" dirty="0">
                <a:solidFill>
                  <a:prstClr val="black"/>
                </a:solidFill>
                <a:latin typeface="Calibri"/>
              </a:rPr>
              <a:t>　</a:t>
            </a:r>
            <a:r>
              <a:rPr lang="ja-JP" altLang="en-US" sz="5400" dirty="0">
                <a:solidFill>
                  <a:prstClr val="black"/>
                </a:solidFill>
                <a:latin typeface="Calibri"/>
              </a:rPr>
              <a:t>　</a:t>
            </a:r>
            <a:endParaRPr lang="en-US" altLang="ja-JP" sz="5400" dirty="0">
              <a:solidFill>
                <a:prstClr val="black"/>
              </a:solidFill>
              <a:latin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　　</a:t>
            </a:r>
            <a:r>
              <a:rPr kumimoji="1" lang="en-US" altLang="ja-JP" sz="36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2023</a:t>
            </a:r>
            <a:r>
              <a:rPr kumimoji="1" lang="ja-JP" altLang="en-US" sz="36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年末</a:t>
            </a:r>
            <a:r>
              <a:rPr kumimoji="1" lang="en-US" altLang="ja-JP" sz="36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or2024</a:t>
            </a:r>
            <a:r>
              <a:rPr kumimoji="1" lang="ja-JP" altLang="en-US" sz="36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年初　「計画素案」</a:t>
            </a:r>
            <a:endParaRPr kumimoji="1" lang="en-US" altLang="ja-JP" sz="3600" b="0" i="0" u="none" strike="noStrike" kern="1200" cap="none" spc="0" normalizeH="0" baseline="0" noProof="0" dirty="0">
              <a:ln>
                <a:noFill/>
              </a:ln>
              <a:solidFill>
                <a:prstClr val="black"/>
              </a:solidFill>
              <a:effectLst/>
              <a:uLnTx/>
              <a:uFillTx/>
              <a:latin typeface="Calibri"/>
              <a:ea typeface="ＭＳ Ｐゴシック"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パブリックコメントを経て　「計画」</a:t>
            </a:r>
            <a:endParaRPr kumimoji="1" lang="en-US" altLang="ja-JP" sz="3600" b="0" i="0" u="none" strike="noStrike" kern="1200" cap="none" spc="0" normalizeH="0" baseline="0" noProof="0" dirty="0">
              <a:ln>
                <a:noFill/>
              </a:ln>
              <a:solidFill>
                <a:prstClr val="black"/>
              </a:solidFill>
              <a:effectLst/>
              <a:uLnTx/>
              <a:uFillTx/>
              <a:latin typeface="Calibri"/>
              <a:ea typeface="ＭＳ Ｐゴシック"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40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〇市区町村議会</a:t>
            </a:r>
            <a:endParaRPr kumimoji="1" lang="en-US" altLang="ja-JP" sz="40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44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2024</a:t>
            </a:r>
            <a:r>
              <a:rPr kumimoji="1" lang="ja-JP" altLang="en-US" sz="44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年</a:t>
            </a:r>
            <a:endParaRPr kumimoji="1" lang="en-US" altLang="ja-JP" sz="4400" b="0" i="0" u="none" strike="noStrike" kern="1200" cap="none" spc="0" normalizeH="0" baseline="0" noProof="0" dirty="0">
              <a:ln>
                <a:noFill/>
              </a:ln>
              <a:solidFill>
                <a:prstClr val="black"/>
              </a:solidFill>
              <a:effectLst/>
              <a:uLnTx/>
              <a:uFillTx/>
              <a:latin typeface="Calibri"/>
              <a:ea typeface="ＭＳ Ｐゴシック"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40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a:t>
            </a:r>
            <a:r>
              <a:rPr kumimoji="1" lang="ja-JP" altLang="en-US" sz="40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月～</a:t>
            </a:r>
            <a:r>
              <a:rPr kumimoji="1" lang="en-US" altLang="ja-JP" sz="40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a:t>
            </a:r>
            <a:r>
              <a:rPr kumimoji="1" lang="ja-JP" altLang="en-US" sz="40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月議会　</a:t>
            </a:r>
            <a:r>
              <a:rPr kumimoji="1" lang="ja-JP" altLang="en-US" sz="36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介護保険条例改正</a:t>
            </a:r>
            <a:endParaRPr kumimoji="1" lang="en-US" altLang="ja-JP" sz="36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40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4</a:t>
            </a:r>
            <a:r>
              <a:rPr kumimoji="1" lang="ja-JP" altLang="en-US" sz="40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月</a:t>
            </a:r>
            <a:r>
              <a:rPr kumimoji="1" lang="ja-JP" altLang="en-US" sz="36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介護保険料改定・　第</a:t>
            </a:r>
            <a:r>
              <a:rPr kumimoji="1" lang="en-US" altLang="ja-JP" sz="36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9</a:t>
            </a:r>
            <a:r>
              <a:rPr kumimoji="1" lang="ja-JP" altLang="en-US" sz="3600" b="0" i="0" u="none" strike="noStrike" kern="1200" cap="none" spc="0" normalizeH="0" baseline="0" noProof="0" dirty="0">
                <a:ln>
                  <a:noFill/>
                </a:ln>
                <a:solidFill>
                  <a:prstClr val="black"/>
                </a:solidFill>
                <a:effectLst/>
                <a:uLnTx/>
                <a:uFillTx/>
                <a:latin typeface="Calibri"/>
                <a:ea typeface="ＭＳ Ｐゴシック" pitchFamily="50" charset="-128"/>
                <a:cs typeface="+mn-cs"/>
              </a:rPr>
              <a:t>期計画スタート</a:t>
            </a:r>
            <a:endParaRPr kumimoji="1" lang="en-US" altLang="ja-JP" sz="4800" b="0" i="0" u="none" strike="noStrike" kern="1200" cap="none" spc="0" normalizeH="0" baseline="0" noProof="0" dirty="0">
              <a:ln>
                <a:noFill/>
              </a:ln>
              <a:solidFill>
                <a:prstClr val="black"/>
              </a:solidFill>
              <a:effectLst/>
              <a:uLnTx/>
              <a:uFillTx/>
              <a:latin typeface="Calibri"/>
              <a:ea typeface="ＭＳ Ｐゴシック"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br>
              <a:rPr kumimoji="1" lang="en-US" altLang="ja-JP" sz="4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br>
            <a:endParaRPr kumimoji="1" lang="ja-JP" altLang="en-US" sz="1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endParaRPr>
          </a:p>
        </p:txBody>
      </p:sp>
    </p:spTree>
    <p:extLst>
      <p:ext uri="{BB962C8B-B14F-4D97-AF65-F5344CB8AC3E}">
        <p14:creationId xmlns:p14="http://schemas.microsoft.com/office/powerpoint/2010/main" val="505972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968CBE-633B-40C9-905B-A069E9479740}"/>
              </a:ext>
            </a:extLst>
          </p:cNvPr>
          <p:cNvSpPr>
            <a:spLocks noGrp="1"/>
          </p:cNvSpPr>
          <p:nvPr>
            <p:ph type="title"/>
          </p:nvPr>
        </p:nvSpPr>
        <p:spPr>
          <a:xfrm>
            <a:off x="251520" y="274638"/>
            <a:ext cx="8712968" cy="850106"/>
          </a:xfrm>
        </p:spPr>
        <p:txBody>
          <a:bodyPr/>
          <a:lstStyle/>
          <a:p>
            <a:pPr marL="0" indent="0" algn="l"/>
            <a:r>
              <a:rPr lang="ja-JP" altLang="en-US" dirty="0"/>
              <a:t> 第</a:t>
            </a:r>
            <a:r>
              <a:rPr lang="en-US" altLang="ja-JP" dirty="0"/>
              <a:t>1 </a:t>
            </a:r>
            <a:r>
              <a:rPr lang="ja-JP" altLang="en-US" dirty="0"/>
              <a:t>号被保険者の介護保険料</a:t>
            </a:r>
            <a:endParaRPr kumimoji="1" lang="ja-JP" altLang="en-US" dirty="0"/>
          </a:p>
        </p:txBody>
      </p:sp>
      <p:sp>
        <p:nvSpPr>
          <p:cNvPr id="4" name="スライド番号プレースホルダー 3">
            <a:extLst>
              <a:ext uri="{FF2B5EF4-FFF2-40B4-BE49-F238E27FC236}">
                <a16:creationId xmlns:a16="http://schemas.microsoft.com/office/drawing/2014/main" id="{0A8C5D14-04C2-4A15-AE1F-09A7ED797331}"/>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B706ECC-EBCD-43BE-A780-1013F51C6180}" type="slidenum">
              <a:rPr kumimoji="1" lang="ja-JP" altLang="en-US" sz="1200" b="0" i="0" u="none" strike="noStrike" kern="1200" cap="none" spc="0" normalizeH="0" baseline="0" noProof="0" smtClean="0">
                <a:ln>
                  <a:noFill/>
                </a:ln>
                <a:solidFill>
                  <a:srgbClr val="898989"/>
                </a:solidFill>
                <a:effectLst/>
                <a:uLnTx/>
                <a:uFillTx/>
                <a:latin typeface="Calibri"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1" lang="ja-JP" altLang="en-US" sz="1200" b="0" i="0" u="none" strike="noStrike" kern="1200" cap="none" spc="0" normalizeH="0" baseline="0" noProof="0">
              <a:ln>
                <a:noFill/>
              </a:ln>
              <a:solidFill>
                <a:srgbClr val="898989"/>
              </a:solidFill>
              <a:effectLst/>
              <a:uLnTx/>
              <a:uFillTx/>
              <a:latin typeface="Calibri" pitchFamily="34" charset="0"/>
              <a:ea typeface="ＭＳ Ｐゴシック" pitchFamily="50" charset="-128"/>
              <a:cs typeface="+mn-cs"/>
            </a:endParaRPr>
          </a:p>
        </p:txBody>
      </p:sp>
      <p:sp>
        <p:nvSpPr>
          <p:cNvPr id="3" name="正方形/長方形 2">
            <a:extLst>
              <a:ext uri="{FF2B5EF4-FFF2-40B4-BE49-F238E27FC236}">
                <a16:creationId xmlns:a16="http://schemas.microsoft.com/office/drawing/2014/main" id="{1A37F989-D093-4A2D-BFE0-E1AB0D4B4A34}"/>
              </a:ext>
            </a:extLst>
          </p:cNvPr>
          <p:cNvSpPr/>
          <p:nvPr/>
        </p:nvSpPr>
        <p:spPr>
          <a:xfrm>
            <a:off x="239952" y="1340768"/>
            <a:ext cx="8424936" cy="120032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１ 保険料算定の仕組み 介護保険制度は，国，地方自治体，４０歳以上の市民のそれぞれの負担によ って，社会全体で高齢者の介護を支える社会保険制度であり，第８期の 計画期間（２０２１～２０２３年度）は，保険給付費・地域支援事業費のうち 第１号被保険者（６５歳以上の方）の負担割合が約２３％となります</a:t>
            </a:r>
          </a:p>
        </p:txBody>
      </p:sp>
      <p:pic>
        <p:nvPicPr>
          <p:cNvPr id="3074" name="Picture 2" descr="画像：介護保険の財源表（画面上に説明有り）">
            <a:extLst>
              <a:ext uri="{FF2B5EF4-FFF2-40B4-BE49-F238E27FC236}">
                <a16:creationId xmlns:a16="http://schemas.microsoft.com/office/drawing/2014/main" id="{A25FD7D7-CD24-4DDA-9904-50FA6CBF9F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072" y="3134856"/>
            <a:ext cx="4762500" cy="35718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65歳以上の人（第1号被保険者）の保険料 – 盛岡北部行政事務組合">
            <a:extLst>
              <a:ext uri="{FF2B5EF4-FFF2-40B4-BE49-F238E27FC236}">
                <a16:creationId xmlns:a16="http://schemas.microsoft.com/office/drawing/2014/main" id="{AE1C029C-C34E-4BD7-867C-8A212ADA93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492" y="3134856"/>
            <a:ext cx="4052444" cy="2993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684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6"/>
                                        </p:tgtEl>
                                        <p:attrNameLst>
                                          <p:attrName>style.visibility</p:attrName>
                                        </p:attrNameLst>
                                      </p:cBhvr>
                                      <p:to>
                                        <p:strVal val="visible"/>
                                      </p:to>
                                    </p:set>
                                    <p:animEffect transition="in" filter="fade">
                                      <p:cBhvr>
                                        <p:cTn id="14" dur="1000"/>
                                        <p:tgtEl>
                                          <p:spTgt spid="3076"/>
                                        </p:tgtEl>
                                      </p:cBhvr>
                                    </p:animEffect>
                                    <p:anim calcmode="lin" valueType="num">
                                      <p:cBhvr>
                                        <p:cTn id="15" dur="1000" fill="hold"/>
                                        <p:tgtEl>
                                          <p:spTgt spid="3076"/>
                                        </p:tgtEl>
                                        <p:attrNameLst>
                                          <p:attrName>ppt_x</p:attrName>
                                        </p:attrNameLst>
                                      </p:cBhvr>
                                      <p:tavLst>
                                        <p:tav tm="0">
                                          <p:val>
                                            <p:strVal val="#ppt_x"/>
                                          </p:val>
                                        </p:tav>
                                        <p:tav tm="100000">
                                          <p:val>
                                            <p:strVal val="#ppt_x"/>
                                          </p:val>
                                        </p:tav>
                                      </p:tavLst>
                                    </p:anim>
                                    <p:anim calcmode="lin" valueType="num">
                                      <p:cBhvr>
                                        <p:cTn id="16"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txBox="1">
            <a:spLocks noGrp="1" noChangeArrowheads="1"/>
          </p:cNvSpPr>
          <p:nvPr>
            <p:ph type="body" idx="1"/>
          </p:nvPr>
        </p:nvSpPr>
        <p:spPr>
          <a:xfrm>
            <a:off x="1" y="905691"/>
            <a:ext cx="9579428" cy="5258803"/>
          </a:xfrm>
        </p:spPr>
        <p:txBody>
          <a:bodyPr>
            <a:normAutofit fontScale="92500" lnSpcReduction="10000"/>
          </a:bodyPr>
          <a:lstStyle/>
          <a:p>
            <a:pPr>
              <a:buFont typeface="Wingdings" pitchFamily="2" charset="2"/>
              <a:buNone/>
            </a:pPr>
            <a:r>
              <a:rPr lang="ja-JP" altLang="en-US" sz="2400" dirty="0">
                <a:latin typeface="Calibri" pitchFamily="34" charset="0"/>
                <a:ea typeface="ＭＳ Ｐゴシック" charset="-128"/>
              </a:rPr>
              <a:t>　　　　　　　　　</a:t>
            </a:r>
            <a:r>
              <a:rPr lang="ja-JP" altLang="en-US" sz="3300" dirty="0">
                <a:latin typeface="Calibri" pitchFamily="34" charset="0"/>
                <a:ea typeface="ＭＳ Ｐゴシック" charset="-128"/>
              </a:rPr>
              <a:t>　　　　全国平均基準月額　　　</a:t>
            </a:r>
            <a:endParaRPr lang="en-US" altLang="ja-JP" sz="3300" dirty="0">
              <a:latin typeface="Calibri" pitchFamily="34" charset="0"/>
              <a:ea typeface="ＭＳ Ｐゴシック" charset="-128"/>
            </a:endParaRPr>
          </a:p>
          <a:p>
            <a:pPr>
              <a:buFont typeface="Wingdings" pitchFamily="2" charset="2"/>
              <a:buNone/>
            </a:pPr>
            <a:r>
              <a:rPr altLang="en-US" sz="3800" dirty="0">
                <a:latin typeface="Calibri" pitchFamily="34" charset="0"/>
                <a:ea typeface="ＭＳ Ｐゴシック" charset="-128"/>
              </a:rPr>
              <a:t>第</a:t>
            </a:r>
            <a:r>
              <a:rPr lang="en-US" altLang="ja-JP" sz="3800" dirty="0">
                <a:latin typeface="Calibri" pitchFamily="34" charset="0"/>
                <a:ea typeface="ＭＳ Ｐゴシック" charset="-128"/>
              </a:rPr>
              <a:t>1</a:t>
            </a:r>
            <a:r>
              <a:rPr altLang="en-US" sz="3800" dirty="0">
                <a:latin typeface="Calibri" pitchFamily="34" charset="0"/>
                <a:ea typeface="ＭＳ Ｐゴシック" charset="-128"/>
              </a:rPr>
              <a:t>期（２０００～０２年）　</a:t>
            </a:r>
            <a:r>
              <a:rPr lang="en-US" altLang="en-US" sz="3800" dirty="0">
                <a:latin typeface="Calibri" pitchFamily="34" charset="0"/>
                <a:ea typeface="ＭＳ Ｐゴシック" charset="-128"/>
              </a:rPr>
              <a:t>2,911</a:t>
            </a:r>
            <a:r>
              <a:rPr altLang="en-US" sz="3800" dirty="0">
                <a:latin typeface="Calibri" pitchFamily="34" charset="0"/>
                <a:ea typeface="ＭＳ Ｐゴシック" charset="-128"/>
              </a:rPr>
              <a:t>円</a:t>
            </a:r>
            <a:r>
              <a:rPr lang="ja-JP" altLang="en-US" sz="3800" dirty="0">
                <a:latin typeface="Calibri" pitchFamily="34" charset="0"/>
                <a:ea typeface="ＭＳ Ｐゴシック" charset="-128"/>
              </a:rPr>
              <a:t>　　　　　　　</a:t>
            </a:r>
            <a:r>
              <a:rPr lang="en-US" altLang="ja-JP" sz="3800" dirty="0">
                <a:solidFill>
                  <a:srgbClr val="000000"/>
                </a:solidFill>
                <a:latin typeface="ＭＳ Ｐゴシック" panose="020B0600070205080204" pitchFamily="50" charset="-128"/>
              </a:rPr>
              <a:t> </a:t>
            </a:r>
            <a:endParaRPr altLang="en-US" sz="3800" dirty="0">
              <a:solidFill>
                <a:srgbClr val="FF0000"/>
              </a:solidFill>
              <a:latin typeface="Calibri" pitchFamily="34" charset="0"/>
              <a:ea typeface="ＭＳ Ｐゴシック" charset="-128"/>
            </a:endParaRPr>
          </a:p>
          <a:p>
            <a:pPr>
              <a:buFont typeface="Wingdings" pitchFamily="2" charset="2"/>
              <a:buNone/>
            </a:pPr>
            <a:r>
              <a:rPr altLang="en-US" sz="3800" dirty="0">
                <a:latin typeface="Calibri" pitchFamily="34" charset="0"/>
                <a:ea typeface="ＭＳ Ｐゴシック" charset="-128"/>
              </a:rPr>
              <a:t>第２期（２００３～０５年）　</a:t>
            </a:r>
            <a:r>
              <a:rPr lang="en-US" altLang="en-US" sz="3800" dirty="0">
                <a:latin typeface="Calibri" pitchFamily="34" charset="0"/>
                <a:ea typeface="ＭＳ Ｐゴシック" charset="-128"/>
              </a:rPr>
              <a:t>3,293</a:t>
            </a:r>
            <a:r>
              <a:rPr altLang="en-US" sz="3800" dirty="0">
                <a:latin typeface="Calibri" pitchFamily="34" charset="0"/>
                <a:ea typeface="ＭＳ Ｐゴシック" charset="-128"/>
              </a:rPr>
              <a:t>円</a:t>
            </a:r>
            <a:r>
              <a:rPr lang="ja-JP" altLang="en-US" sz="3800" dirty="0">
                <a:latin typeface="Calibri" pitchFamily="34" charset="0"/>
                <a:ea typeface="ＭＳ Ｐゴシック" charset="-128"/>
              </a:rPr>
              <a:t>　</a:t>
            </a:r>
            <a:r>
              <a:rPr lang="en-US" altLang="ja-JP" sz="3800" dirty="0">
                <a:latin typeface="Calibri" pitchFamily="34" charset="0"/>
                <a:ea typeface="ＭＳ Ｐゴシック" charset="-128"/>
              </a:rPr>
              <a:t>(+13.1%)</a:t>
            </a:r>
            <a:r>
              <a:rPr lang="ja-JP" altLang="en-US" sz="3800" dirty="0">
                <a:latin typeface="Calibri" pitchFamily="34" charset="0"/>
                <a:ea typeface="ＭＳ Ｐゴシック" charset="-128"/>
              </a:rPr>
              <a:t>　　　　　</a:t>
            </a:r>
            <a:r>
              <a:rPr lang="ja-JP" altLang="en-US" sz="3800" dirty="0">
                <a:solidFill>
                  <a:srgbClr val="FF0000"/>
                </a:solidFill>
                <a:latin typeface="Calibri" pitchFamily="34" charset="0"/>
                <a:ea typeface="ＭＳ Ｐゴシック" charset="-128"/>
              </a:rPr>
              <a:t>　</a:t>
            </a:r>
            <a:r>
              <a:rPr lang="en-US" altLang="ja-JP" sz="3800" dirty="0">
                <a:solidFill>
                  <a:srgbClr val="FF0000"/>
                </a:solidFill>
                <a:latin typeface="ＭＳ Ｐゴシック" panose="020B0600070205080204" pitchFamily="50" charset="-128"/>
              </a:rPr>
              <a:t> </a:t>
            </a:r>
          </a:p>
          <a:p>
            <a:pPr>
              <a:buFont typeface="Wingdings" pitchFamily="2" charset="2"/>
              <a:buNone/>
            </a:pPr>
            <a:r>
              <a:rPr altLang="en-US" sz="3800" dirty="0">
                <a:latin typeface="Calibri" pitchFamily="34" charset="0"/>
                <a:ea typeface="ＭＳ Ｐゴシック" charset="-128"/>
              </a:rPr>
              <a:t>第３期（２００６～０８年）　</a:t>
            </a:r>
            <a:r>
              <a:rPr lang="en-US" altLang="en-US" sz="3800" dirty="0">
                <a:latin typeface="Calibri" pitchFamily="34" charset="0"/>
                <a:ea typeface="ＭＳ Ｐゴシック" charset="-128"/>
              </a:rPr>
              <a:t>4,090</a:t>
            </a:r>
            <a:r>
              <a:rPr altLang="en-US" sz="3800" dirty="0">
                <a:latin typeface="Calibri" pitchFamily="34" charset="0"/>
                <a:ea typeface="ＭＳ Ｐゴシック" charset="-128"/>
              </a:rPr>
              <a:t>円</a:t>
            </a:r>
            <a:r>
              <a:rPr lang="en-US" altLang="en-US" sz="3800" dirty="0">
                <a:latin typeface="Calibri" pitchFamily="34" charset="0"/>
                <a:ea typeface="ＭＳ Ｐゴシック" charset="-128"/>
              </a:rPr>
              <a:t>   (+24.2%)</a:t>
            </a:r>
            <a:r>
              <a:rPr lang="ja-JP" altLang="en-US" sz="3800" dirty="0">
                <a:latin typeface="Calibri" pitchFamily="34" charset="0"/>
                <a:ea typeface="ＭＳ Ｐゴシック" charset="-128"/>
              </a:rPr>
              <a:t>　　　　　　　</a:t>
            </a:r>
            <a:r>
              <a:rPr lang="en-US" altLang="ja-JP" sz="3800" dirty="0">
                <a:solidFill>
                  <a:srgbClr val="000000"/>
                </a:solidFill>
                <a:latin typeface="ＭＳ Ｐゴシック" panose="020B0600070205080204" pitchFamily="50" charset="-128"/>
              </a:rPr>
              <a:t> </a:t>
            </a:r>
          </a:p>
          <a:p>
            <a:pPr>
              <a:buFont typeface="Wingdings" pitchFamily="2" charset="2"/>
              <a:buNone/>
            </a:pPr>
            <a:r>
              <a:rPr altLang="en-US" sz="3800" dirty="0">
                <a:latin typeface="Calibri" pitchFamily="34" charset="0"/>
                <a:ea typeface="ＭＳ Ｐゴシック" charset="-128"/>
              </a:rPr>
              <a:t>第４期（２００９～１１年）　</a:t>
            </a:r>
            <a:r>
              <a:rPr lang="en-US" altLang="en-US" sz="3800" dirty="0">
                <a:latin typeface="Calibri" pitchFamily="34" charset="0"/>
                <a:ea typeface="ＭＳ Ｐゴシック" charset="-128"/>
              </a:rPr>
              <a:t>4,160</a:t>
            </a:r>
            <a:r>
              <a:rPr altLang="en-US" sz="3800" dirty="0">
                <a:latin typeface="Calibri" pitchFamily="34" charset="0"/>
                <a:ea typeface="ＭＳ Ｐゴシック" charset="-128"/>
              </a:rPr>
              <a:t>円</a:t>
            </a:r>
            <a:r>
              <a:rPr lang="en-US" altLang="en-US" sz="3800" dirty="0">
                <a:latin typeface="Calibri" pitchFamily="34" charset="0"/>
                <a:ea typeface="ＭＳ Ｐゴシック" charset="-128"/>
              </a:rPr>
              <a:t>   (+ 1.7%)</a:t>
            </a:r>
            <a:r>
              <a:rPr lang="ja-JP" altLang="en-US" sz="3800" dirty="0">
                <a:latin typeface="Calibri" pitchFamily="34" charset="0"/>
                <a:ea typeface="ＭＳ Ｐゴシック" charset="-128"/>
              </a:rPr>
              <a:t>　　　　　</a:t>
            </a:r>
            <a:endParaRPr lang="en-US" altLang="en-US" sz="3800" dirty="0">
              <a:latin typeface="Calibri" pitchFamily="34" charset="0"/>
              <a:ea typeface="ＭＳ Ｐゴシック" charset="-128"/>
            </a:endParaRPr>
          </a:p>
          <a:p>
            <a:pPr>
              <a:buFont typeface="Wingdings" pitchFamily="2" charset="2"/>
              <a:buNone/>
            </a:pPr>
            <a:r>
              <a:rPr lang="ja-JP" altLang="en-US" sz="3800" dirty="0">
                <a:latin typeface="ＭＳ ゴシック" panose="020B0609070205080204" pitchFamily="49" charset="-128"/>
                <a:ea typeface="ＭＳ ゴシック" panose="020B0609070205080204" pitchFamily="49" charset="-128"/>
              </a:rPr>
              <a:t>第５期（２０１２～１４年）</a:t>
            </a:r>
            <a:r>
              <a:rPr lang="en-US" altLang="ja-JP" sz="3800" dirty="0">
                <a:latin typeface="ＭＳ ゴシック" panose="020B0609070205080204" pitchFamily="49" charset="-128"/>
                <a:ea typeface="ＭＳ ゴシック" panose="020B0609070205080204" pitchFamily="49" charset="-128"/>
              </a:rPr>
              <a:t>4,972</a:t>
            </a:r>
            <a:r>
              <a:rPr lang="ja-JP" altLang="en-US" sz="3800" dirty="0">
                <a:latin typeface="ＭＳ ゴシック" panose="020B0609070205080204" pitchFamily="49" charset="-128"/>
                <a:ea typeface="ＭＳ ゴシック" panose="020B0609070205080204" pitchFamily="49" charset="-128"/>
              </a:rPr>
              <a:t>円</a:t>
            </a:r>
            <a:r>
              <a:rPr lang="en-US" altLang="ja-JP" sz="3800" dirty="0">
                <a:latin typeface="ＭＳ ゴシック" panose="020B0609070205080204" pitchFamily="49" charset="-128"/>
                <a:ea typeface="ＭＳ ゴシック" panose="020B0609070205080204" pitchFamily="49" charset="-128"/>
              </a:rPr>
              <a:t>(+19.5%)</a:t>
            </a:r>
            <a:r>
              <a:rPr lang="ja-JP" altLang="en-US" sz="3800" dirty="0">
                <a:latin typeface="ＭＳ ゴシック" panose="020B0609070205080204" pitchFamily="49" charset="-128"/>
                <a:ea typeface="ＭＳ ゴシック" panose="020B0609070205080204" pitchFamily="49" charset="-128"/>
              </a:rPr>
              <a:t>　　　　　</a:t>
            </a:r>
            <a:r>
              <a:rPr lang="ja-JP" altLang="en-US" sz="3800" dirty="0">
                <a:solidFill>
                  <a:srgbClr val="FF0000"/>
                </a:solidFill>
                <a:latin typeface="ＭＳ ゴシック" panose="020B0609070205080204" pitchFamily="49" charset="-128"/>
                <a:ea typeface="ＭＳ ゴシック" panose="020B0609070205080204" pitchFamily="49" charset="-128"/>
              </a:rPr>
              <a:t>　</a:t>
            </a:r>
            <a:r>
              <a:rPr lang="en-US" altLang="ja-JP" sz="3800" dirty="0">
                <a:solidFill>
                  <a:srgbClr val="FF0000"/>
                </a:solidFill>
                <a:latin typeface="ＭＳ ゴシック" panose="020B0609070205080204" pitchFamily="49" charset="-128"/>
                <a:ea typeface="ＭＳ ゴシック" panose="020B0609070205080204" pitchFamily="49" charset="-128"/>
              </a:rPr>
              <a:t> </a:t>
            </a:r>
            <a:r>
              <a:rPr lang="ja-JP" altLang="en-US" sz="3800" dirty="0">
                <a:solidFill>
                  <a:srgbClr val="FF0000"/>
                </a:solidFill>
                <a:latin typeface="ＭＳ ゴシック" panose="020B0609070205080204" pitchFamily="49" charset="-128"/>
                <a:ea typeface="ＭＳ ゴシック" panose="020B0609070205080204" pitchFamily="49" charset="-128"/>
              </a:rPr>
              <a:t>　</a:t>
            </a:r>
            <a:endParaRPr lang="en-US" altLang="ja-JP" sz="3800" dirty="0">
              <a:solidFill>
                <a:srgbClr val="FF0000"/>
              </a:solidFill>
              <a:latin typeface="ＭＳ ゴシック" panose="020B0609070205080204" pitchFamily="49" charset="-128"/>
              <a:ea typeface="ＭＳ ゴシック" panose="020B0609070205080204" pitchFamily="49" charset="-128"/>
            </a:endParaRPr>
          </a:p>
          <a:p>
            <a:pPr>
              <a:buNone/>
            </a:pPr>
            <a:r>
              <a:rPr lang="ja-JP" altLang="en-US" sz="3800" dirty="0">
                <a:latin typeface="ＭＳ ゴシック" panose="020B0609070205080204" pitchFamily="49" charset="-128"/>
                <a:ea typeface="ＭＳ ゴシック" panose="020B0609070205080204" pitchFamily="49" charset="-128"/>
              </a:rPr>
              <a:t>第６期（２０１５～１７年）</a:t>
            </a:r>
            <a:r>
              <a:rPr lang="en-US" altLang="ja-JP" sz="3800" dirty="0">
                <a:latin typeface="ＭＳ ゴシック" panose="020B0609070205080204" pitchFamily="49" charset="-128"/>
                <a:ea typeface="ＭＳ ゴシック" panose="020B0609070205080204" pitchFamily="49" charset="-128"/>
              </a:rPr>
              <a:t>5.514</a:t>
            </a:r>
            <a:r>
              <a:rPr lang="ja-JP" altLang="en-US" sz="3800" dirty="0">
                <a:latin typeface="ＭＳ ゴシック" panose="020B0609070205080204" pitchFamily="49" charset="-128"/>
                <a:ea typeface="ＭＳ ゴシック" panose="020B0609070205080204" pitchFamily="49" charset="-128"/>
              </a:rPr>
              <a:t>円</a:t>
            </a:r>
            <a:r>
              <a:rPr lang="en-US" altLang="ja-JP" sz="3800" dirty="0">
                <a:latin typeface="ＭＳ ゴシック" panose="020B0609070205080204" pitchFamily="49" charset="-128"/>
                <a:ea typeface="ＭＳ ゴシック" panose="020B0609070205080204" pitchFamily="49" charset="-128"/>
              </a:rPr>
              <a:t>(+11.0%)</a:t>
            </a:r>
            <a:r>
              <a:rPr lang="ja-JP" altLang="en-US" sz="3800" dirty="0">
                <a:latin typeface="ＭＳ ゴシック" panose="020B0609070205080204" pitchFamily="49" charset="-128"/>
                <a:ea typeface="ＭＳ ゴシック" panose="020B0609070205080204" pitchFamily="49" charset="-128"/>
              </a:rPr>
              <a:t>　　　　   </a:t>
            </a:r>
            <a:r>
              <a:rPr lang="ja-JP" altLang="en-US" sz="4700" dirty="0">
                <a:solidFill>
                  <a:srgbClr val="FF0000"/>
                </a:solidFill>
                <a:latin typeface="ＭＳ ゴシック" panose="020B0609070205080204" pitchFamily="49" charset="-128"/>
                <a:ea typeface="ＭＳ ゴシック" panose="020B0609070205080204" pitchFamily="49" charset="-128"/>
              </a:rPr>
              <a:t>　</a:t>
            </a:r>
            <a:endParaRPr lang="en-US" altLang="ja-JP" sz="3800" dirty="0">
              <a:solidFill>
                <a:srgbClr val="FF0000"/>
              </a:solidFill>
              <a:latin typeface="ＭＳ ゴシック" panose="020B0609070205080204" pitchFamily="49" charset="-128"/>
              <a:ea typeface="ＭＳ ゴシック" panose="020B0609070205080204" pitchFamily="49" charset="-128"/>
            </a:endParaRPr>
          </a:p>
          <a:p>
            <a:pPr>
              <a:buNone/>
            </a:pPr>
            <a:r>
              <a:rPr lang="ja-JP" altLang="en-US" sz="3800" dirty="0">
                <a:latin typeface="ＭＳ ゴシック" panose="020B0609070205080204" pitchFamily="49" charset="-128"/>
                <a:ea typeface="ＭＳ ゴシック" panose="020B0609070205080204" pitchFamily="49" charset="-128"/>
              </a:rPr>
              <a:t>第７期（２０１８～２０年）</a:t>
            </a:r>
            <a:r>
              <a:rPr lang="en-US" altLang="ja-JP" sz="3800" dirty="0">
                <a:latin typeface="ＭＳ ゴシック" panose="020B0609070205080204" pitchFamily="49" charset="-128"/>
                <a:ea typeface="ＭＳ ゴシック" panose="020B0609070205080204" pitchFamily="49" charset="-128"/>
              </a:rPr>
              <a:t>5,869</a:t>
            </a:r>
            <a:r>
              <a:rPr lang="ja-JP" altLang="en-US" sz="3800" dirty="0">
                <a:latin typeface="ＭＳ ゴシック" panose="020B0609070205080204" pitchFamily="49" charset="-128"/>
                <a:ea typeface="ＭＳ ゴシック" panose="020B0609070205080204" pitchFamily="49" charset="-128"/>
              </a:rPr>
              <a:t>円</a:t>
            </a:r>
            <a:r>
              <a:rPr lang="en-US" altLang="ja-JP" sz="3800" dirty="0">
                <a:latin typeface="ＭＳ ゴシック" panose="020B0609070205080204" pitchFamily="49" charset="-128"/>
                <a:ea typeface="ＭＳ ゴシック" panose="020B0609070205080204" pitchFamily="49" charset="-128"/>
              </a:rPr>
              <a:t>(+ 6.4%)</a:t>
            </a:r>
          </a:p>
          <a:p>
            <a:pPr>
              <a:buNone/>
            </a:pPr>
            <a:r>
              <a:rPr lang="ja-JP" altLang="en-US" sz="3900" u="sng" dirty="0">
                <a:latin typeface="ＭＳ ゴシック" panose="020B0609070205080204" pitchFamily="49" charset="-128"/>
                <a:ea typeface="ＭＳ ゴシック" panose="020B0609070205080204" pitchFamily="49" charset="-128"/>
              </a:rPr>
              <a:t>第８期（２０２１～２３年</a:t>
            </a:r>
            <a:r>
              <a:rPr lang="en-US" altLang="ja-JP" sz="3900" u="sng" dirty="0">
                <a:latin typeface="ＭＳ ゴシック" panose="020B0609070205080204" pitchFamily="49" charset="-128"/>
                <a:ea typeface="ＭＳ ゴシック" panose="020B0609070205080204" pitchFamily="49" charset="-128"/>
              </a:rPr>
              <a:t>)6,014</a:t>
            </a:r>
            <a:r>
              <a:rPr lang="ja-JP" altLang="en-US" sz="3900" u="sng" dirty="0">
                <a:latin typeface="ＭＳ ゴシック" panose="020B0609070205080204" pitchFamily="49" charset="-128"/>
                <a:ea typeface="ＭＳ ゴシック" panose="020B0609070205080204" pitchFamily="49" charset="-128"/>
              </a:rPr>
              <a:t>円</a:t>
            </a:r>
            <a:r>
              <a:rPr lang="en-US" altLang="ja-JP" sz="3900" u="sng" dirty="0">
                <a:latin typeface="ＭＳ ゴシック" panose="020B0609070205080204" pitchFamily="49" charset="-128"/>
                <a:ea typeface="ＭＳ ゴシック" panose="020B0609070205080204" pitchFamily="49" charset="-128"/>
              </a:rPr>
              <a:t>(+ 2.5%)</a:t>
            </a:r>
          </a:p>
          <a:p>
            <a:pPr>
              <a:buNone/>
            </a:pPr>
            <a:endParaRPr lang="en-US" altLang="ja-JP" dirty="0">
              <a:latin typeface="Calibri" pitchFamily="34" charset="0"/>
              <a:ea typeface="ＭＳ Ｐゴシック" charset="-128"/>
            </a:endParaRPr>
          </a:p>
          <a:p>
            <a:pPr>
              <a:buFont typeface="Wingdings" pitchFamily="2" charset="2"/>
              <a:buNone/>
            </a:pPr>
            <a:endParaRPr altLang="en-US" u="sng" dirty="0">
              <a:latin typeface="Calibri" pitchFamily="34" charset="0"/>
              <a:ea typeface="ＭＳ Ｐゴシック" charset="-128"/>
            </a:endParaRPr>
          </a:p>
        </p:txBody>
      </p:sp>
      <p:sp>
        <p:nvSpPr>
          <p:cNvPr id="12292" name="タイトル 1"/>
          <p:cNvSpPr txBox="1">
            <a:spLocks noGrp="1"/>
          </p:cNvSpPr>
          <p:nvPr>
            <p:ph type="title"/>
          </p:nvPr>
        </p:nvSpPr>
        <p:spPr>
          <a:xfrm>
            <a:off x="354012" y="0"/>
            <a:ext cx="8435975" cy="993775"/>
          </a:xfrm>
        </p:spPr>
        <p:txBody>
          <a:bodyPr>
            <a:normAutofit/>
          </a:bodyPr>
          <a:lstStyle/>
          <a:p>
            <a:pPr eaLnBrk="1" hangingPunct="1"/>
            <a:r>
              <a:rPr sz="6000" u="sng" dirty="0">
                <a:latin typeface="Calibri" pitchFamily="34" charset="0"/>
                <a:ea typeface="ＭＳ Ｐゴシック" charset="-128"/>
              </a:rPr>
              <a:t>上がり続ける介護保険料</a:t>
            </a:r>
          </a:p>
        </p:txBody>
      </p:sp>
      <p:sp>
        <p:nvSpPr>
          <p:cNvPr id="2" name="四角形: 角を丸くする 1">
            <a:extLst>
              <a:ext uri="{FF2B5EF4-FFF2-40B4-BE49-F238E27FC236}">
                <a16:creationId xmlns:a16="http://schemas.microsoft.com/office/drawing/2014/main" id="{C4EA1C37-49AE-4417-82C7-40CEC020DFB9}"/>
              </a:ext>
            </a:extLst>
          </p:cNvPr>
          <p:cNvSpPr/>
          <p:nvPr/>
        </p:nvSpPr>
        <p:spPr>
          <a:xfrm>
            <a:off x="1" y="5979560"/>
            <a:ext cx="8789986" cy="878440"/>
          </a:xfrm>
          <a:prstGeom prst="roundRect">
            <a:avLst>
              <a:gd name="adj" fmla="val 9944"/>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全国平均　第</a:t>
            </a:r>
            <a:r>
              <a:rPr kumimoji="1" lang="en-US" altLang="ja-JP" sz="28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1</a:t>
            </a:r>
            <a:r>
              <a:rPr kumimoji="1" lang="ja-JP" altLang="en-US" sz="28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期</a:t>
            </a:r>
            <a:r>
              <a:rPr kumimoji="1" lang="en-US" altLang="ja-JP" sz="28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2,911</a:t>
            </a:r>
            <a:r>
              <a:rPr kumimoji="1" lang="ja-JP" altLang="en-US" sz="28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円⇒第</a:t>
            </a:r>
            <a:r>
              <a:rPr kumimoji="1" lang="en-US" altLang="ja-JP" sz="28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8</a:t>
            </a:r>
            <a:r>
              <a:rPr kumimoji="1" lang="ja-JP" altLang="en-US" sz="28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期</a:t>
            </a:r>
            <a:r>
              <a:rPr kumimoji="1" lang="en-US" altLang="ja-JP" sz="28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6,014</a:t>
            </a:r>
            <a:r>
              <a:rPr kumimoji="1" lang="ja-JP" altLang="en-US" sz="28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円　</a:t>
            </a:r>
            <a:r>
              <a:rPr kumimoji="1" lang="en-US" altLang="ja-JP" sz="28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2.07</a:t>
            </a:r>
            <a:r>
              <a:rPr kumimoji="1" lang="ja-JP" altLang="en-US" sz="28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倍に</a:t>
            </a:r>
          </a:p>
        </p:txBody>
      </p:sp>
    </p:spTree>
    <p:extLst>
      <p:ext uri="{BB962C8B-B14F-4D97-AF65-F5344CB8AC3E}">
        <p14:creationId xmlns:p14="http://schemas.microsoft.com/office/powerpoint/2010/main" val="178374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79F4DC-059C-ADEA-7BD4-FE246EB372F9}"/>
              </a:ext>
            </a:extLst>
          </p:cNvPr>
          <p:cNvSpPr>
            <a:spLocks noGrp="1"/>
          </p:cNvSpPr>
          <p:nvPr>
            <p:ph type="title"/>
          </p:nvPr>
        </p:nvSpPr>
        <p:spPr/>
        <p:txBody>
          <a:bodyPr/>
          <a:lstStyle/>
          <a:p>
            <a:endParaRPr kumimoji="1" lang="ja-JP" altLang="en-US" dirty="0">
              <a:latin typeface="ＭＳ ゴシック" panose="020B0609070205080204" pitchFamily="49" charset="-128"/>
              <a:ea typeface="ＭＳ ゴシック" panose="020B0609070205080204" pitchFamily="49" charset="-128"/>
            </a:endParaRPr>
          </a:p>
        </p:txBody>
      </p:sp>
      <p:sp>
        <p:nvSpPr>
          <p:cNvPr id="3" name="表プレースホルダー 2">
            <a:extLst>
              <a:ext uri="{FF2B5EF4-FFF2-40B4-BE49-F238E27FC236}">
                <a16:creationId xmlns:a16="http://schemas.microsoft.com/office/drawing/2014/main" id="{48A40745-23BB-5DD7-0E07-25CACDFD924A}"/>
              </a:ext>
            </a:extLst>
          </p:cNvPr>
          <p:cNvSpPr>
            <a:spLocks noGrp="1"/>
          </p:cNvSpPr>
          <p:nvPr>
            <p:ph type="tbl" idx="1"/>
          </p:nvPr>
        </p:nvSpPr>
        <p:spPr/>
        <p:txBody>
          <a:bodyPr/>
          <a:lstStyle/>
          <a:p>
            <a:pPr marL="0" indent="0">
              <a:buNone/>
            </a:pPr>
            <a:endParaRPr lang="ja-JP" altLang="en-US" dirty="0">
              <a:latin typeface="ＭＳ ゴシック" panose="020B0609070205080204" pitchFamily="49" charset="-128"/>
              <a:ea typeface="ＭＳ ゴシック" panose="020B0609070205080204" pitchFamily="49" charset="-128"/>
            </a:endParaRPr>
          </a:p>
        </p:txBody>
      </p:sp>
      <p:pic>
        <p:nvPicPr>
          <p:cNvPr id="5" name="図 4">
            <a:extLst>
              <a:ext uri="{FF2B5EF4-FFF2-40B4-BE49-F238E27FC236}">
                <a16:creationId xmlns:a16="http://schemas.microsoft.com/office/drawing/2014/main" id="{280F225B-7533-46EA-8901-81B5FC5D52B3}"/>
              </a:ext>
            </a:extLst>
          </p:cNvPr>
          <p:cNvPicPr>
            <a:picLocks noChangeAspect="1"/>
          </p:cNvPicPr>
          <p:nvPr/>
        </p:nvPicPr>
        <p:blipFill>
          <a:blip r:embed="rId2"/>
          <a:stretch>
            <a:fillRect/>
          </a:stretch>
        </p:blipFill>
        <p:spPr>
          <a:xfrm>
            <a:off x="0" y="392523"/>
            <a:ext cx="8690068" cy="6465477"/>
          </a:xfrm>
          <a:prstGeom prst="rect">
            <a:avLst/>
          </a:prstGeom>
        </p:spPr>
      </p:pic>
      <p:sp>
        <p:nvSpPr>
          <p:cNvPr id="4" name="テキスト ボックス 3">
            <a:extLst>
              <a:ext uri="{FF2B5EF4-FFF2-40B4-BE49-F238E27FC236}">
                <a16:creationId xmlns:a16="http://schemas.microsoft.com/office/drawing/2014/main" id="{B072AC7B-9BD9-B8D5-C1E7-52B6A553D27A}"/>
              </a:ext>
            </a:extLst>
          </p:cNvPr>
          <p:cNvSpPr txBox="1"/>
          <p:nvPr/>
        </p:nvSpPr>
        <p:spPr>
          <a:xfrm>
            <a:off x="4411134" y="57348"/>
            <a:ext cx="4572000" cy="307777"/>
          </a:xfrm>
          <a:prstGeom prst="rect">
            <a:avLst/>
          </a:prstGeom>
          <a:solidFill>
            <a:srgbClr val="FFFF00"/>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全国介護保険担当課長会議　資料　</a:t>
            </a:r>
            <a:r>
              <a:rPr kumimoji="0"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2023</a:t>
            </a:r>
            <a:r>
              <a:rPr kumimoji="0"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a:t>
            </a:r>
            <a:r>
              <a:rPr kumimoji="0"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7</a:t>
            </a:r>
            <a:r>
              <a:rPr kumimoji="0"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月</a:t>
            </a:r>
            <a:r>
              <a:rPr kumimoji="0"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31</a:t>
            </a:r>
            <a:r>
              <a:rPr kumimoji="0"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日 </a:t>
            </a:r>
          </a:p>
        </p:txBody>
      </p:sp>
      <p:sp>
        <p:nvSpPr>
          <p:cNvPr id="6" name="四角形: 角を丸くする 5">
            <a:extLst>
              <a:ext uri="{FF2B5EF4-FFF2-40B4-BE49-F238E27FC236}">
                <a16:creationId xmlns:a16="http://schemas.microsoft.com/office/drawing/2014/main" id="{1FD466FC-2DFA-74CC-5F10-BAD162B12593}"/>
              </a:ext>
            </a:extLst>
          </p:cNvPr>
          <p:cNvSpPr/>
          <p:nvPr/>
        </p:nvSpPr>
        <p:spPr>
          <a:xfrm>
            <a:off x="323528" y="1998466"/>
            <a:ext cx="8363272" cy="1070493"/>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024815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280F225B-7533-46EA-8901-81B5FC5D52B3}"/>
              </a:ext>
            </a:extLst>
          </p:cNvPr>
          <p:cNvPicPr>
            <a:picLocks noChangeAspect="1"/>
          </p:cNvPicPr>
          <p:nvPr/>
        </p:nvPicPr>
        <p:blipFill rotWithShape="1">
          <a:blip r:embed="rId3"/>
          <a:srcRect t="5598" r="64789"/>
          <a:stretch/>
        </p:blipFill>
        <p:spPr>
          <a:xfrm>
            <a:off x="971600" y="-315416"/>
            <a:ext cx="6120680" cy="7344816"/>
          </a:xfrm>
          <a:prstGeom prst="rect">
            <a:avLst/>
          </a:prstGeom>
        </p:spPr>
      </p:pic>
      <p:sp>
        <p:nvSpPr>
          <p:cNvPr id="7" name="四角形: 角を丸くする 6">
            <a:extLst>
              <a:ext uri="{FF2B5EF4-FFF2-40B4-BE49-F238E27FC236}">
                <a16:creationId xmlns:a16="http://schemas.microsoft.com/office/drawing/2014/main" id="{3CE8A8AE-D5E2-651E-905D-F4778529FCBD}"/>
              </a:ext>
            </a:extLst>
          </p:cNvPr>
          <p:cNvSpPr/>
          <p:nvPr/>
        </p:nvSpPr>
        <p:spPr>
          <a:xfrm>
            <a:off x="1619672" y="1412775"/>
            <a:ext cx="5760640" cy="792089"/>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 name="四角形: 角を丸くする 7">
            <a:extLst>
              <a:ext uri="{FF2B5EF4-FFF2-40B4-BE49-F238E27FC236}">
                <a16:creationId xmlns:a16="http://schemas.microsoft.com/office/drawing/2014/main" id="{AED5B69D-AA71-CCA4-023A-3EA3CE7605B8}"/>
              </a:ext>
            </a:extLst>
          </p:cNvPr>
          <p:cNvSpPr/>
          <p:nvPr/>
        </p:nvSpPr>
        <p:spPr>
          <a:xfrm>
            <a:off x="1772072" y="3429000"/>
            <a:ext cx="5760640" cy="1008112"/>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9" name="四角形: 角を丸くする 8">
            <a:extLst>
              <a:ext uri="{FF2B5EF4-FFF2-40B4-BE49-F238E27FC236}">
                <a16:creationId xmlns:a16="http://schemas.microsoft.com/office/drawing/2014/main" id="{A49B5C1C-B697-0392-9B43-30EDB2B44106}"/>
              </a:ext>
            </a:extLst>
          </p:cNvPr>
          <p:cNvSpPr/>
          <p:nvPr/>
        </p:nvSpPr>
        <p:spPr>
          <a:xfrm>
            <a:off x="1772072" y="5805264"/>
            <a:ext cx="5760640" cy="720080"/>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0630334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DD783F8-0475-3885-420C-7A0E69FABB97}"/>
              </a:ext>
            </a:extLst>
          </p:cNvPr>
          <p:cNvSpPr txBox="1"/>
          <p:nvPr/>
        </p:nvSpPr>
        <p:spPr>
          <a:xfrm>
            <a:off x="132080" y="189915"/>
            <a:ext cx="8646160"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大阪府の</a:t>
            </a:r>
            <a:r>
              <a:rPr kumimoji="0" lang="zh-TW"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第９期介護保険料試算額</a:t>
            </a:r>
            <a:r>
              <a:rPr kumimoji="0"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　　　</a:t>
            </a:r>
            <a:r>
              <a:rPr kumimoji="0" lang="zh-TW"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　</a:t>
            </a:r>
            <a:r>
              <a:rPr kumimoji="0" lang="en-US" altLang="zh-TW"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2023</a:t>
            </a:r>
            <a:r>
              <a:rPr kumimoji="0" lang="zh-TW"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a:t>
            </a:r>
            <a:r>
              <a:rPr kumimoji="0" lang="en-US" altLang="zh-TW"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10</a:t>
            </a:r>
            <a:r>
              <a:rPr kumimoji="0" lang="zh-TW"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月時点（単位：円）</a:t>
            </a:r>
            <a:endParaRPr kumimoji="0" lang="ja-JP"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graphicFrame>
        <p:nvGraphicFramePr>
          <p:cNvPr id="6" name="表 5">
            <a:extLst>
              <a:ext uri="{FF2B5EF4-FFF2-40B4-BE49-F238E27FC236}">
                <a16:creationId xmlns:a16="http://schemas.microsoft.com/office/drawing/2014/main" id="{3F0FBE66-92E3-B5D4-1E99-787760654DA8}"/>
              </a:ext>
            </a:extLst>
          </p:cNvPr>
          <p:cNvGraphicFramePr>
            <a:graphicFrameLocks noGrp="1"/>
          </p:cNvGraphicFramePr>
          <p:nvPr/>
        </p:nvGraphicFramePr>
        <p:xfrm>
          <a:off x="345441" y="778146"/>
          <a:ext cx="8432799" cy="6043192"/>
        </p:xfrm>
        <a:graphic>
          <a:graphicData uri="http://schemas.openxmlformats.org/drawingml/2006/table">
            <a:tbl>
              <a:tblPr firstRow="1" firstCol="1" bandRow="1"/>
              <a:tblGrid>
                <a:gridCol w="1198880">
                  <a:extLst>
                    <a:ext uri="{9D8B030D-6E8A-4147-A177-3AD203B41FA5}">
                      <a16:colId xmlns:a16="http://schemas.microsoft.com/office/drawing/2014/main" val="1436854540"/>
                    </a:ext>
                  </a:extLst>
                </a:gridCol>
                <a:gridCol w="1229359">
                  <a:extLst>
                    <a:ext uri="{9D8B030D-6E8A-4147-A177-3AD203B41FA5}">
                      <a16:colId xmlns:a16="http://schemas.microsoft.com/office/drawing/2014/main" val="3043836778"/>
                    </a:ext>
                  </a:extLst>
                </a:gridCol>
                <a:gridCol w="1270000">
                  <a:extLst>
                    <a:ext uri="{9D8B030D-6E8A-4147-A177-3AD203B41FA5}">
                      <a16:colId xmlns:a16="http://schemas.microsoft.com/office/drawing/2014/main" val="1051361509"/>
                    </a:ext>
                  </a:extLst>
                </a:gridCol>
                <a:gridCol w="873760">
                  <a:extLst>
                    <a:ext uri="{9D8B030D-6E8A-4147-A177-3AD203B41FA5}">
                      <a16:colId xmlns:a16="http://schemas.microsoft.com/office/drawing/2014/main" val="3851199919"/>
                    </a:ext>
                  </a:extLst>
                </a:gridCol>
                <a:gridCol w="701040">
                  <a:extLst>
                    <a:ext uri="{9D8B030D-6E8A-4147-A177-3AD203B41FA5}">
                      <a16:colId xmlns:a16="http://schemas.microsoft.com/office/drawing/2014/main" val="2013496666"/>
                    </a:ext>
                  </a:extLst>
                </a:gridCol>
                <a:gridCol w="1727200">
                  <a:extLst>
                    <a:ext uri="{9D8B030D-6E8A-4147-A177-3AD203B41FA5}">
                      <a16:colId xmlns:a16="http://schemas.microsoft.com/office/drawing/2014/main" val="2901409453"/>
                    </a:ext>
                  </a:extLst>
                </a:gridCol>
                <a:gridCol w="1432560">
                  <a:extLst>
                    <a:ext uri="{9D8B030D-6E8A-4147-A177-3AD203B41FA5}">
                      <a16:colId xmlns:a16="http://schemas.microsoft.com/office/drawing/2014/main" val="1539506213"/>
                    </a:ext>
                  </a:extLst>
                </a:gridCol>
              </a:tblGrid>
              <a:tr h="278494">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　</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第</a:t>
                      </a:r>
                      <a:r>
                        <a:rPr lang="en-US" sz="1600" kern="100" dirty="0">
                          <a:effectLst/>
                          <a:latin typeface="Century" panose="02040604050505020304" pitchFamily="18" charset="0"/>
                          <a:ea typeface="ＭＳ ゴシック" panose="020B0609070205080204" pitchFamily="49" charset="-128"/>
                          <a:cs typeface="Courier New" panose="02070309020205020404" pitchFamily="49" charset="0"/>
                        </a:rPr>
                        <a:t>8</a:t>
                      </a:r>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期保険料</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第</a:t>
                      </a:r>
                      <a:r>
                        <a:rPr lang="en-US" sz="1600" kern="100" dirty="0">
                          <a:effectLst/>
                          <a:latin typeface="Century" panose="02040604050505020304" pitchFamily="18" charset="0"/>
                          <a:ea typeface="ＭＳ ゴシック" panose="020B0609070205080204" pitchFamily="49" charset="-128"/>
                          <a:cs typeface="Courier New" panose="02070309020205020404" pitchFamily="49" charset="0"/>
                        </a:rPr>
                        <a:t>9</a:t>
                      </a:r>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期試算額</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増減額</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増減率</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基金の取り扱い</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準備基金額</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5477348"/>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大阪市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8,094</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9,230</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1,136</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14.0%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基金全額取崩し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8,013,519,000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4781201"/>
                  </a:ext>
                </a:extLst>
              </a:tr>
              <a:tr h="238567">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堺市</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6,790</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7,855</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1,065</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15.7%</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ja-JP" sz="1600" kern="100" dirty="0">
                          <a:solidFill>
                            <a:srgbClr val="FF0000"/>
                          </a:solidFill>
                          <a:effectLst/>
                          <a:latin typeface="Century" panose="02040604050505020304" pitchFamily="18" charset="0"/>
                          <a:ea typeface="ＭＳ ゴシック" panose="020B0609070205080204" pitchFamily="49" charset="-128"/>
                          <a:cs typeface="Courier New" panose="02070309020205020404" pitchFamily="49" charset="0"/>
                        </a:rPr>
                        <a:t>※基金取崩さず</a:t>
                      </a:r>
                      <a:endParaRPr lang="ja-JP" sz="1600" kern="100" dirty="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3,200,000,000</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651222676"/>
                  </a:ext>
                </a:extLst>
              </a:tr>
              <a:tr h="282468">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岸和田市</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6,375</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6,645</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270</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4.2%</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ja-JP" sz="1600" kern="100" dirty="0">
                          <a:solidFill>
                            <a:srgbClr val="FF0000"/>
                          </a:solidFill>
                          <a:effectLst/>
                          <a:latin typeface="Century" panose="02040604050505020304" pitchFamily="18" charset="0"/>
                          <a:ea typeface="ＭＳ ゴシック" panose="020B0609070205080204" pitchFamily="49" charset="-128"/>
                          <a:cs typeface="Courier New" panose="02070309020205020404" pitchFamily="49" charset="0"/>
                        </a:rPr>
                        <a:t>※基金取崩さず</a:t>
                      </a:r>
                      <a:endParaRPr lang="ja-JP" sz="1600" kern="100" dirty="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2,286,608,245</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75724336"/>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豊中市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6,367</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6,795</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428</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6.7%</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基金８２％取崩し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2,020,000,000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2665153"/>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池田市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5,960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6,681</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721</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12.1%</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基金７０％取崩し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1,070,756,352</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7650316"/>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吹田市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5,980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6,069</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89</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1.5%</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基金８３％取崩し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3,000,000,000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7160823"/>
                  </a:ext>
                </a:extLst>
              </a:tr>
              <a:tr h="250067">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泉大津市</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5,876</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7,219</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1,343</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22.9%</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ja-JP" sz="1600" kern="100" dirty="0">
                          <a:solidFill>
                            <a:srgbClr val="FF0000"/>
                          </a:solidFill>
                          <a:effectLst/>
                          <a:latin typeface="Century" panose="02040604050505020304" pitchFamily="18" charset="0"/>
                          <a:ea typeface="ＭＳ ゴシック" panose="020B0609070205080204" pitchFamily="49" charset="-128"/>
                          <a:cs typeface="Courier New" panose="02070309020205020404" pitchFamily="49" charset="0"/>
                        </a:rPr>
                        <a:t>※基金取崩さず</a:t>
                      </a:r>
                      <a:endParaRPr lang="ja-JP" sz="1600" kern="100" dirty="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400,000,000</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664840614"/>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高槻市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5,600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5,753</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153</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2.7%</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基金全額取崩し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2,560,810,000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3616281"/>
                  </a:ext>
                </a:extLst>
              </a:tr>
              <a:tr h="238567">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貝塚市</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6,169</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6,585</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416</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6.7%</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ja-JP" sz="1600" kern="100" dirty="0">
                          <a:solidFill>
                            <a:srgbClr val="FF0000"/>
                          </a:solidFill>
                          <a:effectLst/>
                          <a:latin typeface="Century" panose="02040604050505020304" pitchFamily="18" charset="0"/>
                          <a:ea typeface="ＭＳ ゴシック" panose="020B0609070205080204" pitchFamily="49" charset="-128"/>
                          <a:cs typeface="Courier New" panose="02070309020205020404" pitchFamily="49" charset="0"/>
                        </a:rPr>
                        <a:t>※基金取崩さず</a:t>
                      </a:r>
                      <a:endParaRPr lang="ja-JP" sz="1600" kern="100" dirty="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722,866,414</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491877273"/>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守口市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6,748</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7,444</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696</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10.3%</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基金の記載無し</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dirty="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0</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5858120"/>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枚方市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5,902</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a:effectLst/>
                          <a:latin typeface="ＭＳ ゴシック" panose="020B0609070205080204" pitchFamily="49" charset="-128"/>
                          <a:ea typeface="ＭＳ 明朝" panose="02020609040205080304" pitchFamily="17" charset="-128"/>
                          <a:cs typeface="Courier New" panose="02070309020205020404" pitchFamily="49" charset="0"/>
                        </a:rPr>
                        <a:t>5,928</a:t>
                      </a:r>
                      <a:endParaRPr lang="ja-JP" sz="17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26</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0.4%</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基金全額取崩し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2,064,976,887</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5826065"/>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茨木市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5,990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6,216</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226</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3.8%</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基金の記載無し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8828017"/>
                  </a:ext>
                </a:extLst>
              </a:tr>
              <a:tr h="238567">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八尾市</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6,556</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7,639</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1,083</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16.5%</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ja-JP" sz="1600" kern="100" dirty="0">
                          <a:solidFill>
                            <a:srgbClr val="FF0000"/>
                          </a:solidFill>
                          <a:effectLst/>
                          <a:latin typeface="Century" panose="02040604050505020304" pitchFamily="18" charset="0"/>
                          <a:ea typeface="ＭＳ ゴシック" panose="020B0609070205080204" pitchFamily="49" charset="-128"/>
                          <a:cs typeface="Courier New" panose="02070309020205020404" pitchFamily="49" charset="0"/>
                        </a:rPr>
                        <a:t>※基金取崩さず</a:t>
                      </a:r>
                      <a:endParaRPr lang="ja-JP" sz="1600" kern="100" dirty="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380,000,000</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455290964"/>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泉佐野市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6,650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6,446</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-204</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-3.1%</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基金９１％取崩し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437,981,578</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0758704"/>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富田林市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6,730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a:effectLst/>
                          <a:latin typeface="ＭＳ ゴシック" panose="020B0609070205080204" pitchFamily="49" charset="-128"/>
                          <a:ea typeface="ＭＳ 明朝" panose="02020609040205080304" pitchFamily="17" charset="-128"/>
                          <a:cs typeface="Courier New" panose="02070309020205020404" pitchFamily="49" charset="0"/>
                        </a:rPr>
                        <a:t>6,557</a:t>
                      </a:r>
                      <a:endParaRPr lang="ja-JP" sz="17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-173</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-2.6%</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基金全額取崩し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846,044,000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7546579"/>
                  </a:ext>
                </a:extLst>
              </a:tr>
              <a:tr h="252141">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寝屋川市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6,390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7,039</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649</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10.2%</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基金の記載無し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2333730"/>
                  </a:ext>
                </a:extLst>
              </a:tr>
              <a:tr h="300630">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河内長野市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5,840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5,895</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55</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0.9%</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基金全額取崩し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1,314,385,621</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4690904"/>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松原市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6,550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7,407</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857</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13.1%</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基金の記載無し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8821674"/>
                  </a:ext>
                </a:extLst>
              </a:tr>
              <a:tr h="238567">
                <a:tc>
                  <a:txBody>
                    <a:bodyPr/>
                    <a:lstStyle/>
                    <a:p>
                      <a:pPr algn="l"/>
                      <a:r>
                        <a:rPr lang="ja-JP" sz="1600" kern="100" dirty="0">
                          <a:effectLst/>
                          <a:latin typeface="Century" panose="02040604050505020304" pitchFamily="18" charset="0"/>
                          <a:ea typeface="ＭＳ ゴシック" panose="020B0609070205080204" pitchFamily="49" charset="-128"/>
                          <a:cs typeface="Courier New" panose="02070309020205020404" pitchFamily="49" charset="0"/>
                        </a:rPr>
                        <a:t>大東市</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6,420</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7,158</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738</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effectLst/>
                          <a:latin typeface="ＭＳ ゴシック" panose="020B0609070205080204" pitchFamily="49" charset="-128"/>
                          <a:ea typeface="ＭＳ 明朝" panose="02020609040205080304" pitchFamily="17" charset="-128"/>
                          <a:cs typeface="Courier New" panose="02070309020205020404" pitchFamily="49" charset="0"/>
                        </a:rPr>
                        <a:t>11.5%</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ja-JP" sz="1600" kern="100" dirty="0">
                          <a:solidFill>
                            <a:srgbClr val="FF0000"/>
                          </a:solidFill>
                          <a:effectLst/>
                          <a:latin typeface="Century" panose="02040604050505020304" pitchFamily="18" charset="0"/>
                          <a:ea typeface="ＭＳ ゴシック" panose="020B0609070205080204" pitchFamily="49" charset="-128"/>
                          <a:cs typeface="Courier New" panose="02070309020205020404" pitchFamily="49" charset="0"/>
                        </a:rPr>
                        <a:t>※基金取崩さず</a:t>
                      </a:r>
                      <a:endParaRPr lang="ja-JP" sz="1600" kern="100" dirty="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600" kern="100" dirty="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1,468,580,212</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26799648"/>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和泉市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6,159</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6,255</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96</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1.6%</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基金全額取崩し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548,397,000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1291945"/>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箕面市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5,400</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5,736</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336</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6.2%</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基金全額取崩し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820,806,408</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3035511"/>
                  </a:ext>
                </a:extLst>
              </a:tr>
              <a:tr h="238567">
                <a:tc>
                  <a:txBody>
                    <a:bodyPr/>
                    <a:lstStyle/>
                    <a:p>
                      <a:pPr algn="l"/>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柏原市</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6,102</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700" b="1" kern="100" dirty="0">
                          <a:effectLst/>
                          <a:latin typeface="ＭＳ ゴシック" panose="020B0609070205080204" pitchFamily="49" charset="-128"/>
                          <a:ea typeface="ＭＳ 明朝" panose="02020609040205080304" pitchFamily="17" charset="-128"/>
                          <a:cs typeface="Courier New" panose="02070309020205020404" pitchFamily="49" charset="0"/>
                        </a:rPr>
                        <a:t>6,424</a:t>
                      </a:r>
                      <a:endParaRPr lang="ja-JP" sz="17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322</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a:effectLst/>
                          <a:latin typeface="ＭＳ ゴシック" panose="020B0609070205080204" pitchFamily="49" charset="-128"/>
                          <a:ea typeface="ＭＳ 明朝" panose="02020609040205080304" pitchFamily="17" charset="-128"/>
                          <a:cs typeface="Courier New" panose="02070309020205020404" pitchFamily="49" charset="0"/>
                        </a:rPr>
                        <a:t>5.3%</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ja-JP" sz="1600" kern="100">
                          <a:effectLst/>
                          <a:latin typeface="Century" panose="02040604050505020304" pitchFamily="18" charset="0"/>
                          <a:ea typeface="ＭＳ ゴシック" panose="020B0609070205080204" pitchFamily="49" charset="-128"/>
                          <a:cs typeface="Courier New" panose="02070309020205020404" pitchFamily="49" charset="0"/>
                        </a:rPr>
                        <a:t>基金６９％取崩し</a:t>
                      </a:r>
                      <a:endParaRPr lang="ja-JP" sz="16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kern="100" dirty="0">
                          <a:solidFill>
                            <a:srgbClr val="000000"/>
                          </a:solidFill>
                          <a:effectLst/>
                          <a:latin typeface="ＭＳ ゴシック" panose="020B0609070205080204" pitchFamily="49" charset="-128"/>
                          <a:ea typeface="ＭＳ 明朝" panose="02020609040205080304" pitchFamily="17" charset="-128"/>
                          <a:cs typeface="Times New Roman" panose="02020603050405020304" pitchFamily="18" charset="0"/>
                        </a:rPr>
                        <a:t>572,099,345</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16924" marR="169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2382619"/>
                  </a:ext>
                </a:extLst>
              </a:tr>
            </a:tbl>
          </a:graphicData>
        </a:graphic>
      </p:graphicFrame>
    </p:spTree>
    <p:extLst>
      <p:ext uri="{BB962C8B-B14F-4D97-AF65-F5344CB8AC3E}">
        <p14:creationId xmlns:p14="http://schemas.microsoft.com/office/powerpoint/2010/main" val="612802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2693B1-3194-2E51-436F-95A31DC0FAA6}"/>
              </a:ext>
            </a:extLst>
          </p:cNvPr>
          <p:cNvSpPr>
            <a:spLocks noGrp="1"/>
          </p:cNvSpPr>
          <p:nvPr>
            <p:ph type="title"/>
          </p:nvPr>
        </p:nvSpPr>
        <p:spPr>
          <a:xfrm>
            <a:off x="0" y="136525"/>
            <a:ext cx="8686800" cy="503237"/>
          </a:xfrm>
        </p:spPr>
        <p:txBody>
          <a:bodyPr/>
          <a:lstStyle/>
          <a:p>
            <a:r>
              <a:rPr kumimoji="1" lang="ja-JP" altLang="en-US" sz="3600" dirty="0"/>
              <a:t>国の第</a:t>
            </a:r>
            <a:r>
              <a:rPr kumimoji="1" lang="en-US" altLang="ja-JP" sz="3600" dirty="0"/>
              <a:t>1</a:t>
            </a:r>
            <a:r>
              <a:rPr kumimoji="1" lang="ja-JP" altLang="en-US" sz="3600" dirty="0"/>
              <a:t>号介護保険料基準</a:t>
            </a:r>
          </a:p>
        </p:txBody>
      </p:sp>
      <p:sp>
        <p:nvSpPr>
          <p:cNvPr id="4" name="スライド番号プレースホルダー 3">
            <a:extLst>
              <a:ext uri="{FF2B5EF4-FFF2-40B4-BE49-F238E27FC236}">
                <a16:creationId xmlns:a16="http://schemas.microsoft.com/office/drawing/2014/main" id="{6B0AAE1A-C730-724B-B811-6A60AE6A54C2}"/>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B706ECC-EBCD-43BE-A780-1013F51C6180}" type="slidenum">
              <a:rPr kumimoji="1" lang="ja-JP" altLang="en-US" sz="1200" b="0" i="0" u="none" strike="noStrike" kern="1200" cap="none" spc="0" normalizeH="0" baseline="0" noProof="0" smtClean="0">
                <a:ln>
                  <a:noFill/>
                </a:ln>
                <a:solidFill>
                  <a:srgbClr val="898989"/>
                </a:solidFill>
                <a:effectLst/>
                <a:uLnTx/>
                <a:uFillTx/>
                <a:latin typeface="Calibri"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1" lang="ja-JP" altLang="en-US" sz="1200" b="0" i="0" u="none" strike="noStrike" kern="1200" cap="none" spc="0" normalizeH="0" baseline="0" noProof="0">
              <a:ln>
                <a:noFill/>
              </a:ln>
              <a:solidFill>
                <a:srgbClr val="898989"/>
              </a:solidFill>
              <a:effectLst/>
              <a:uLnTx/>
              <a:uFillTx/>
              <a:latin typeface="Calibri" pitchFamily="34" charset="0"/>
              <a:ea typeface="ＭＳ Ｐゴシック" pitchFamily="50" charset="-128"/>
              <a:cs typeface="+mn-cs"/>
            </a:endParaRPr>
          </a:p>
        </p:txBody>
      </p:sp>
      <p:graphicFrame>
        <p:nvGraphicFramePr>
          <p:cNvPr id="7" name="表 6">
            <a:extLst>
              <a:ext uri="{FF2B5EF4-FFF2-40B4-BE49-F238E27FC236}">
                <a16:creationId xmlns:a16="http://schemas.microsoft.com/office/drawing/2014/main" id="{0898446E-BBD1-1F61-EF7B-EFAAC160B219}"/>
              </a:ext>
            </a:extLst>
          </p:cNvPr>
          <p:cNvGraphicFramePr>
            <a:graphicFrameLocks noGrp="1"/>
          </p:cNvGraphicFramePr>
          <p:nvPr/>
        </p:nvGraphicFramePr>
        <p:xfrm>
          <a:off x="658418" y="633511"/>
          <a:ext cx="8028382" cy="5922470"/>
        </p:xfrm>
        <a:graphic>
          <a:graphicData uri="http://schemas.openxmlformats.org/drawingml/2006/table">
            <a:tbl>
              <a:tblPr firstRow="1" firstCol="1" bandRow="1">
                <a:tableStyleId>{5C22544A-7EE6-4342-B048-85BDC9FD1C3A}</a:tableStyleId>
              </a:tblPr>
              <a:tblGrid>
                <a:gridCol w="1179825">
                  <a:extLst>
                    <a:ext uri="{9D8B030D-6E8A-4147-A177-3AD203B41FA5}">
                      <a16:colId xmlns:a16="http://schemas.microsoft.com/office/drawing/2014/main" val="585066766"/>
                    </a:ext>
                  </a:extLst>
                </a:gridCol>
                <a:gridCol w="3813877">
                  <a:extLst>
                    <a:ext uri="{9D8B030D-6E8A-4147-A177-3AD203B41FA5}">
                      <a16:colId xmlns:a16="http://schemas.microsoft.com/office/drawing/2014/main" val="629339814"/>
                    </a:ext>
                  </a:extLst>
                </a:gridCol>
                <a:gridCol w="1728192">
                  <a:extLst>
                    <a:ext uri="{9D8B030D-6E8A-4147-A177-3AD203B41FA5}">
                      <a16:colId xmlns:a16="http://schemas.microsoft.com/office/drawing/2014/main" val="3735022462"/>
                    </a:ext>
                  </a:extLst>
                </a:gridCol>
                <a:gridCol w="1306488">
                  <a:extLst>
                    <a:ext uri="{9D8B030D-6E8A-4147-A177-3AD203B41FA5}">
                      <a16:colId xmlns:a16="http://schemas.microsoft.com/office/drawing/2014/main" val="1559532547"/>
                    </a:ext>
                  </a:extLst>
                </a:gridCol>
              </a:tblGrid>
              <a:tr h="561652">
                <a:tc>
                  <a:txBody>
                    <a:bodyPr/>
                    <a:lstStyle/>
                    <a:p>
                      <a:pPr algn="just"/>
                      <a:r>
                        <a:rPr lang="ja-JP" sz="1800" kern="100">
                          <a:effectLst/>
                        </a:rPr>
                        <a:t>段階</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主な要件</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基準額に対する乗率</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被保険者数</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412949297"/>
                  </a:ext>
                </a:extLst>
              </a:tr>
              <a:tr h="561652">
                <a:tc>
                  <a:txBody>
                    <a:bodyPr/>
                    <a:lstStyle/>
                    <a:p>
                      <a:pPr algn="just"/>
                      <a:r>
                        <a:rPr lang="ja-JP" sz="1800" kern="100" dirty="0">
                          <a:solidFill>
                            <a:schemeClr val="tx1"/>
                          </a:solidFill>
                          <a:effectLst/>
                        </a:rPr>
                        <a:t>第１段階</a:t>
                      </a:r>
                      <a:endParaRPr lang="ja-JP" sz="1400" kern="100" dirty="0">
                        <a:solidFill>
                          <a:schemeClr val="tx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solidFill>
                      <a:srgbClr val="FFFF00"/>
                    </a:solidFill>
                  </a:tcPr>
                </a:tc>
                <a:tc>
                  <a:txBody>
                    <a:bodyPr/>
                    <a:lstStyle/>
                    <a:p>
                      <a:pPr algn="just"/>
                      <a:r>
                        <a:rPr lang="ja-JP" sz="1800" kern="100" dirty="0">
                          <a:effectLst/>
                        </a:rPr>
                        <a:t>非課税世帯で本人の年金収入等８０万円以下</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solidFill>
                      <a:srgbClr val="FFFF00"/>
                    </a:solidFill>
                  </a:tcPr>
                </a:tc>
                <a:tc>
                  <a:txBody>
                    <a:bodyPr/>
                    <a:lstStyle/>
                    <a:p>
                      <a:pPr algn="just"/>
                      <a:r>
                        <a:rPr lang="ja-JP" sz="1800" kern="100">
                          <a:effectLst/>
                        </a:rPr>
                        <a:t>基準額×０．５</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solidFill>
                      <a:srgbClr val="FFFF00"/>
                    </a:solidFill>
                  </a:tcPr>
                </a:tc>
                <a:tc>
                  <a:txBody>
                    <a:bodyPr/>
                    <a:lstStyle/>
                    <a:p>
                      <a:pPr algn="just"/>
                      <a:r>
                        <a:rPr lang="en-US" sz="1800" kern="100" dirty="0">
                          <a:effectLst/>
                        </a:rPr>
                        <a:t>609</a:t>
                      </a:r>
                      <a:r>
                        <a:rPr lang="ja-JP" sz="1800" kern="100" dirty="0">
                          <a:effectLst/>
                        </a:rPr>
                        <a:t>万人</a:t>
                      </a:r>
                      <a:endParaRPr lang="ja-JP" sz="1400" kern="100" dirty="0">
                        <a:effectLst/>
                      </a:endParaRPr>
                    </a:p>
                    <a:p>
                      <a:pPr algn="just"/>
                      <a:r>
                        <a:rPr lang="en-US" sz="1800" kern="100" dirty="0">
                          <a:effectLst/>
                        </a:rPr>
                        <a:t>(17.0%)</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solidFill>
                      <a:srgbClr val="FFFF00"/>
                    </a:solidFill>
                  </a:tcPr>
                </a:tc>
                <a:extLst>
                  <a:ext uri="{0D108BD9-81ED-4DB2-BD59-A6C34878D82A}">
                    <a16:rowId xmlns:a16="http://schemas.microsoft.com/office/drawing/2014/main" val="1007302986"/>
                  </a:ext>
                </a:extLst>
              </a:tr>
              <a:tr h="0">
                <a:tc>
                  <a:txBody>
                    <a:bodyPr/>
                    <a:lstStyle/>
                    <a:p>
                      <a:pPr algn="just"/>
                      <a:r>
                        <a:rPr lang="ja-JP" sz="1800" kern="100" dirty="0">
                          <a:solidFill>
                            <a:schemeClr val="tx1"/>
                          </a:solidFill>
                          <a:effectLst/>
                        </a:rPr>
                        <a:t>第２段階</a:t>
                      </a:r>
                      <a:endParaRPr lang="ja-JP" sz="1400" kern="100" dirty="0">
                        <a:solidFill>
                          <a:schemeClr val="tx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solidFill>
                      <a:srgbClr val="FFFF00"/>
                    </a:solidFill>
                  </a:tcPr>
                </a:tc>
                <a:tc>
                  <a:txBody>
                    <a:bodyPr/>
                    <a:lstStyle/>
                    <a:p>
                      <a:pPr algn="just"/>
                      <a:r>
                        <a:rPr lang="ja-JP" sz="1800" kern="100" dirty="0">
                          <a:effectLst/>
                        </a:rPr>
                        <a:t>非課税世帯で本人の年金収入等８０万円超１２０万円以下</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solidFill>
                      <a:srgbClr val="FFFF00"/>
                    </a:solidFill>
                  </a:tcPr>
                </a:tc>
                <a:tc>
                  <a:txBody>
                    <a:bodyPr/>
                    <a:lstStyle/>
                    <a:p>
                      <a:pPr algn="just"/>
                      <a:r>
                        <a:rPr lang="ja-JP" sz="1800" kern="100" dirty="0">
                          <a:effectLst/>
                        </a:rPr>
                        <a:t>基準額×０．７５</a:t>
                      </a:r>
                      <a:endParaRPr lang="ja-JP" sz="1400" kern="100" dirty="0">
                        <a:effectLst/>
                      </a:endParaRPr>
                    </a:p>
                  </a:txBody>
                  <a:tcPr marL="68580" marR="68580" marT="0" marB="0">
                    <a:solidFill>
                      <a:srgbClr val="FFFF00"/>
                    </a:solidFill>
                  </a:tcPr>
                </a:tc>
                <a:tc>
                  <a:txBody>
                    <a:bodyPr/>
                    <a:lstStyle/>
                    <a:p>
                      <a:pPr algn="just"/>
                      <a:r>
                        <a:rPr lang="en-US" sz="1800" kern="100" dirty="0">
                          <a:effectLst/>
                        </a:rPr>
                        <a:t>296</a:t>
                      </a:r>
                      <a:r>
                        <a:rPr lang="ja-JP" sz="1800" kern="100" dirty="0">
                          <a:effectLst/>
                        </a:rPr>
                        <a:t>万人</a:t>
                      </a:r>
                      <a:endParaRPr lang="ja-JP" sz="1400" kern="100" dirty="0">
                        <a:effectLst/>
                      </a:endParaRPr>
                    </a:p>
                    <a:p>
                      <a:pPr algn="just"/>
                      <a:r>
                        <a:rPr lang="en-US" sz="1800" kern="100" dirty="0">
                          <a:effectLst/>
                        </a:rPr>
                        <a:t>(8.3%)</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solidFill>
                      <a:srgbClr val="FFFF00"/>
                    </a:solidFill>
                  </a:tcPr>
                </a:tc>
                <a:extLst>
                  <a:ext uri="{0D108BD9-81ED-4DB2-BD59-A6C34878D82A}">
                    <a16:rowId xmlns:a16="http://schemas.microsoft.com/office/drawing/2014/main" val="364129098"/>
                  </a:ext>
                </a:extLst>
              </a:tr>
              <a:tr h="561652">
                <a:tc>
                  <a:txBody>
                    <a:bodyPr/>
                    <a:lstStyle/>
                    <a:p>
                      <a:pPr algn="just"/>
                      <a:r>
                        <a:rPr lang="ja-JP" sz="1800" kern="100" dirty="0">
                          <a:solidFill>
                            <a:schemeClr val="tx1"/>
                          </a:solidFill>
                          <a:effectLst/>
                        </a:rPr>
                        <a:t>第３段階</a:t>
                      </a:r>
                      <a:endParaRPr lang="ja-JP" sz="1400" kern="100" dirty="0">
                        <a:solidFill>
                          <a:schemeClr val="tx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solidFill>
                      <a:srgbClr val="FFFF00"/>
                    </a:solidFill>
                  </a:tcPr>
                </a:tc>
                <a:tc>
                  <a:txBody>
                    <a:bodyPr/>
                    <a:lstStyle/>
                    <a:p>
                      <a:pPr algn="just"/>
                      <a:r>
                        <a:rPr lang="ja-JP" sz="1800" kern="100" dirty="0">
                          <a:effectLst/>
                        </a:rPr>
                        <a:t>非課税世帯で本人の年金収入等１２０万円超</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solidFill>
                      <a:srgbClr val="FFFF00"/>
                    </a:solidFill>
                  </a:tcPr>
                </a:tc>
                <a:tc>
                  <a:txBody>
                    <a:bodyPr/>
                    <a:lstStyle/>
                    <a:p>
                      <a:pPr algn="just"/>
                      <a:r>
                        <a:rPr lang="ja-JP" sz="1800" kern="100" dirty="0">
                          <a:effectLst/>
                        </a:rPr>
                        <a:t>基準額×０．７５</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solidFill>
                      <a:srgbClr val="FFFF00"/>
                    </a:solidFill>
                  </a:tcPr>
                </a:tc>
                <a:tc>
                  <a:txBody>
                    <a:bodyPr/>
                    <a:lstStyle/>
                    <a:p>
                      <a:pPr algn="just"/>
                      <a:r>
                        <a:rPr lang="en-US" sz="1800" kern="100" dirty="0">
                          <a:effectLst/>
                        </a:rPr>
                        <a:t>271</a:t>
                      </a:r>
                      <a:r>
                        <a:rPr lang="ja-JP" sz="1800" kern="100" dirty="0">
                          <a:effectLst/>
                        </a:rPr>
                        <a:t>万人</a:t>
                      </a:r>
                      <a:endParaRPr lang="ja-JP" sz="1400" kern="100" dirty="0">
                        <a:effectLst/>
                      </a:endParaRPr>
                    </a:p>
                    <a:p>
                      <a:pPr algn="just"/>
                      <a:r>
                        <a:rPr lang="en-US" sz="1800" kern="100" dirty="0">
                          <a:effectLst/>
                        </a:rPr>
                        <a:t>(7.6%)</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solidFill>
                      <a:srgbClr val="FFFF00"/>
                    </a:solidFill>
                  </a:tcPr>
                </a:tc>
                <a:extLst>
                  <a:ext uri="{0D108BD9-81ED-4DB2-BD59-A6C34878D82A}">
                    <a16:rowId xmlns:a16="http://schemas.microsoft.com/office/drawing/2014/main" val="3788976025"/>
                  </a:ext>
                </a:extLst>
              </a:tr>
              <a:tr h="561652">
                <a:tc>
                  <a:txBody>
                    <a:bodyPr/>
                    <a:lstStyle/>
                    <a:p>
                      <a:pPr algn="just"/>
                      <a:r>
                        <a:rPr lang="ja-JP" sz="1800" kern="100">
                          <a:effectLst/>
                        </a:rPr>
                        <a:t>第４段階</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課税世帯で本人非課税・年金収入等８０万円以下</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基準額×０．９</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en-US" sz="1800" kern="100">
                          <a:effectLst/>
                        </a:rPr>
                        <a:t>446</a:t>
                      </a:r>
                      <a:r>
                        <a:rPr lang="ja-JP" sz="1800" kern="100">
                          <a:effectLst/>
                        </a:rPr>
                        <a:t>万人</a:t>
                      </a:r>
                      <a:endParaRPr lang="ja-JP" sz="1400" kern="100">
                        <a:effectLst/>
                      </a:endParaRPr>
                    </a:p>
                    <a:p>
                      <a:pPr algn="just"/>
                      <a:r>
                        <a:rPr lang="en-US" sz="1800" kern="100">
                          <a:effectLst/>
                        </a:rPr>
                        <a:t>(12.5%)</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4217557288"/>
                  </a:ext>
                </a:extLst>
              </a:tr>
              <a:tr h="561652">
                <a:tc>
                  <a:txBody>
                    <a:bodyPr/>
                    <a:lstStyle/>
                    <a:p>
                      <a:pPr algn="just"/>
                      <a:r>
                        <a:rPr lang="ja-JP" sz="1800" kern="100">
                          <a:effectLst/>
                        </a:rPr>
                        <a:t>第５段階</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課税世帯で本人非課税・年金収入等８０万円超</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基準額×１．０</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en-US" sz="1800" kern="100">
                          <a:effectLst/>
                        </a:rPr>
                        <a:t>480</a:t>
                      </a:r>
                      <a:r>
                        <a:rPr lang="ja-JP" sz="1800" kern="100">
                          <a:effectLst/>
                        </a:rPr>
                        <a:t>万人</a:t>
                      </a:r>
                      <a:endParaRPr lang="ja-JP" sz="1400" kern="100">
                        <a:effectLst/>
                      </a:endParaRPr>
                    </a:p>
                    <a:p>
                      <a:pPr algn="just"/>
                      <a:r>
                        <a:rPr lang="en-US" sz="1800" kern="100">
                          <a:effectLst/>
                        </a:rPr>
                        <a:t>(13.4%)</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3958081973"/>
                  </a:ext>
                </a:extLst>
              </a:tr>
              <a:tr h="561652">
                <a:tc>
                  <a:txBody>
                    <a:bodyPr/>
                    <a:lstStyle/>
                    <a:p>
                      <a:pPr algn="just"/>
                      <a:r>
                        <a:rPr lang="ja-JP" sz="1800" kern="100">
                          <a:effectLst/>
                        </a:rPr>
                        <a:t>第６段階</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本人課税で合計所得１２０万円未満</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基準額×１．２</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en-US" sz="1800" kern="100">
                          <a:effectLst/>
                        </a:rPr>
                        <a:t>521</a:t>
                      </a:r>
                      <a:r>
                        <a:rPr lang="ja-JP" sz="1800" kern="100">
                          <a:effectLst/>
                        </a:rPr>
                        <a:t>万人</a:t>
                      </a:r>
                      <a:endParaRPr lang="ja-JP" sz="1400" kern="100">
                        <a:effectLst/>
                      </a:endParaRPr>
                    </a:p>
                    <a:p>
                      <a:pPr algn="just"/>
                      <a:r>
                        <a:rPr lang="en-US" sz="1800" kern="100">
                          <a:effectLst/>
                        </a:rPr>
                        <a:t>(14.5%)</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419356521"/>
                  </a:ext>
                </a:extLst>
              </a:tr>
              <a:tr h="721133">
                <a:tc>
                  <a:txBody>
                    <a:bodyPr/>
                    <a:lstStyle/>
                    <a:p>
                      <a:pPr algn="just"/>
                      <a:r>
                        <a:rPr lang="ja-JP" sz="1800" kern="100">
                          <a:effectLst/>
                        </a:rPr>
                        <a:t>第７段階</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本人課税で合計所得１２０万円以上２１０万円未満</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基準額×１．３</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en-US" sz="1800" kern="100">
                          <a:effectLst/>
                        </a:rPr>
                        <a:t>463</a:t>
                      </a:r>
                      <a:r>
                        <a:rPr lang="ja-JP" sz="1800" kern="100">
                          <a:effectLst/>
                        </a:rPr>
                        <a:t>万人</a:t>
                      </a:r>
                      <a:endParaRPr lang="ja-JP" sz="1400" kern="100">
                        <a:effectLst/>
                      </a:endParaRPr>
                    </a:p>
                    <a:p>
                      <a:pPr algn="just"/>
                      <a:r>
                        <a:rPr lang="en-US" sz="1800" kern="100">
                          <a:effectLst/>
                        </a:rPr>
                        <a:t>(12.9%)</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4206187251"/>
                  </a:ext>
                </a:extLst>
              </a:tr>
              <a:tr h="721133">
                <a:tc>
                  <a:txBody>
                    <a:bodyPr/>
                    <a:lstStyle/>
                    <a:p>
                      <a:pPr algn="just"/>
                      <a:r>
                        <a:rPr lang="ja-JP" sz="1800" kern="100">
                          <a:effectLst/>
                        </a:rPr>
                        <a:t>第８段階</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本人課税で合計所得２１０万円以上３２０万円未満</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基準額×１．５</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en-US" sz="1800" kern="100">
                          <a:effectLst/>
                        </a:rPr>
                        <a:t>238</a:t>
                      </a:r>
                      <a:r>
                        <a:rPr lang="ja-JP" sz="1800" kern="100">
                          <a:effectLst/>
                        </a:rPr>
                        <a:t>万人</a:t>
                      </a:r>
                      <a:endParaRPr lang="ja-JP" sz="1400" kern="100">
                        <a:effectLst/>
                      </a:endParaRPr>
                    </a:p>
                    <a:p>
                      <a:pPr algn="just"/>
                      <a:r>
                        <a:rPr lang="en-US" sz="1800" kern="100">
                          <a:effectLst/>
                        </a:rPr>
                        <a:t>(6.6%)</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818123910"/>
                  </a:ext>
                </a:extLst>
              </a:tr>
              <a:tr h="561652">
                <a:tc>
                  <a:txBody>
                    <a:bodyPr/>
                    <a:lstStyle/>
                    <a:p>
                      <a:pPr algn="just"/>
                      <a:r>
                        <a:rPr lang="ja-JP" sz="1800" kern="100">
                          <a:effectLst/>
                        </a:rPr>
                        <a:t>第９段階</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本人が課税で合計所得３２０万円以上</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ja-JP" sz="1800" kern="100">
                          <a:effectLst/>
                        </a:rPr>
                        <a:t>基準額×１．７</a:t>
                      </a:r>
                      <a:endParaRPr lang="ja-JP" sz="1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tc>
                  <a:txBody>
                    <a:bodyPr/>
                    <a:lstStyle/>
                    <a:p>
                      <a:pPr algn="just"/>
                      <a:r>
                        <a:rPr lang="en-US" sz="1800" kern="100" dirty="0">
                          <a:effectLst/>
                        </a:rPr>
                        <a:t>255</a:t>
                      </a:r>
                      <a:r>
                        <a:rPr lang="ja-JP" sz="1800" kern="100" dirty="0">
                          <a:effectLst/>
                        </a:rPr>
                        <a:t>万人</a:t>
                      </a:r>
                      <a:endParaRPr lang="ja-JP" sz="1400" kern="100" dirty="0">
                        <a:effectLst/>
                      </a:endParaRPr>
                    </a:p>
                    <a:p>
                      <a:pPr algn="just"/>
                      <a:r>
                        <a:rPr lang="en-US" sz="1800" kern="100" dirty="0">
                          <a:effectLst/>
                        </a:rPr>
                        <a:t>(7.1%)</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3733906116"/>
                  </a:ext>
                </a:extLst>
              </a:tr>
            </a:tbl>
          </a:graphicData>
        </a:graphic>
      </p:graphicFrame>
      <p:sp>
        <p:nvSpPr>
          <p:cNvPr id="10" name="テキスト ボックス 9">
            <a:extLst>
              <a:ext uri="{FF2B5EF4-FFF2-40B4-BE49-F238E27FC236}">
                <a16:creationId xmlns:a16="http://schemas.microsoft.com/office/drawing/2014/main" id="{0543D68A-7A99-006F-C99C-042AFC9B4ABE}"/>
              </a:ext>
            </a:extLst>
          </p:cNvPr>
          <p:cNvSpPr txBox="1"/>
          <p:nvPr/>
        </p:nvSpPr>
        <p:spPr>
          <a:xfrm>
            <a:off x="2590800" y="6534834"/>
            <a:ext cx="6949751"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Calibri" pitchFamily="34" charset="0"/>
                <a:ea typeface="ＭＳ Ｐゴシック" pitchFamily="50" charset="-128"/>
                <a:cs typeface="+mn-cs"/>
              </a:rPr>
              <a:t>被保険者数は「令和２年度介護保険事業状況報告年報」</a:t>
            </a:r>
          </a:p>
        </p:txBody>
      </p:sp>
      <p:sp>
        <p:nvSpPr>
          <p:cNvPr id="3" name="四角形: 角を丸くする 2">
            <a:extLst>
              <a:ext uri="{FF2B5EF4-FFF2-40B4-BE49-F238E27FC236}">
                <a16:creationId xmlns:a16="http://schemas.microsoft.com/office/drawing/2014/main" id="{2DC73909-535E-2CF6-D6B8-994D6F92757B}"/>
              </a:ext>
            </a:extLst>
          </p:cNvPr>
          <p:cNvSpPr/>
          <p:nvPr/>
        </p:nvSpPr>
        <p:spPr>
          <a:xfrm>
            <a:off x="457200" y="1136748"/>
            <a:ext cx="8229600" cy="1716188"/>
          </a:xfrm>
          <a:prstGeom prst="roundRect">
            <a:avLst>
              <a:gd name="adj" fmla="val 33334"/>
            </a:avLst>
          </a:prstGeom>
          <a:noFill/>
          <a:ln w="5715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16685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23376</TotalTime>
  <Words>2552</Words>
  <Application>Microsoft Office PowerPoint</Application>
  <PresentationFormat>画面に合わせる (4:3)</PresentationFormat>
  <Paragraphs>496</Paragraphs>
  <Slides>24</Slides>
  <Notes>7</Notes>
  <HiddenSlides>0</HiddenSlides>
  <MMClips>0</MMClips>
  <ScaleCrop>false</ScaleCrop>
  <HeadingPairs>
    <vt:vector size="6" baseType="variant">
      <vt:variant>
        <vt:lpstr>使用されているフォント</vt:lpstr>
      </vt:variant>
      <vt:variant>
        <vt:i4>8</vt:i4>
      </vt:variant>
      <vt:variant>
        <vt:lpstr>テーマ</vt:lpstr>
      </vt:variant>
      <vt:variant>
        <vt:i4>4</vt:i4>
      </vt:variant>
      <vt:variant>
        <vt:lpstr>スライド タイトル</vt:lpstr>
      </vt:variant>
      <vt:variant>
        <vt:i4>24</vt:i4>
      </vt:variant>
    </vt:vector>
  </HeadingPairs>
  <TitlesOfParts>
    <vt:vector size="36" baseType="lpstr">
      <vt:lpstr>ＭＳ Ｐゴシック</vt:lpstr>
      <vt:lpstr>ＭＳ ゴシック</vt:lpstr>
      <vt:lpstr>游明朝</vt:lpstr>
      <vt:lpstr>Arial</vt:lpstr>
      <vt:lpstr>Calibri</vt:lpstr>
      <vt:lpstr>Calibri Light</vt:lpstr>
      <vt:lpstr>Century</vt:lpstr>
      <vt:lpstr>Wingdings</vt:lpstr>
      <vt:lpstr>Office テーマ</vt:lpstr>
      <vt:lpstr>3_Office テーマ</vt:lpstr>
      <vt:lpstr>5_Office テーマ</vt:lpstr>
      <vt:lpstr>4_Office テーマ</vt:lpstr>
      <vt:lpstr>PowerPoint プレゼンテーション</vt:lpstr>
      <vt:lpstr>市区町村介護保険事業計画</vt:lpstr>
      <vt:lpstr>第9期計画策定のスケジュール</vt:lpstr>
      <vt:lpstr> 第1 号被保険者の介護保険料</vt:lpstr>
      <vt:lpstr>上がり続ける介護保険料</vt:lpstr>
      <vt:lpstr>PowerPoint プレゼンテーション</vt:lpstr>
      <vt:lpstr>PowerPoint プレゼンテーション</vt:lpstr>
      <vt:lpstr>PowerPoint プレゼンテーション</vt:lpstr>
      <vt:lpstr>国の第1号介護保険料基準</vt:lpstr>
      <vt:lpstr> 消費税１０％化に伴う 公費投入による介護保険料軽減 </vt:lpstr>
      <vt:lpstr>PowerPoint プレゼンテーション</vt:lpstr>
      <vt:lpstr>保険料に関する４つの要求案</vt:lpstr>
      <vt:lpstr>高齢者の保険料を3年間管理するのが基金</vt:lpstr>
      <vt:lpstr>中期財政運営（３年ごと）</vt:lpstr>
      <vt:lpstr>基金残高発生＝保険料が高すぎた ３年間で過不足のない保険料設定が原則</vt:lpstr>
      <vt:lpstr>一部の市町村で貯め込み常態化</vt:lpstr>
      <vt:lpstr>全国市町村の介護保険は「黒字」</vt:lpstr>
      <vt:lpstr>「赤字」で都道府県から借金する市町村は減少</vt:lpstr>
      <vt:lpstr>介護改善・介護保険料引下げ要求の地域運動</vt:lpstr>
      <vt:lpstr>PowerPoint プレゼンテーション</vt:lpstr>
      <vt:lpstr>介護保険制度の見直しに関する意見 （2023年１２月２０日社会保障審議会介護保険部会）</vt:lpstr>
      <vt:lpstr>PowerPoint プレゼンテーション</vt:lpstr>
      <vt:lpstr>２０２３年度大阪社保協　自治体キャラバン 要望項目</vt:lpstr>
      <vt:lpstr>PowerPoint プレゼンテーション</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２０１２年度報酬改定と ケアマネジャーの課題</dc:title>
  <dc:creator>kusakabemasaki</dc:creator>
  <cp:lastModifiedBy>雅喜 日下部</cp:lastModifiedBy>
  <cp:revision>1041</cp:revision>
  <cp:lastPrinted>2023-11-01T00:04:29Z</cp:lastPrinted>
  <dcterms:created xsi:type="dcterms:W3CDTF">2012-03-04T00:00:04Z</dcterms:created>
  <dcterms:modified xsi:type="dcterms:W3CDTF">2023-12-03T21:46:41Z</dcterms:modified>
</cp:coreProperties>
</file>