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69" r:id="rId2"/>
    <p:sldMasterId id="2147483794" r:id="rId3"/>
    <p:sldMasterId id="2147483808" r:id="rId4"/>
  </p:sldMasterIdLst>
  <p:notesMasterIdLst>
    <p:notesMasterId r:id="rId29"/>
  </p:notesMasterIdLst>
  <p:handoutMasterIdLst>
    <p:handoutMasterId r:id="rId30"/>
  </p:handoutMasterIdLst>
  <p:sldIdLst>
    <p:sldId id="2251" r:id="rId5"/>
    <p:sldId id="4089" r:id="rId6"/>
    <p:sldId id="4128" r:id="rId7"/>
    <p:sldId id="4090" r:id="rId8"/>
    <p:sldId id="4175" r:id="rId9"/>
    <p:sldId id="4113" r:id="rId10"/>
    <p:sldId id="4114" r:id="rId11"/>
    <p:sldId id="4169" r:id="rId12"/>
    <p:sldId id="4191" r:id="rId13"/>
    <p:sldId id="4192" r:id="rId14"/>
    <p:sldId id="4168" r:id="rId15"/>
    <p:sldId id="3667" r:id="rId16"/>
    <p:sldId id="4177" r:id="rId17"/>
    <p:sldId id="4179" r:id="rId18"/>
    <p:sldId id="4180" r:id="rId19"/>
    <p:sldId id="4136" r:id="rId20"/>
    <p:sldId id="4185" r:id="rId21"/>
    <p:sldId id="4186" r:id="rId22"/>
    <p:sldId id="4176" r:id="rId23"/>
    <p:sldId id="4167" r:id="rId24"/>
    <p:sldId id="4069" r:id="rId25"/>
    <p:sldId id="4194" r:id="rId26"/>
    <p:sldId id="4199" r:id="rId27"/>
    <p:sldId id="4148" r:id="rId28"/>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日下部雅喜" initials="日下部雅喜"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73333" autoAdjust="0"/>
  </p:normalViewPr>
  <p:slideViewPr>
    <p:cSldViewPr>
      <p:cViewPr varScale="1">
        <p:scale>
          <a:sx n="46" d="100"/>
          <a:sy n="46" d="100"/>
        </p:scale>
        <p:origin x="16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72393" cy="497685"/>
          </a:xfrm>
          <a:prstGeom prst="rect">
            <a:avLst/>
          </a:prstGeom>
        </p:spPr>
        <p:txBody>
          <a:bodyPr vert="horz" lIns="92138" tIns="46069" rIns="92138" bIns="4606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3991" y="2"/>
            <a:ext cx="2972392" cy="497685"/>
          </a:xfrm>
          <a:prstGeom prst="rect">
            <a:avLst/>
          </a:prstGeom>
        </p:spPr>
        <p:txBody>
          <a:bodyPr vert="horz" lIns="92138" tIns="46069" rIns="92138" bIns="46069" rtlCol="0"/>
          <a:lstStyle>
            <a:lvl1pPr algn="r" eaLnBrk="1" fontAlgn="auto" hangingPunct="1">
              <a:spcBef>
                <a:spcPts val="0"/>
              </a:spcBef>
              <a:spcAft>
                <a:spcPts val="0"/>
              </a:spcAft>
              <a:defRPr sz="1200">
                <a:latin typeface="+mn-lt"/>
                <a:ea typeface="+mn-ea"/>
              </a:defRPr>
            </a:lvl1pPr>
          </a:lstStyle>
          <a:p>
            <a:pPr>
              <a:defRPr/>
            </a:pPr>
            <a:fld id="{0F38C76C-82DA-4348-85E9-A7CBD803B7DD}" type="datetimeFigureOut">
              <a:rPr lang="ja-JP" altLang="en-US"/>
              <a:pPr>
                <a:defRPr/>
              </a:pPr>
              <a:t>2023/12/4</a:t>
            </a:fld>
            <a:endParaRPr lang="ja-JP" altLang="en-US"/>
          </a:p>
        </p:txBody>
      </p:sp>
      <p:sp>
        <p:nvSpPr>
          <p:cNvPr id="4" name="フッター プレースホルダ 3"/>
          <p:cNvSpPr>
            <a:spLocks noGrp="1"/>
          </p:cNvSpPr>
          <p:nvPr>
            <p:ph type="ftr" sz="quarter" idx="2"/>
          </p:nvPr>
        </p:nvSpPr>
        <p:spPr>
          <a:xfrm>
            <a:off x="4" y="9446404"/>
            <a:ext cx="2972393" cy="497684"/>
          </a:xfrm>
          <a:prstGeom prst="rect">
            <a:avLst/>
          </a:prstGeom>
        </p:spPr>
        <p:txBody>
          <a:bodyPr vert="horz" lIns="92138" tIns="46069" rIns="92138" bIns="4606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3991" y="9446404"/>
            <a:ext cx="2972392" cy="497684"/>
          </a:xfrm>
          <a:prstGeom prst="rect">
            <a:avLst/>
          </a:prstGeom>
        </p:spPr>
        <p:txBody>
          <a:bodyPr vert="horz" wrap="square" lIns="92138" tIns="46069" rIns="92138" bIns="46069" numCol="1" anchor="b" anchorCtr="0" compatLnSpc="1">
            <a:prstTxWarp prst="textNoShape">
              <a:avLst/>
            </a:prstTxWarp>
          </a:bodyPr>
          <a:lstStyle>
            <a:lvl1pPr algn="r" eaLnBrk="1" hangingPunct="1">
              <a:defRPr sz="1200"/>
            </a:lvl1pPr>
          </a:lstStyle>
          <a:p>
            <a:fld id="{354BF824-982A-4C3E-B5B0-5F13363B3130}" type="slidenum">
              <a:rPr lang="ja-JP" altLang="en-US"/>
              <a:pPr/>
              <a:t>‹#›</a:t>
            </a:fld>
            <a:endParaRPr lang="ja-JP" altLang="en-US"/>
          </a:p>
        </p:txBody>
      </p:sp>
    </p:spTree>
    <p:extLst>
      <p:ext uri="{BB962C8B-B14F-4D97-AF65-F5344CB8AC3E}">
        <p14:creationId xmlns:p14="http://schemas.microsoft.com/office/powerpoint/2010/main" val="21059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72393" cy="497685"/>
          </a:xfrm>
          <a:prstGeom prst="rect">
            <a:avLst/>
          </a:prstGeom>
        </p:spPr>
        <p:txBody>
          <a:bodyPr vert="horz" lIns="92092" tIns="46045" rIns="92092" bIns="4604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3991" y="2"/>
            <a:ext cx="2972392" cy="497685"/>
          </a:xfrm>
          <a:prstGeom prst="rect">
            <a:avLst/>
          </a:prstGeom>
        </p:spPr>
        <p:txBody>
          <a:bodyPr vert="horz" lIns="92092" tIns="46045" rIns="92092" bIns="46045" rtlCol="0"/>
          <a:lstStyle>
            <a:lvl1pPr algn="r" eaLnBrk="1" fontAlgn="auto" hangingPunct="1">
              <a:spcBef>
                <a:spcPts val="0"/>
              </a:spcBef>
              <a:spcAft>
                <a:spcPts val="0"/>
              </a:spcAft>
              <a:defRPr sz="1200">
                <a:latin typeface="+mn-lt"/>
                <a:ea typeface="+mn-ea"/>
              </a:defRPr>
            </a:lvl1pPr>
          </a:lstStyle>
          <a:p>
            <a:pPr>
              <a:defRPr/>
            </a:pPr>
            <a:fld id="{18FD250B-6DBF-4E9F-B3BF-17C61900DBBE}" type="datetimeFigureOut">
              <a:rPr lang="ja-JP" altLang="en-US"/>
              <a:pPr>
                <a:defRPr/>
              </a:pPr>
              <a:t>2023/12/4</a:t>
            </a:fld>
            <a:endParaRPr lang="ja-JP" altLang="en-US" dirty="0"/>
          </a:p>
        </p:txBody>
      </p:sp>
      <p:sp>
        <p:nvSpPr>
          <p:cNvPr id="4" name="スライド イメージ プレースホルダ 3"/>
          <p:cNvSpPr>
            <a:spLocks noGrp="1" noRot="1" noChangeAspect="1"/>
          </p:cNvSpPr>
          <p:nvPr>
            <p:ph type="sldImg" idx="2"/>
          </p:nvPr>
        </p:nvSpPr>
        <p:spPr>
          <a:xfrm>
            <a:off x="942975" y="744538"/>
            <a:ext cx="4973638" cy="3730625"/>
          </a:xfrm>
          <a:prstGeom prst="rect">
            <a:avLst/>
          </a:prstGeom>
          <a:noFill/>
          <a:ln w="12700">
            <a:solidFill>
              <a:prstClr val="black"/>
            </a:solidFill>
          </a:ln>
        </p:spPr>
        <p:txBody>
          <a:bodyPr vert="horz" lIns="92092" tIns="46045" rIns="92092" bIns="46045" rtlCol="0" anchor="ctr"/>
          <a:lstStyle/>
          <a:p>
            <a:pPr lvl="0"/>
            <a:endParaRPr lang="ja-JP" altLang="en-US" noProof="0" dirty="0"/>
          </a:p>
        </p:txBody>
      </p:sp>
      <p:sp>
        <p:nvSpPr>
          <p:cNvPr id="5" name="ノート プレースホルダ 4"/>
          <p:cNvSpPr>
            <a:spLocks noGrp="1"/>
          </p:cNvSpPr>
          <p:nvPr>
            <p:ph type="body" sz="quarter" idx="3"/>
          </p:nvPr>
        </p:nvSpPr>
        <p:spPr>
          <a:xfrm>
            <a:off x="685318" y="4724002"/>
            <a:ext cx="5487370" cy="4475960"/>
          </a:xfrm>
          <a:prstGeom prst="rect">
            <a:avLst/>
          </a:prstGeom>
        </p:spPr>
        <p:txBody>
          <a:bodyPr vert="horz" lIns="92092" tIns="46045" rIns="92092" bIns="4604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446404"/>
            <a:ext cx="2972393" cy="497684"/>
          </a:xfrm>
          <a:prstGeom prst="rect">
            <a:avLst/>
          </a:prstGeom>
        </p:spPr>
        <p:txBody>
          <a:bodyPr vert="horz" lIns="92092" tIns="46045" rIns="92092" bIns="4604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3991" y="9446404"/>
            <a:ext cx="2972392" cy="497684"/>
          </a:xfrm>
          <a:prstGeom prst="rect">
            <a:avLst/>
          </a:prstGeom>
        </p:spPr>
        <p:txBody>
          <a:bodyPr vert="horz" wrap="square" lIns="92092" tIns="46045" rIns="92092" bIns="46045" numCol="1" anchor="b" anchorCtr="0" compatLnSpc="1">
            <a:prstTxWarp prst="textNoShape">
              <a:avLst/>
            </a:prstTxWarp>
          </a:bodyPr>
          <a:lstStyle>
            <a:lvl1pPr algn="r" eaLnBrk="1" hangingPunct="1">
              <a:defRPr sz="1200"/>
            </a:lvl1pPr>
          </a:lstStyle>
          <a:p>
            <a:fld id="{2C153856-B5ED-423B-AE97-DD38B5AA091A}" type="slidenum">
              <a:rPr lang="ja-JP" altLang="en-US"/>
              <a:pPr/>
              <a:t>‹#›</a:t>
            </a:fld>
            <a:endParaRPr lang="ja-JP" altLang="en-US"/>
          </a:p>
        </p:txBody>
      </p:sp>
    </p:spTree>
    <p:extLst>
      <p:ext uri="{BB962C8B-B14F-4D97-AF65-F5344CB8AC3E}">
        <p14:creationId xmlns:p14="http://schemas.microsoft.com/office/powerpoint/2010/main" val="400086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a:t>
            </a:fld>
            <a:endParaRPr kumimoji="1" lang="ja-JP" altLang="en-US" dirty="0"/>
          </a:p>
        </p:txBody>
      </p:sp>
    </p:spTree>
    <p:extLst>
      <p:ext uri="{BB962C8B-B14F-4D97-AF65-F5344CB8AC3E}">
        <p14:creationId xmlns:p14="http://schemas.microsoft.com/office/powerpoint/2010/main" val="302307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dirty="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FD2AA6-A834-446F-8DC8-039B3BC56659}" type="slidenum">
              <a:rPr kumimoji="1"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94480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4222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85867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a:extLst>
              <a:ext uri="{FF2B5EF4-FFF2-40B4-BE49-F238E27FC236}">
                <a16:creationId xmlns:a16="http://schemas.microsoft.com/office/drawing/2014/main" id="{4EC9D2E0-7C21-4CB9-BC68-F3B1CD3ED3D3}"/>
              </a:ext>
            </a:extLst>
          </p:cNvPr>
          <p:cNvSpPr>
            <a:spLocks noGrp="1" noRot="1" noChangeAspect="1" noTextEdit="1"/>
          </p:cNvSpPr>
          <p:nvPr>
            <p:ph type="sldImg"/>
          </p:nvPr>
        </p:nvSpPr>
        <p:spPr>
          <a:ln/>
        </p:spPr>
      </p:sp>
      <p:sp>
        <p:nvSpPr>
          <p:cNvPr id="98307" name="ノート プレースホルダ 2">
            <a:extLst>
              <a:ext uri="{FF2B5EF4-FFF2-40B4-BE49-F238E27FC236}">
                <a16:creationId xmlns:a16="http://schemas.microsoft.com/office/drawing/2014/main" id="{A2ACF4B4-7EFC-457E-B296-F7CB316F27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98308" name="スライド番号プレースホルダ 3">
            <a:extLst>
              <a:ext uri="{FF2B5EF4-FFF2-40B4-BE49-F238E27FC236}">
                <a16:creationId xmlns:a16="http://schemas.microsoft.com/office/drawing/2014/main" id="{DCBF86F1-57A5-4C56-A47C-85B16AE848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7C7FFF-E156-480B-A1A9-F3FB070FDC24}"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0288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C7FDC7-F0F3-433F-8831-3862C013294A}"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1834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90184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98978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22965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07654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72887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3673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65674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13909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35871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00721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75622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06920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CCA062-7C69-4289-99A1-4642DD3B6E0E}"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989117"/>
      </p:ext>
    </p:extLst>
  </p:cSld>
  <p:clrMapOvr>
    <a:masterClrMapping/>
  </p:clrMapOvr>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381133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360188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120918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1448186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2023/12/4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399460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2023/12/4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155210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2023/12/4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274137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45519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3180447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3754142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16491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43B91-5E67-40EF-A17B-D1C4929F1255}" type="slidenum">
              <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709080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36878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2341737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501539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288214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2023/12/4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7862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2023/12/4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3869737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2023/12/4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2183849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45556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4273984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2578628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2023/12/4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2448637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0BAC8A0-C8F2-4AA2-AA09-6D3B8FAE99A8}" type="slidenum">
              <a:rPr lang="ja-JP" altLang="en-US"/>
              <a:pPr/>
              <a:t>‹#›</a:t>
            </a:fld>
            <a:endParaRPr lang="ja-JP" altLang="en-US"/>
          </a:p>
        </p:txBody>
      </p:sp>
    </p:spTree>
    <p:extLst>
      <p:ext uri="{BB962C8B-B14F-4D97-AF65-F5344CB8AC3E}">
        <p14:creationId xmlns:p14="http://schemas.microsoft.com/office/powerpoint/2010/main" val="109875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2023/12/4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2023/12/4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2023/12/4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2023/12/4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2023/12/4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4B99-0C7C-479F-A932-D07BF9EC103D}"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335836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2023/12/4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4945246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2023/12/4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215184804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7544" y="1268760"/>
            <a:ext cx="47525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2">
                  <a:lumMod val="50000"/>
                </a:schemeClr>
              </a:solidFill>
            </a:endParaRPr>
          </a:p>
        </p:txBody>
      </p:sp>
      <p:sp>
        <p:nvSpPr>
          <p:cNvPr id="5" name="サブタイトル 2"/>
          <p:cNvSpPr>
            <a:spLocks noGrp="1"/>
          </p:cNvSpPr>
          <p:nvPr>
            <p:ph type="subTitle" idx="1"/>
          </p:nvPr>
        </p:nvSpPr>
        <p:spPr>
          <a:xfrm>
            <a:off x="395536" y="5733256"/>
            <a:ext cx="8568952" cy="1124744"/>
          </a:xfrm>
        </p:spPr>
        <p:txBody>
          <a:bodyPr>
            <a:normAutofit/>
          </a:bodyPr>
          <a:lstStyle/>
          <a:p>
            <a:endParaRPr lang="ja-JP" altLang="ja-JP" sz="4400" dirty="0">
              <a:solidFill>
                <a:schemeClr val="tx1"/>
              </a:solidFill>
            </a:endParaRPr>
          </a:p>
          <a:p>
            <a:endParaRPr kumimoji="1" lang="ja-JP" altLang="en-US" dirty="0"/>
          </a:p>
        </p:txBody>
      </p:sp>
      <p:sp>
        <p:nvSpPr>
          <p:cNvPr id="193537" name="Rectangle 1"/>
          <p:cNvSpPr>
            <a:spLocks noChangeArrowheads="1"/>
          </p:cNvSpPr>
          <p:nvPr/>
        </p:nvSpPr>
        <p:spPr bwMode="auto">
          <a:xfrm>
            <a:off x="0" y="256661"/>
            <a:ext cx="9144000" cy="400110"/>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2000" b="1" dirty="0"/>
              <a:t>　</a:t>
            </a:r>
            <a:r>
              <a:rPr lang="en-US" altLang="ja-JP" sz="2000" b="1" dirty="0"/>
              <a:t>2023</a:t>
            </a:r>
            <a:r>
              <a:rPr lang="ja-JP" altLang="en-US" sz="2000" b="1" dirty="0"/>
              <a:t>年</a:t>
            </a:r>
            <a:r>
              <a:rPr lang="en-US" altLang="ja-JP" sz="2000" b="1" dirty="0"/>
              <a:t>12</a:t>
            </a:r>
            <a:r>
              <a:rPr lang="ja-JP" altLang="en-US" sz="2000" b="1" dirty="0"/>
              <a:t>月</a:t>
            </a:r>
            <a:r>
              <a:rPr lang="en-US" altLang="ja-JP" sz="2000" b="1" dirty="0"/>
              <a:t>4</a:t>
            </a:r>
            <a:r>
              <a:rPr lang="ja-JP" altLang="en-US" sz="2000" b="1" dirty="0"/>
              <a:t>日 署名提出院内集会　　</a:t>
            </a:r>
            <a:endParaRPr lang="en-US" altLang="ja-JP" sz="2000" b="1" dirty="0"/>
          </a:p>
        </p:txBody>
      </p:sp>
      <p:sp>
        <p:nvSpPr>
          <p:cNvPr id="3" name="スライド番号プレースホルダー 2"/>
          <p:cNvSpPr>
            <a:spLocks noGrp="1"/>
          </p:cNvSpPr>
          <p:nvPr>
            <p:ph type="sldNum" sz="quarter" idx="12"/>
          </p:nvPr>
        </p:nvSpPr>
        <p:spPr/>
        <p:txBody>
          <a:bodyPr/>
          <a:lstStyle/>
          <a:p>
            <a:fld id="{C22B6739-EE59-4F17-AB18-5F721B9E61A2}" type="slidenum">
              <a:rPr lang="ja-JP" altLang="en-US" smtClean="0"/>
              <a:pPr/>
              <a:t>1</a:t>
            </a:fld>
            <a:endParaRPr lang="ja-JP" altLang="en-US"/>
          </a:p>
        </p:txBody>
      </p:sp>
      <p:sp>
        <p:nvSpPr>
          <p:cNvPr id="4" name="テキスト ボックス 3"/>
          <p:cNvSpPr txBox="1"/>
          <p:nvPr/>
        </p:nvSpPr>
        <p:spPr>
          <a:xfrm>
            <a:off x="290176" y="3776387"/>
            <a:ext cx="8779671" cy="1015663"/>
          </a:xfrm>
          <a:prstGeom prst="rect">
            <a:avLst/>
          </a:prstGeom>
          <a:noFill/>
        </p:spPr>
        <p:txBody>
          <a:bodyPr wrap="square" rtlCol="0">
            <a:spAutoFit/>
          </a:bodyPr>
          <a:lstStyle/>
          <a:p>
            <a:pPr algn="ctr"/>
            <a:r>
              <a:rPr lang="ja-JP" altLang="en-US" sz="6000" b="1" u="sng" dirty="0">
                <a:solidFill>
                  <a:srgbClr val="FF0000"/>
                </a:solidFill>
              </a:rPr>
              <a:t>介護保険料と総合事業　</a:t>
            </a:r>
            <a:endParaRPr lang="ja-JP" altLang="en-US" sz="7200" b="1" u="sng" dirty="0">
              <a:solidFill>
                <a:srgbClr val="FF0000"/>
              </a:solidFill>
            </a:endParaRPr>
          </a:p>
        </p:txBody>
      </p:sp>
      <p:sp>
        <p:nvSpPr>
          <p:cNvPr id="8" name="タイトル 1">
            <a:extLst>
              <a:ext uri="{FF2B5EF4-FFF2-40B4-BE49-F238E27FC236}">
                <a16:creationId xmlns:a16="http://schemas.microsoft.com/office/drawing/2014/main" id="{790F1581-5257-42EC-8064-353FA0DD958D}"/>
              </a:ext>
            </a:extLst>
          </p:cNvPr>
          <p:cNvSpPr txBox="1">
            <a:spLocks/>
          </p:cNvSpPr>
          <p:nvPr/>
        </p:nvSpPr>
        <p:spPr bwMode="auto">
          <a:xfrm>
            <a:off x="364328" y="5589240"/>
            <a:ext cx="8568952" cy="11888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r>
              <a:rPr lang="ja-JP" altLang="en-US" sz="2800" dirty="0"/>
              <a:t>大阪社会保障推進協議会　</a:t>
            </a:r>
            <a:endParaRPr lang="en-US" altLang="ja-JP" sz="2800" dirty="0"/>
          </a:p>
          <a:p>
            <a:r>
              <a:rPr lang="ja-JP" altLang="en-US" sz="4000" dirty="0"/>
              <a:t>日下部雅喜</a:t>
            </a:r>
            <a:endParaRPr lang="ja-JP" altLang="en-US" sz="8000" dirty="0"/>
          </a:p>
        </p:txBody>
      </p:sp>
      <p:sp>
        <p:nvSpPr>
          <p:cNvPr id="9" name="テキスト ボックス 8">
            <a:extLst>
              <a:ext uri="{FF2B5EF4-FFF2-40B4-BE49-F238E27FC236}">
                <a16:creationId xmlns:a16="http://schemas.microsoft.com/office/drawing/2014/main" id="{093A4B0F-142E-4092-8694-40C10D29413B}"/>
              </a:ext>
            </a:extLst>
          </p:cNvPr>
          <p:cNvSpPr txBox="1"/>
          <p:nvPr/>
        </p:nvSpPr>
        <p:spPr>
          <a:xfrm>
            <a:off x="697529" y="1071324"/>
            <a:ext cx="7964963" cy="3785652"/>
          </a:xfrm>
          <a:prstGeom prst="rect">
            <a:avLst/>
          </a:prstGeom>
          <a:noFill/>
        </p:spPr>
        <p:txBody>
          <a:bodyPr wrap="square" rtlCol="0">
            <a:spAutoFit/>
          </a:bodyPr>
          <a:lstStyle/>
          <a:p>
            <a:pPr algn="ctr"/>
            <a:r>
              <a:rPr lang="ja-JP" altLang="en-US" sz="8000" dirty="0">
                <a:solidFill>
                  <a:srgbClr val="FF0000"/>
                </a:solidFill>
                <a:latin typeface="ＭＳ ゴシック" panose="020B0609070205080204" pitchFamily="49" charset="-128"/>
                <a:ea typeface="ＭＳ ゴシック" panose="020B0609070205080204" pitchFamily="49" charset="-128"/>
              </a:rPr>
              <a:t>第</a:t>
            </a:r>
            <a:r>
              <a:rPr lang="en-US" altLang="ja-JP" sz="8000" dirty="0">
                <a:solidFill>
                  <a:srgbClr val="FF0000"/>
                </a:solidFill>
                <a:latin typeface="ＭＳ ゴシック" panose="020B0609070205080204" pitchFamily="49" charset="-128"/>
                <a:ea typeface="ＭＳ ゴシック" panose="020B0609070205080204" pitchFamily="49" charset="-128"/>
              </a:rPr>
              <a:t>9</a:t>
            </a:r>
            <a:r>
              <a:rPr lang="ja-JP" altLang="en-US" sz="8000" dirty="0">
                <a:solidFill>
                  <a:srgbClr val="FF0000"/>
                </a:solidFill>
                <a:latin typeface="ＭＳ ゴシック" panose="020B0609070205080204" pitchFamily="49" charset="-128"/>
                <a:ea typeface="ＭＳ ゴシック" panose="020B0609070205080204" pitchFamily="49" charset="-128"/>
              </a:rPr>
              <a:t>期事業計画に向けた取り組み</a:t>
            </a:r>
            <a:endParaRPr lang="en-US" altLang="ja-JP" sz="8000" dirty="0">
              <a:solidFill>
                <a:srgbClr val="FF0000"/>
              </a:solidFill>
              <a:latin typeface="ＭＳ ゴシック" panose="020B0609070205080204" pitchFamily="49" charset="-128"/>
              <a:ea typeface="ＭＳ ゴシック" panose="020B0609070205080204" pitchFamily="49" charset="-128"/>
            </a:endParaRPr>
          </a:p>
          <a:p>
            <a:pPr algn="ctr"/>
            <a:endParaRPr lang="en-US" altLang="ja-JP" sz="80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62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522581"/>
          </a:xfrm>
          <a:solidFill>
            <a:schemeClr val="accent3">
              <a:lumMod val="40000"/>
              <a:lumOff val="60000"/>
            </a:schemeClr>
          </a:solidFill>
        </p:spPr>
        <p:txBody>
          <a:bodyPr/>
          <a:lstStyle/>
          <a:p>
            <a:br>
              <a:rPr lang="en-US" altLang="ja-JP" dirty="0"/>
            </a:br>
            <a:r>
              <a:rPr lang="ja-JP" altLang="en-US" dirty="0"/>
              <a:t>消費税１０％化に伴う</a:t>
            </a:r>
            <a:br>
              <a:rPr lang="en-US" altLang="ja-JP" dirty="0"/>
            </a:br>
            <a:r>
              <a:rPr lang="ja-JP" altLang="en-US" dirty="0"/>
              <a:t>公費投入による介護保険料軽減</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13" name="正方形/長方形 12"/>
          <p:cNvSpPr/>
          <p:nvPr/>
        </p:nvSpPr>
        <p:spPr>
          <a:xfrm>
            <a:off x="179512" y="2060848"/>
            <a:ext cx="9145015"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町村民税非課税世帯全体を対象として実施（６５歳以上の約３割）</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基準額に対する割合　　　軽減後</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（公費軽減分）         </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人数（</a:t>
            </a:r>
            <a:r>
              <a:rPr kumimoji="1" lang="en-US" altLang="ja-JP"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15</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年推計）</a:t>
            </a:r>
            <a:endPar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０．５０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０．３０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0.20)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650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０．７５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０．５０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0.25)</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０．７５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０．７０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0.05)</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実施時所要見込額　約１４００億円（公費ベース</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公費負担割合 国</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1/2</a:t>
            </a:r>
            <a:r>
              <a:rPr kumimoji="1" lang="ja-JP" altLang="en-US" sz="2800" b="0" i="0" u="none" strike="noStrike" kern="1200" cap="none" spc="0" normalizeH="0" baseline="0" noProof="0" dirty="0" err="1">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都道府県</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1/4 </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市町村</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1/4</a:t>
            </a:r>
          </a:p>
        </p:txBody>
      </p:sp>
    </p:spTree>
    <p:extLst>
      <p:ext uri="{BB962C8B-B14F-4D97-AF65-F5344CB8AC3E}">
        <p14:creationId xmlns:p14="http://schemas.microsoft.com/office/powerpoint/2010/main" val="397855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5BA324-50E8-306E-D07C-A1949CA303E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AAEEDE-74AD-EFE2-4987-C26982546F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954DFE1-7A26-CC6D-92CB-B565C9B6B106}"/>
              </a:ext>
            </a:extLst>
          </p:cNvPr>
          <p:cNvPicPr>
            <a:picLocks noChangeAspect="1"/>
          </p:cNvPicPr>
          <p:nvPr/>
        </p:nvPicPr>
        <p:blipFill>
          <a:blip r:embed="rId2"/>
          <a:stretch>
            <a:fillRect/>
          </a:stretch>
        </p:blipFill>
        <p:spPr>
          <a:xfrm>
            <a:off x="120649" y="407983"/>
            <a:ext cx="9144000" cy="6450017"/>
          </a:xfrm>
          <a:prstGeom prst="rect">
            <a:avLst/>
          </a:prstGeom>
        </p:spPr>
      </p:pic>
      <p:sp>
        <p:nvSpPr>
          <p:cNvPr id="8" name="テキスト ボックス 7">
            <a:extLst>
              <a:ext uri="{FF2B5EF4-FFF2-40B4-BE49-F238E27FC236}">
                <a16:creationId xmlns:a16="http://schemas.microsoft.com/office/drawing/2014/main" id="{7C4DB3A5-05DB-7766-650A-EE9B012029CC}"/>
              </a:ext>
            </a:extLst>
          </p:cNvPr>
          <p:cNvSpPr txBox="1"/>
          <p:nvPr/>
        </p:nvSpPr>
        <p:spPr>
          <a:xfrm>
            <a:off x="120649" y="10050"/>
            <a:ext cx="7304617" cy="369332"/>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社会保障審議会介護保険部会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　</a:t>
            </a:r>
          </a:p>
        </p:txBody>
      </p:sp>
      <p:sp>
        <p:nvSpPr>
          <p:cNvPr id="9" name="四角形: 角を丸くする 8">
            <a:extLst>
              <a:ext uri="{FF2B5EF4-FFF2-40B4-BE49-F238E27FC236}">
                <a16:creationId xmlns:a16="http://schemas.microsoft.com/office/drawing/2014/main" id="{C983CE1E-C719-A92B-E7E6-3B521B02BF36}"/>
              </a:ext>
            </a:extLst>
          </p:cNvPr>
          <p:cNvSpPr/>
          <p:nvPr/>
        </p:nvSpPr>
        <p:spPr>
          <a:xfrm>
            <a:off x="618066" y="3225801"/>
            <a:ext cx="8525933" cy="702732"/>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D9DBB814-C551-909B-CC7C-8AD47A66C846}"/>
              </a:ext>
            </a:extLst>
          </p:cNvPr>
          <p:cNvSpPr/>
          <p:nvPr/>
        </p:nvSpPr>
        <p:spPr>
          <a:xfrm>
            <a:off x="2015067" y="4114800"/>
            <a:ext cx="1811866" cy="491067"/>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58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511073A-AA0D-489D-8CC6-8F703C68891C}"/>
              </a:ext>
            </a:extLst>
          </p:cNvPr>
          <p:cNvSpPr>
            <a:spLocks noGrp="1"/>
          </p:cNvSpPr>
          <p:nvPr>
            <p:ph idx="1"/>
          </p:nvPr>
        </p:nvSpPr>
        <p:spPr/>
        <p:txBody>
          <a:bodyPr/>
          <a:lstStyle/>
          <a:p>
            <a:pPr marL="0" indent="0">
              <a:buNone/>
            </a:pPr>
            <a:r>
              <a:rPr kumimoji="1" lang="ja-JP" altLang="en-US" dirty="0">
                <a:solidFill>
                  <a:srgbClr val="FF0000"/>
                </a:solidFill>
              </a:rPr>
              <a:t>その</a:t>
            </a:r>
            <a:r>
              <a:rPr kumimoji="1" lang="en-US" altLang="ja-JP" dirty="0">
                <a:solidFill>
                  <a:srgbClr val="FF0000"/>
                </a:solidFill>
              </a:rPr>
              <a:t>1</a:t>
            </a:r>
            <a:r>
              <a:rPr kumimoji="1" lang="ja-JP" altLang="en-US" dirty="0"/>
              <a:t>　現在の介護保険料の仕組みでは限界。　国庫負担増で保険料引下げをすること。低所得者軽減に充当されている公費削減は行わないこと。</a:t>
            </a:r>
            <a:endParaRPr kumimoji="1" lang="en-US" altLang="ja-JP" dirty="0"/>
          </a:p>
          <a:p>
            <a:pPr marL="0" indent="0">
              <a:buNone/>
            </a:pPr>
            <a:r>
              <a:rPr kumimoji="1" lang="ja-JP" altLang="en-US" dirty="0">
                <a:solidFill>
                  <a:srgbClr val="FF0000"/>
                </a:solidFill>
              </a:rPr>
              <a:t>その２</a:t>
            </a:r>
            <a:r>
              <a:rPr kumimoji="1" lang="ja-JP" altLang="en-US" dirty="0"/>
              <a:t> 当面、市町村の一般財源投入して保険料引下げをおこなうこと。</a:t>
            </a:r>
          </a:p>
          <a:p>
            <a:pPr marL="0" indent="0">
              <a:buNone/>
            </a:pPr>
            <a:r>
              <a:rPr kumimoji="1" lang="ja-JP" altLang="en-US" dirty="0">
                <a:solidFill>
                  <a:srgbClr val="FF0000"/>
                </a:solidFill>
              </a:rPr>
              <a:t>その３</a:t>
            </a:r>
            <a:r>
              <a:rPr kumimoji="1" lang="ja-JP" altLang="en-US" dirty="0"/>
              <a:t>　保険料の余りを貯め込み（基金）している自治体は、全額保険料引下げにまわすこと。</a:t>
            </a:r>
            <a:endParaRPr kumimoji="1" lang="en-US" altLang="ja-JP" dirty="0"/>
          </a:p>
          <a:p>
            <a:pPr marL="0" indent="0">
              <a:buNone/>
            </a:pPr>
            <a:r>
              <a:rPr lang="ja-JP" altLang="en-US" dirty="0">
                <a:solidFill>
                  <a:srgbClr val="FF0000"/>
                </a:solidFill>
              </a:rPr>
              <a:t>その４</a:t>
            </a:r>
            <a:r>
              <a:rPr lang="ja-JP" altLang="en-US" dirty="0"/>
              <a:t>　</a:t>
            </a:r>
            <a:r>
              <a:rPr kumimoji="1" lang="ja-JP" altLang="en-US" dirty="0"/>
              <a:t>低所得者に対する介護保険料減免制度を拡充すること。</a:t>
            </a:r>
          </a:p>
          <a:p>
            <a:pPr marL="0" indent="0">
              <a:buNone/>
            </a:pPr>
            <a:endParaRPr kumimoji="1"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5620BD86-47DE-4F45-94E1-4FE159D7E3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タイトル 1">
            <a:extLst>
              <a:ext uri="{FF2B5EF4-FFF2-40B4-BE49-F238E27FC236}">
                <a16:creationId xmlns:a16="http://schemas.microsoft.com/office/drawing/2014/main" id="{0A410FEB-28D0-4FF0-B2BF-91127F809D3E}"/>
              </a:ext>
            </a:extLst>
          </p:cNvPr>
          <p:cNvSpPr>
            <a:spLocks noGrp="1"/>
          </p:cNvSpPr>
          <p:nvPr>
            <p:ph type="title"/>
          </p:nvPr>
        </p:nvSpPr>
        <p:spPr>
          <a:xfrm>
            <a:off x="457200" y="274638"/>
            <a:ext cx="8229600" cy="1143000"/>
          </a:xfrm>
          <a:solidFill>
            <a:srgbClr val="FFC000"/>
          </a:solidFill>
        </p:spPr>
        <p:txBody>
          <a:bodyPr/>
          <a:lstStyle/>
          <a:p>
            <a:r>
              <a:rPr kumimoji="1" lang="ja-JP" altLang="en-US" dirty="0"/>
              <a:t>保険料に関する４つの要求案</a:t>
            </a:r>
          </a:p>
        </p:txBody>
      </p:sp>
    </p:spTree>
    <p:extLst>
      <p:ext uri="{BB962C8B-B14F-4D97-AF65-F5344CB8AC3E}">
        <p14:creationId xmlns:p14="http://schemas.microsoft.com/office/powerpoint/2010/main" val="34655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EA47677-FEAF-4D37-8B30-D956B0D3BFF1}"/>
              </a:ext>
            </a:extLst>
          </p:cNvPr>
          <p:cNvSpPr>
            <a:spLocks noGrp="1" noChangeArrowheads="1"/>
          </p:cNvSpPr>
          <p:nvPr>
            <p:ph type="title"/>
          </p:nvPr>
        </p:nvSpPr>
        <p:spPr>
          <a:xfrm>
            <a:off x="539750" y="966893"/>
            <a:ext cx="8254929" cy="577550"/>
          </a:xfrm>
        </p:spPr>
        <p:txBody>
          <a:bodyPr/>
          <a:lstStyle/>
          <a:p>
            <a:pPr eaLnBrk="1" hangingPunct="1"/>
            <a:r>
              <a:rPr lang="ja-JP" altLang="en-US" sz="3200" dirty="0"/>
              <a:t>高齢者の保険料を</a:t>
            </a:r>
            <a:r>
              <a:rPr lang="en-US" altLang="ja-JP" sz="3200" dirty="0"/>
              <a:t>3</a:t>
            </a:r>
            <a:r>
              <a:rPr lang="ja-JP" altLang="en-US" sz="3200" dirty="0"/>
              <a:t>年間管理するのが基金</a:t>
            </a:r>
          </a:p>
        </p:txBody>
      </p:sp>
      <p:sp>
        <p:nvSpPr>
          <p:cNvPr id="27651" name="Text Box 4">
            <a:extLst>
              <a:ext uri="{FF2B5EF4-FFF2-40B4-BE49-F238E27FC236}">
                <a16:creationId xmlns:a16="http://schemas.microsoft.com/office/drawing/2014/main" id="{A6A8386D-5662-4121-90E5-6BD8B7609755}"/>
              </a:ext>
            </a:extLst>
          </p:cNvPr>
          <p:cNvSpPr>
            <a:spLocks noGrp="1" noChangeArrowheads="1"/>
          </p:cNvSpPr>
          <p:nvPr>
            <p:ph type="body" sz="half" idx="1"/>
          </p:nvPr>
        </p:nvSpPr>
        <p:spPr>
          <a:xfrm>
            <a:off x="468313" y="1520031"/>
            <a:ext cx="5543847" cy="207899"/>
          </a:xfrm>
          <a:noFill/>
        </p:spPr>
        <p:txBody>
          <a:bodyPr/>
          <a:lstStyle/>
          <a:p>
            <a:pPr eaLnBrk="1" hangingPunct="1">
              <a:lnSpc>
                <a:spcPct val="80000"/>
              </a:lnSpc>
              <a:spcBef>
                <a:spcPct val="50000"/>
              </a:spcBef>
              <a:buFontTx/>
              <a:buNone/>
            </a:pPr>
            <a:r>
              <a:rPr lang="ja-JP" altLang="en-US" sz="1600" b="1" dirty="0"/>
              <a:t>介護保険財政の仕組み　第</a:t>
            </a:r>
            <a:r>
              <a:rPr lang="en-US" altLang="ja-JP" sz="1600" b="1" dirty="0"/>
              <a:t>8</a:t>
            </a:r>
            <a:r>
              <a:rPr lang="ja-JP" altLang="en-US" sz="1600" b="1" dirty="0"/>
              <a:t>期（居宅サービスの場合）</a:t>
            </a:r>
          </a:p>
        </p:txBody>
      </p:sp>
      <p:graphicFrame>
        <p:nvGraphicFramePr>
          <p:cNvPr id="51238" name="Group 38">
            <a:extLst>
              <a:ext uri="{FF2B5EF4-FFF2-40B4-BE49-F238E27FC236}">
                <a16:creationId xmlns:a16="http://schemas.microsoft.com/office/drawing/2014/main" id="{914FDC5E-4946-4DB0-8F63-DD2BB671FD24}"/>
              </a:ext>
            </a:extLst>
          </p:cNvPr>
          <p:cNvGraphicFramePr>
            <a:graphicFrameLocks noGrp="1"/>
          </p:cNvGraphicFramePr>
          <p:nvPr>
            <p:ph sz="half" idx="2"/>
          </p:nvPr>
        </p:nvGraphicFramePr>
        <p:xfrm>
          <a:off x="539750" y="1773238"/>
          <a:ext cx="7993063" cy="2115280"/>
        </p:xfrm>
        <a:graphic>
          <a:graphicData uri="http://schemas.openxmlformats.org/drawingml/2006/table">
            <a:tbl>
              <a:tblPr/>
              <a:tblGrid>
                <a:gridCol w="1728788">
                  <a:extLst>
                    <a:ext uri="{9D8B030D-6E8A-4147-A177-3AD203B41FA5}">
                      <a16:colId xmlns:a16="http://schemas.microsoft.com/office/drawing/2014/main" val="20000"/>
                    </a:ext>
                  </a:extLst>
                </a:gridCol>
                <a:gridCol w="2197100">
                  <a:extLst>
                    <a:ext uri="{9D8B030D-6E8A-4147-A177-3AD203B41FA5}">
                      <a16:colId xmlns:a16="http://schemas.microsoft.com/office/drawing/2014/main" val="20001"/>
                    </a:ext>
                  </a:extLst>
                </a:gridCol>
                <a:gridCol w="701675">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962025">
                  <a:extLst>
                    <a:ext uri="{9D8B030D-6E8A-4147-A177-3AD203B41FA5}">
                      <a16:colId xmlns:a16="http://schemas.microsoft.com/office/drawing/2014/main" val="20004"/>
                    </a:ext>
                  </a:extLst>
                </a:gridCol>
                <a:gridCol w="963613">
                  <a:extLst>
                    <a:ext uri="{9D8B030D-6E8A-4147-A177-3AD203B41FA5}">
                      <a16:colId xmlns:a16="http://schemas.microsoft.com/office/drawing/2014/main" val="20005"/>
                    </a:ext>
                  </a:extLst>
                </a:gridCol>
              </a:tblGrid>
              <a:tr h="2114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charset="0"/>
                          <a:ea typeface="ＭＳ Ｐゴシック" pitchFamily="50" charset="-128"/>
                        </a:rPr>
                        <a:t>65</a:t>
                      </a:r>
                      <a:r>
                        <a:rPr kumimoji="1" lang="ja-JP" altLang="en-US" sz="2800" b="0" i="0" u="none" strike="noStrike" cap="none" normalizeH="0" baseline="0" dirty="0">
                          <a:ln>
                            <a:noFill/>
                          </a:ln>
                          <a:solidFill>
                            <a:srgbClr val="FF0000"/>
                          </a:solidFill>
                          <a:effectLst/>
                          <a:latin typeface="Arial" charset="0"/>
                          <a:ea typeface="ＭＳ Ｐゴシック" pitchFamily="50" charset="-128"/>
                        </a:rPr>
                        <a:t>歳以上保険料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600" b="0" i="0" u="sng" strike="noStrike" cap="none" normalizeH="0" baseline="0" dirty="0">
                          <a:ln>
                            <a:noFill/>
                          </a:ln>
                          <a:solidFill>
                            <a:srgbClr val="FF0000"/>
                          </a:solidFill>
                          <a:effectLst/>
                          <a:latin typeface="Arial" charset="0"/>
                          <a:ea typeface="ＭＳ Ｐゴシック" pitchFamily="50" charset="-128"/>
                        </a:rPr>
                        <a:t>２３％</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　保険料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２７％</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pitchFamily="50" charset="-128"/>
                        </a:rPr>
                        <a:t>５％</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２０％</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府</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市</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7668" name="Line 32">
            <a:extLst>
              <a:ext uri="{FF2B5EF4-FFF2-40B4-BE49-F238E27FC236}">
                <a16:creationId xmlns:a16="http://schemas.microsoft.com/office/drawing/2014/main" id="{0FBD4871-57F5-4A26-9DCA-8190417EABCD}"/>
              </a:ext>
            </a:extLst>
          </p:cNvPr>
          <p:cNvSpPr>
            <a:spLocks noChangeShapeType="1"/>
          </p:cNvSpPr>
          <p:nvPr/>
        </p:nvSpPr>
        <p:spPr bwMode="auto">
          <a:xfrm>
            <a:off x="3203575" y="3933825"/>
            <a:ext cx="288925"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27669" name="Line 33">
            <a:extLst>
              <a:ext uri="{FF2B5EF4-FFF2-40B4-BE49-F238E27FC236}">
                <a16:creationId xmlns:a16="http://schemas.microsoft.com/office/drawing/2014/main" id="{8225F58E-9ACD-4B1E-B566-BAACD5ADDBD7}"/>
              </a:ext>
            </a:extLst>
          </p:cNvPr>
          <p:cNvSpPr>
            <a:spLocks noChangeShapeType="1"/>
          </p:cNvSpPr>
          <p:nvPr/>
        </p:nvSpPr>
        <p:spPr bwMode="auto">
          <a:xfrm>
            <a:off x="3492500" y="4437063"/>
            <a:ext cx="431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27670" name="Line 34">
            <a:extLst>
              <a:ext uri="{FF2B5EF4-FFF2-40B4-BE49-F238E27FC236}">
                <a16:creationId xmlns:a16="http://schemas.microsoft.com/office/drawing/2014/main" id="{DACF505E-C474-48FF-9B1A-40FB1AEFA205}"/>
              </a:ext>
            </a:extLst>
          </p:cNvPr>
          <p:cNvSpPr>
            <a:spLocks noChangeShapeType="1"/>
          </p:cNvSpPr>
          <p:nvPr/>
        </p:nvSpPr>
        <p:spPr bwMode="auto">
          <a:xfrm flipV="1">
            <a:off x="7812088" y="3933825"/>
            <a:ext cx="71437"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51235" name="AutoShape 35">
            <a:extLst>
              <a:ext uri="{FF2B5EF4-FFF2-40B4-BE49-F238E27FC236}">
                <a16:creationId xmlns:a16="http://schemas.microsoft.com/office/drawing/2014/main" id="{75264269-02DE-4F98-9BC0-27C7489C3891}"/>
              </a:ext>
            </a:extLst>
          </p:cNvPr>
          <p:cNvSpPr>
            <a:spLocks noChangeArrowheads="1"/>
          </p:cNvSpPr>
          <p:nvPr/>
        </p:nvSpPr>
        <p:spPr bwMode="auto">
          <a:xfrm>
            <a:off x="4427538" y="4868863"/>
            <a:ext cx="3097212" cy="1439862"/>
          </a:xfrm>
          <a:prstGeom prst="wedgeRectCallout">
            <a:avLst>
              <a:gd name="adj1" fmla="val -25912"/>
              <a:gd name="adj2" fmla="val -8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単年度で精算し繰り越さない</a:t>
            </a:r>
          </a:p>
        </p:txBody>
      </p:sp>
      <p:sp>
        <p:nvSpPr>
          <p:cNvPr id="51239" name="AutoShape 39">
            <a:extLst>
              <a:ext uri="{FF2B5EF4-FFF2-40B4-BE49-F238E27FC236}">
                <a16:creationId xmlns:a16="http://schemas.microsoft.com/office/drawing/2014/main" id="{01CF7F6B-9971-49B4-B591-9CB02C93FA25}"/>
              </a:ext>
            </a:extLst>
          </p:cNvPr>
          <p:cNvSpPr>
            <a:spLocks noChangeArrowheads="1"/>
          </p:cNvSpPr>
          <p:nvPr/>
        </p:nvSpPr>
        <p:spPr bwMode="auto">
          <a:xfrm>
            <a:off x="539750" y="4581525"/>
            <a:ext cx="3024188" cy="1943100"/>
          </a:xfrm>
          <a:prstGeom prst="wedgeRectCallout">
            <a:avLst>
              <a:gd name="adj1" fmla="val -31787"/>
              <a:gd name="adj2" fmla="val -84968"/>
            </a:avLst>
          </a:prstGeom>
          <a:solidFill>
            <a:srgbClr val="FFFF00"/>
          </a:solidFill>
          <a:ln w="9525">
            <a:solidFill>
              <a:schemeClr val="tx1"/>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３年間繰り越して調整する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（＝準備基金）</a:t>
            </a:r>
          </a:p>
        </p:txBody>
      </p:sp>
      <p:sp>
        <p:nvSpPr>
          <p:cNvPr id="10" name="楕円 9">
            <a:extLst>
              <a:ext uri="{FF2B5EF4-FFF2-40B4-BE49-F238E27FC236}">
                <a16:creationId xmlns:a16="http://schemas.microsoft.com/office/drawing/2014/main" id="{46F729A6-62ED-44D0-AE2C-E9082B40CEB8}"/>
              </a:ext>
            </a:extLst>
          </p:cNvPr>
          <p:cNvSpPr/>
          <p:nvPr/>
        </p:nvSpPr>
        <p:spPr>
          <a:xfrm>
            <a:off x="395536" y="1773238"/>
            <a:ext cx="2016224" cy="223182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A0A8D3D2-DDEF-4D39-AFD2-31E86CD05DCD}"/>
              </a:ext>
            </a:extLst>
          </p:cNvPr>
          <p:cNvSpPr txBox="1"/>
          <p:nvPr/>
        </p:nvSpPr>
        <p:spPr>
          <a:xfrm>
            <a:off x="632286" y="1131"/>
            <a:ext cx="7344816" cy="646331"/>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介護保険財政の特徴と準備基金　　　　</a:t>
            </a:r>
            <a:r>
              <a:rPr kumimoji="1" lang="ja-JP" altLang="en-US" sz="2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　　</a:t>
            </a:r>
            <a:endPar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5012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5"/>
                                        </p:tgtEl>
                                        <p:attrNameLst>
                                          <p:attrName>style.visibility</p:attrName>
                                        </p:attrNameLst>
                                      </p:cBhvr>
                                      <p:to>
                                        <p:strVal val="visible"/>
                                      </p:to>
                                    </p:set>
                                    <p:animEffect transition="in" filter="checkerboard(across)">
                                      <p:cBhvr>
                                        <p:cTn id="7" dur="500"/>
                                        <p:tgtEl>
                                          <p:spTgt spid="51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9"/>
                                        </p:tgtEl>
                                        <p:attrNameLst>
                                          <p:attrName>style.visibility</p:attrName>
                                        </p:attrNameLst>
                                      </p:cBhvr>
                                      <p:to>
                                        <p:strVal val="visible"/>
                                      </p:to>
                                    </p:set>
                                    <p:animEffect transition="in" filter="checkerboard(across)">
                                      <p:cBhvr>
                                        <p:cTn id="17" dur="500"/>
                                        <p:tgtEl>
                                          <p:spTgt spid="5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5" grpId="0" animBg="1"/>
      <p:bldP spid="5123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a:t>中期財政運営（３年ごと）</a:t>
            </a:r>
          </a:p>
        </p:txBody>
      </p:sp>
      <p:sp>
        <p:nvSpPr>
          <p:cNvPr id="15363" name="Rectangle 3"/>
          <p:cNvSpPr>
            <a:spLocks noGrp="1" noChangeArrowheads="1"/>
          </p:cNvSpPr>
          <p:nvPr>
            <p:ph type="body" idx="1"/>
          </p:nvPr>
        </p:nvSpPr>
        <p:spPr>
          <a:xfrm>
            <a:off x="468313" y="1196975"/>
            <a:ext cx="8218487" cy="4929188"/>
          </a:xfrm>
        </p:spPr>
        <p:txBody>
          <a:bodyPr/>
          <a:lstStyle/>
          <a:p>
            <a:pPr>
              <a:buFont typeface="Wingdings" pitchFamily="2" charset="2"/>
              <a:buNone/>
            </a:pPr>
            <a:r>
              <a:rPr lang="ja-JP" altLang="en-US"/>
              <a:t>余った介護保険料は翌年以降の給付費へ</a:t>
            </a:r>
          </a:p>
        </p:txBody>
      </p:sp>
      <p:sp>
        <p:nvSpPr>
          <p:cNvPr id="15364" name="Rectangle 4"/>
          <p:cNvSpPr>
            <a:spLocks noChangeArrowheads="1"/>
          </p:cNvSpPr>
          <p:nvPr/>
        </p:nvSpPr>
        <p:spPr bwMode="auto">
          <a:xfrm>
            <a:off x="611188" y="4724400"/>
            <a:ext cx="2305050" cy="14414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67" name="Rectangle 7"/>
          <p:cNvSpPr>
            <a:spLocks noChangeArrowheads="1"/>
          </p:cNvSpPr>
          <p:nvPr/>
        </p:nvSpPr>
        <p:spPr bwMode="auto">
          <a:xfrm>
            <a:off x="611188" y="3860800"/>
            <a:ext cx="2305050" cy="792163"/>
          </a:xfrm>
          <a:prstGeom prst="rect">
            <a:avLst/>
          </a:prstGeom>
          <a:solidFill>
            <a:srgbClr val="00FF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3333FF"/>
                </a:solidFill>
                <a:effectLst/>
                <a:uLnTx/>
                <a:uFillTx/>
                <a:latin typeface="Calibri" pitchFamily="34" charset="0"/>
                <a:ea typeface="ＭＳ Ｐゴシック" pitchFamily="50" charset="-128"/>
                <a:cs typeface="+mn-cs"/>
              </a:rPr>
              <a:t>黒字（保険料の余り）</a:t>
            </a:r>
          </a:p>
        </p:txBody>
      </p:sp>
      <p:sp>
        <p:nvSpPr>
          <p:cNvPr id="15368" name="Rectangle 8"/>
          <p:cNvSpPr>
            <a:spLocks noChangeArrowheads="1"/>
          </p:cNvSpPr>
          <p:nvPr/>
        </p:nvSpPr>
        <p:spPr bwMode="auto">
          <a:xfrm>
            <a:off x="3348038" y="3860800"/>
            <a:ext cx="2303462" cy="23050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0" name="Rectangle 10"/>
          <p:cNvSpPr>
            <a:spLocks noChangeArrowheads="1"/>
          </p:cNvSpPr>
          <p:nvPr/>
        </p:nvSpPr>
        <p:spPr bwMode="auto">
          <a:xfrm>
            <a:off x="6084888" y="3860800"/>
            <a:ext cx="2374900" cy="23050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2" name="Rectangle 12"/>
          <p:cNvSpPr>
            <a:spLocks noChangeArrowheads="1"/>
          </p:cNvSpPr>
          <p:nvPr/>
        </p:nvSpPr>
        <p:spPr bwMode="auto">
          <a:xfrm>
            <a:off x="6084888" y="3213100"/>
            <a:ext cx="2374900" cy="647700"/>
          </a:xfrm>
          <a:prstGeom prst="rect">
            <a:avLst/>
          </a:prstGeom>
          <a:solidFill>
            <a:schemeClr val="bg1"/>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Calibri" pitchFamily="34" charset="0"/>
                <a:ea typeface="ＭＳ Ｐゴシック" pitchFamily="50" charset="-128"/>
                <a:cs typeface="+mn-cs"/>
              </a:rPr>
              <a:t>赤字（介護保険料不足）</a:t>
            </a:r>
          </a:p>
        </p:txBody>
      </p:sp>
      <p:sp>
        <p:nvSpPr>
          <p:cNvPr id="15373" name="Text Box 13"/>
          <p:cNvSpPr txBox="1">
            <a:spLocks noChangeArrowheads="1"/>
          </p:cNvSpPr>
          <p:nvPr/>
        </p:nvSpPr>
        <p:spPr bwMode="auto">
          <a:xfrm>
            <a:off x="827088" y="6092825"/>
            <a:ext cx="187325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１年目黒字</a:t>
            </a:r>
          </a:p>
        </p:txBody>
      </p:sp>
      <p:sp>
        <p:nvSpPr>
          <p:cNvPr id="15375" name="Text Box 15"/>
          <p:cNvSpPr txBox="1">
            <a:spLocks noChangeArrowheads="1"/>
          </p:cNvSpPr>
          <p:nvPr/>
        </p:nvSpPr>
        <p:spPr bwMode="auto">
          <a:xfrm>
            <a:off x="3348038" y="6092825"/>
            <a:ext cx="2303462"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t>２年目トントン</a:t>
            </a:r>
          </a:p>
        </p:txBody>
      </p:sp>
      <p:sp>
        <p:nvSpPr>
          <p:cNvPr id="15376" name="Text Box 16"/>
          <p:cNvSpPr txBox="1">
            <a:spLocks noChangeArrowheads="1"/>
          </p:cNvSpPr>
          <p:nvPr/>
        </p:nvSpPr>
        <p:spPr bwMode="auto">
          <a:xfrm>
            <a:off x="6300788" y="6092825"/>
            <a:ext cx="187325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３年目赤字</a:t>
            </a:r>
          </a:p>
        </p:txBody>
      </p:sp>
      <p:sp>
        <p:nvSpPr>
          <p:cNvPr id="15377" name="AutoShape 17"/>
          <p:cNvSpPr>
            <a:spLocks noChangeArrowheads="1"/>
          </p:cNvSpPr>
          <p:nvPr/>
        </p:nvSpPr>
        <p:spPr bwMode="auto">
          <a:xfrm>
            <a:off x="2700338" y="2636838"/>
            <a:ext cx="3889375" cy="1079500"/>
          </a:xfrm>
          <a:prstGeom prst="curvedDownArrow">
            <a:avLst>
              <a:gd name="adj1" fmla="val 24053"/>
              <a:gd name="adj2" fmla="val 24053"/>
              <a:gd name="adj3" fmla="val 74236"/>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8" name="AutoShape 18"/>
          <p:cNvSpPr>
            <a:spLocks noChangeArrowheads="1"/>
          </p:cNvSpPr>
          <p:nvPr/>
        </p:nvSpPr>
        <p:spPr bwMode="auto">
          <a:xfrm>
            <a:off x="827088" y="2133600"/>
            <a:ext cx="1944687" cy="935038"/>
          </a:xfrm>
          <a:prstGeom prst="wedgeRoundRectCallout">
            <a:avLst>
              <a:gd name="adj1" fmla="val 93509"/>
              <a:gd name="adj2" fmla="val 10611"/>
              <a:gd name="adj3" fmla="val 16667"/>
            </a:avLst>
          </a:prstGeom>
          <a:solidFill>
            <a:srgbClr val="FFFF00"/>
          </a:solidFill>
          <a:ln w="9525">
            <a:solidFill>
              <a:schemeClr val="tx1"/>
            </a:solidFill>
            <a:miter lim="800000"/>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これが介護給付費準備基金</a:t>
            </a:r>
          </a:p>
        </p:txBody>
      </p:sp>
    </p:spTree>
    <p:extLst>
      <p:ext uri="{BB962C8B-B14F-4D97-AF65-F5344CB8AC3E}">
        <p14:creationId xmlns:p14="http://schemas.microsoft.com/office/powerpoint/2010/main" val="23236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barn(inVertical)">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arn(inVertical)">
                                      <p:cBhvr>
                                        <p:cTn id="12" dur="5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checkerboard(across)">
                                      <p:cBhvr>
                                        <p:cTn id="17" dur="500"/>
                                        <p:tgtEl>
                                          <p:spTgt spid="1536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75"/>
                                        </p:tgtEl>
                                        <p:attrNameLst>
                                          <p:attrName>style.visibility</p:attrName>
                                        </p:attrNameLst>
                                      </p:cBhvr>
                                      <p:to>
                                        <p:strVal val="visible"/>
                                      </p:to>
                                    </p:set>
                                    <p:animEffect transition="in" filter="barn(inVertical)">
                                      <p:cBhvr>
                                        <p:cTn id="22" dur="500"/>
                                        <p:tgtEl>
                                          <p:spTgt spid="1537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checkerboard(across)">
                                      <p:cBhvr>
                                        <p:cTn id="27" dur="500"/>
                                        <p:tgtEl>
                                          <p:spTgt spid="1537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checkerboard(across)">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376"/>
                                        </p:tgtEl>
                                        <p:attrNameLst>
                                          <p:attrName>style.visibility</p:attrName>
                                        </p:attrNameLst>
                                      </p:cBhvr>
                                      <p:to>
                                        <p:strVal val="visible"/>
                                      </p:to>
                                    </p:set>
                                    <p:animEffect transition="in" filter="barn(inVertical)">
                                      <p:cBhvr>
                                        <p:cTn id="37" dur="500"/>
                                        <p:tgtEl>
                                          <p:spTgt spid="1537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377"/>
                                        </p:tgtEl>
                                        <p:attrNameLst>
                                          <p:attrName>style.visibility</p:attrName>
                                        </p:attrNameLst>
                                      </p:cBhvr>
                                      <p:to>
                                        <p:strVal val="visible"/>
                                      </p:to>
                                    </p:set>
                                    <p:animEffect transition="in" filter="checkerboard(across)">
                                      <p:cBhvr>
                                        <p:cTn id="42" dur="500"/>
                                        <p:tgtEl>
                                          <p:spTgt spid="1537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378"/>
                                        </p:tgtEl>
                                        <p:attrNameLst>
                                          <p:attrName>style.visibility</p:attrName>
                                        </p:attrNameLst>
                                      </p:cBhvr>
                                      <p:to>
                                        <p:strVal val="visible"/>
                                      </p:to>
                                    </p:set>
                                    <p:animEffect transition="in" filter="barn(inVertical)">
                                      <p:cBhvr>
                                        <p:cTn id="47" dur="5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70" grpId="0" animBg="1"/>
      <p:bldP spid="15372" grpId="0" animBg="1"/>
      <p:bldP spid="15373" grpId="0"/>
      <p:bldP spid="15375" grpId="0"/>
      <p:bldP spid="15376" grpId="0"/>
      <p:bldP spid="15377" grpId="0" animBg="1"/>
      <p:bldP spid="153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07A65-5A13-4F33-9159-B8CE2525DF69}"/>
              </a:ext>
            </a:extLst>
          </p:cNvPr>
          <p:cNvSpPr>
            <a:spLocks noGrp="1"/>
          </p:cNvSpPr>
          <p:nvPr>
            <p:ph type="title"/>
          </p:nvPr>
        </p:nvSpPr>
        <p:spPr>
          <a:xfrm>
            <a:off x="452029" y="61676"/>
            <a:ext cx="8229600" cy="1143000"/>
          </a:xfrm>
          <a:solidFill>
            <a:schemeClr val="accent3">
              <a:lumMod val="20000"/>
              <a:lumOff val="80000"/>
            </a:schemeClr>
          </a:solidFill>
        </p:spPr>
        <p:txBody>
          <a:bodyPr/>
          <a:lstStyle/>
          <a:p>
            <a:r>
              <a:rPr kumimoji="1" lang="ja-JP" altLang="en-US" sz="4000" dirty="0"/>
              <a:t>基金残高発生＝保険料が高すぎた</a:t>
            </a:r>
            <a:br>
              <a:rPr kumimoji="1" lang="en-US" altLang="ja-JP" sz="4000" dirty="0"/>
            </a:br>
            <a:r>
              <a:rPr kumimoji="1" lang="ja-JP" altLang="en-US" sz="2400" dirty="0"/>
              <a:t>３年間で過不足のない保険料設定が原則</a:t>
            </a:r>
            <a:endParaRPr kumimoji="1" lang="ja-JP" altLang="en-US" sz="4000" dirty="0"/>
          </a:p>
        </p:txBody>
      </p:sp>
      <p:sp>
        <p:nvSpPr>
          <p:cNvPr id="3" name="コンテンツ プレースホルダー 2">
            <a:extLst>
              <a:ext uri="{FF2B5EF4-FFF2-40B4-BE49-F238E27FC236}">
                <a16:creationId xmlns:a16="http://schemas.microsoft.com/office/drawing/2014/main" id="{0AAE59EC-056A-4C6E-8824-5FB52D2FCA2D}"/>
              </a:ext>
            </a:extLst>
          </p:cNvPr>
          <p:cNvSpPr>
            <a:spLocks noGrp="1"/>
          </p:cNvSpPr>
          <p:nvPr>
            <p:ph idx="1"/>
          </p:nvPr>
        </p:nvSpPr>
        <p:spPr>
          <a:xfrm>
            <a:off x="494483" y="1420700"/>
            <a:ext cx="8187146" cy="2872396"/>
          </a:xfrm>
        </p:spPr>
        <p:txBody>
          <a:bodyPr/>
          <a:lstStyle/>
          <a:p>
            <a:pPr marL="0" indent="0">
              <a:buNone/>
            </a:pPr>
            <a:r>
              <a:rPr kumimoji="1" lang="ja-JP" altLang="en-US" sz="2800" dirty="0"/>
              <a:t>介護保険法では、市町村に介護保険事業に要する費用に充てるために保険料を徴収することを義務付け（法第１２９条第１項）</a:t>
            </a:r>
            <a:endParaRPr kumimoji="1" lang="en-US" altLang="ja-JP" sz="2800" dirty="0"/>
          </a:p>
          <a:p>
            <a:pPr marL="0" indent="0">
              <a:buNone/>
            </a:pPr>
            <a:r>
              <a:rPr kumimoji="1" lang="ja-JP" altLang="en-US" sz="2800" dirty="0"/>
              <a:t>市町村が定める保険料は「おおむね三年を通じ財政の均衡を保つことができるものでなければならない」（介護保険法第１２９条第３項）とされている。</a:t>
            </a:r>
          </a:p>
        </p:txBody>
      </p:sp>
      <p:sp>
        <p:nvSpPr>
          <p:cNvPr id="4" name="スライド番号プレースホルダー 3">
            <a:extLst>
              <a:ext uri="{FF2B5EF4-FFF2-40B4-BE49-F238E27FC236}">
                <a16:creationId xmlns:a16="http://schemas.microsoft.com/office/drawing/2014/main" id="{4DE51BA4-AA63-4F29-822A-5E79D0EA0C7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6" name="テキスト ボックス 5">
            <a:extLst>
              <a:ext uri="{FF2B5EF4-FFF2-40B4-BE49-F238E27FC236}">
                <a16:creationId xmlns:a16="http://schemas.microsoft.com/office/drawing/2014/main" id="{8FD4E2BD-2F3F-443B-B939-67EDB2A75701}"/>
              </a:ext>
            </a:extLst>
          </p:cNvPr>
          <p:cNvSpPr txBox="1"/>
          <p:nvPr/>
        </p:nvSpPr>
        <p:spPr>
          <a:xfrm>
            <a:off x="323528" y="4437112"/>
            <a:ext cx="8800605"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「財政の均衡」＝歳入・歳出が３年間で均衡するという原則</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介護保険料が３年間で「余る」という事態</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⇒保険料設定が高すぎたということ</a:t>
            </a:r>
          </a:p>
        </p:txBody>
      </p:sp>
    </p:spTree>
    <p:extLst>
      <p:ext uri="{BB962C8B-B14F-4D97-AF65-F5344CB8AC3E}">
        <p14:creationId xmlns:p14="http://schemas.microsoft.com/office/powerpoint/2010/main" val="26389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2ABED9-A08B-F943-91CC-5DD0C0986451}"/>
              </a:ext>
            </a:extLst>
          </p:cNvPr>
          <p:cNvSpPr>
            <a:spLocks noGrp="1"/>
          </p:cNvSpPr>
          <p:nvPr>
            <p:ph type="title"/>
          </p:nvPr>
        </p:nvSpPr>
        <p:spPr>
          <a:xfrm>
            <a:off x="457200" y="274638"/>
            <a:ext cx="8229600" cy="639762"/>
          </a:xfrm>
          <a:solidFill>
            <a:schemeClr val="accent2">
              <a:lumMod val="20000"/>
              <a:lumOff val="80000"/>
            </a:schemeClr>
          </a:solidFill>
        </p:spPr>
        <p:txBody>
          <a:bodyPr/>
          <a:lstStyle/>
          <a:p>
            <a:r>
              <a:rPr kumimoji="1" lang="ja-JP" altLang="en-US" dirty="0"/>
              <a:t>一部の市町村で貯め込み常態化</a:t>
            </a:r>
          </a:p>
        </p:txBody>
      </p:sp>
      <p:sp>
        <p:nvSpPr>
          <p:cNvPr id="3" name="コンテンツ プレースホルダー 2">
            <a:extLst>
              <a:ext uri="{FF2B5EF4-FFF2-40B4-BE49-F238E27FC236}">
                <a16:creationId xmlns:a16="http://schemas.microsoft.com/office/drawing/2014/main" id="{FEEF885C-F767-A24D-9F41-B11325E79C12}"/>
              </a:ext>
            </a:extLst>
          </p:cNvPr>
          <p:cNvSpPr>
            <a:spLocks noGrp="1"/>
          </p:cNvSpPr>
          <p:nvPr>
            <p:ph idx="1"/>
          </p:nvPr>
        </p:nvSpPr>
        <p:spPr>
          <a:xfrm>
            <a:off x="372533" y="1109134"/>
            <a:ext cx="8432799" cy="5017030"/>
          </a:xfrm>
        </p:spPr>
        <p:txBody>
          <a:bodyPr/>
          <a:lstStyle/>
          <a:p>
            <a:pPr marL="0" indent="0">
              <a:buNone/>
            </a:pPr>
            <a:r>
              <a:rPr kumimoji="1" lang="ja-JP" altLang="en-US" dirty="0"/>
              <a:t>〇一部の市町村では、保険料が余っても次期計画に繰入れず基金として貯め込み続けるということが常態化。</a:t>
            </a:r>
            <a:endParaRPr kumimoji="1" lang="en-US" altLang="ja-JP" dirty="0"/>
          </a:p>
          <a:p>
            <a:pPr marL="0" indent="0">
              <a:buNone/>
            </a:pPr>
            <a:r>
              <a:rPr lang="ja-JP" altLang="en-US" sz="3600" dirty="0"/>
              <a:t>〇</a:t>
            </a:r>
            <a:r>
              <a:rPr kumimoji="1" lang="ja-JP" altLang="en-US" sz="3600" dirty="0"/>
              <a:t>厚生労働省もその姿勢を後退</a:t>
            </a:r>
            <a:endParaRPr kumimoji="1" lang="en-US" altLang="ja-JP" sz="3600" dirty="0"/>
          </a:p>
          <a:p>
            <a:pPr marL="0" indent="0">
              <a:buNone/>
            </a:pPr>
            <a:r>
              <a:rPr kumimoji="1" lang="ja-JP" altLang="en-US" dirty="0"/>
              <a:t>「介護給付費準備基金の剰余額は次期計画期間に歳入として繰り入れ、保険料上昇抑制に充てることが</a:t>
            </a:r>
            <a:r>
              <a:rPr kumimoji="1" lang="ja-JP" altLang="en-US" dirty="0">
                <a:solidFill>
                  <a:srgbClr val="FF0000"/>
                </a:solidFill>
              </a:rPr>
              <a:t>一つの考え方</a:t>
            </a:r>
            <a:r>
              <a:rPr kumimoji="1" lang="ja-JP" altLang="en-US" dirty="0"/>
              <a:t>である」「介護給付費準備基金の適正な水準は</a:t>
            </a:r>
            <a:r>
              <a:rPr kumimoji="1" lang="ja-JP" altLang="en-US" dirty="0">
                <a:solidFill>
                  <a:srgbClr val="FF0000"/>
                </a:solidFill>
              </a:rPr>
              <a:t>保険者が決定するもの</a:t>
            </a:r>
            <a:r>
              <a:rPr kumimoji="1" lang="ja-JP" altLang="en-US" dirty="0"/>
              <a:t>」と市町村が基金を貯めこむことも容認するような表現に変えた。（</a:t>
            </a:r>
            <a:r>
              <a:rPr kumimoji="1" lang="ja-JP" altLang="en-US" sz="2400" dirty="0"/>
              <a:t>平成</a:t>
            </a:r>
            <a:r>
              <a:rPr kumimoji="1" lang="en-US" altLang="ja-JP" sz="2400" dirty="0"/>
              <a:t>29</a:t>
            </a:r>
            <a:r>
              <a:rPr kumimoji="1" lang="ja-JP" altLang="en-US" sz="2400" dirty="0"/>
              <a:t>年</a:t>
            </a:r>
            <a:r>
              <a:rPr kumimoji="1" lang="en-US" altLang="ja-JP" sz="2400" dirty="0"/>
              <a:t>7</a:t>
            </a:r>
            <a:r>
              <a:rPr kumimoji="1" lang="ja-JP" altLang="en-US" sz="2400" dirty="0"/>
              <a:t>月</a:t>
            </a:r>
            <a:r>
              <a:rPr kumimoji="1" lang="en-US" altLang="ja-JP" sz="2400" dirty="0"/>
              <a:t>3</a:t>
            </a:r>
            <a:r>
              <a:rPr kumimoji="1" lang="ja-JP" altLang="en-US" sz="2400" dirty="0"/>
              <a:t>日全国介護保険担当課長会議資料）</a:t>
            </a:r>
            <a:endParaRPr kumimoji="1" lang="en-US" altLang="ja-JP" dirty="0"/>
          </a:p>
        </p:txBody>
      </p:sp>
      <p:sp>
        <p:nvSpPr>
          <p:cNvPr id="4" name="スライド番号プレースホルダー 3">
            <a:extLst>
              <a:ext uri="{FF2B5EF4-FFF2-40B4-BE49-F238E27FC236}">
                <a16:creationId xmlns:a16="http://schemas.microsoft.com/office/drawing/2014/main" id="{66C651AA-13BA-DF91-AD47-0F2E126028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dirty="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28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CA416-CF3A-4FDC-85D2-74AA13915B51}"/>
              </a:ext>
            </a:extLst>
          </p:cNvPr>
          <p:cNvSpPr>
            <a:spLocks noGrp="1"/>
          </p:cNvSpPr>
          <p:nvPr>
            <p:ph type="title"/>
          </p:nvPr>
        </p:nvSpPr>
        <p:spPr>
          <a:xfrm>
            <a:off x="457200" y="136525"/>
            <a:ext cx="8229600" cy="639762"/>
          </a:xfrm>
          <a:solidFill>
            <a:schemeClr val="accent1">
              <a:lumMod val="20000"/>
              <a:lumOff val="80000"/>
            </a:schemeClr>
          </a:solidFill>
        </p:spPr>
        <p:txBody>
          <a:bodyPr/>
          <a:lstStyle/>
          <a:p>
            <a:r>
              <a:rPr kumimoji="1" lang="ja-JP" altLang="en-US" dirty="0"/>
              <a:t>全国市町村の介護保険は「黒字」</a:t>
            </a:r>
          </a:p>
        </p:txBody>
      </p:sp>
      <p:sp>
        <p:nvSpPr>
          <p:cNvPr id="4" name="スライド番号プレースホルダー 3">
            <a:extLst>
              <a:ext uri="{FF2B5EF4-FFF2-40B4-BE49-F238E27FC236}">
                <a16:creationId xmlns:a16="http://schemas.microsoft.com/office/drawing/2014/main" id="{336C76DD-E684-44EB-99B3-4848B36B84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Rectangle 1">
            <a:extLst>
              <a:ext uri="{FF2B5EF4-FFF2-40B4-BE49-F238E27FC236}">
                <a16:creationId xmlns:a16="http://schemas.microsoft.com/office/drawing/2014/main" id="{BEAF2FAE-08AE-48E7-A451-0E7ABEFF5B16}"/>
              </a:ext>
            </a:extLst>
          </p:cNvPr>
          <p:cNvSpPr>
            <a:spLocks noChangeArrowheads="1"/>
          </p:cNvSpPr>
          <p:nvPr/>
        </p:nvSpPr>
        <p:spPr bwMode="auto">
          <a:xfrm>
            <a:off x="174627" y="1961740"/>
            <a:ext cx="81184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介護給付費準備基金の状況</a:t>
            </a: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（単位：千円）</a:t>
            </a:r>
            <a:endParaRPr kumimoji="0" lang="ja-JP" altLang="ja-JP" sz="5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732A4CD-ABFC-42EF-90D7-E353F952D3DA}"/>
              </a:ext>
            </a:extLst>
          </p:cNvPr>
          <p:cNvSpPr txBox="1"/>
          <p:nvPr/>
        </p:nvSpPr>
        <p:spPr>
          <a:xfrm>
            <a:off x="2590801" y="6356350"/>
            <a:ext cx="566737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厚生労働省「介護保険事業状況報告」から作成</a:t>
            </a:r>
          </a:p>
        </p:txBody>
      </p:sp>
      <p:sp>
        <p:nvSpPr>
          <p:cNvPr id="9" name="テキスト ボックス 8">
            <a:extLst>
              <a:ext uri="{FF2B5EF4-FFF2-40B4-BE49-F238E27FC236}">
                <a16:creationId xmlns:a16="http://schemas.microsoft.com/office/drawing/2014/main" id="{563BE27B-80B2-4F97-7D7F-1D63116EB48A}"/>
              </a:ext>
            </a:extLst>
          </p:cNvPr>
          <p:cNvSpPr txBox="1"/>
          <p:nvPr/>
        </p:nvSpPr>
        <p:spPr>
          <a:xfrm>
            <a:off x="405341" y="996997"/>
            <a:ext cx="811847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全国の基金残高合計は、第５期末（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3024</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4683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万円で介護保険事業の歳入額と比較して</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％だった基金残高が第</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7947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8111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万円歳入額比で</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6.9</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倍以上に積み上がっている。</a:t>
            </a:r>
          </a:p>
        </p:txBody>
      </p:sp>
      <p:graphicFrame>
        <p:nvGraphicFramePr>
          <p:cNvPr id="10" name="表 9">
            <a:extLst>
              <a:ext uri="{FF2B5EF4-FFF2-40B4-BE49-F238E27FC236}">
                <a16:creationId xmlns:a16="http://schemas.microsoft.com/office/drawing/2014/main" id="{F302016D-B3F5-CACC-25B4-B159698449B0}"/>
              </a:ext>
            </a:extLst>
          </p:cNvPr>
          <p:cNvGraphicFramePr>
            <a:graphicFrameLocks noGrp="1"/>
          </p:cNvGraphicFramePr>
          <p:nvPr/>
        </p:nvGraphicFramePr>
        <p:xfrm>
          <a:off x="-1" y="2461100"/>
          <a:ext cx="8906934" cy="3871416"/>
        </p:xfrm>
        <a:graphic>
          <a:graphicData uri="http://schemas.openxmlformats.org/drawingml/2006/table">
            <a:tbl>
              <a:tblPr firstRow="1" firstCol="1" bandRow="1">
                <a:tableStyleId>{5C22544A-7EE6-4342-B048-85BDC9FD1C3A}</a:tableStyleId>
              </a:tblPr>
              <a:tblGrid>
                <a:gridCol w="2192868">
                  <a:extLst>
                    <a:ext uri="{9D8B030D-6E8A-4147-A177-3AD203B41FA5}">
                      <a16:colId xmlns:a16="http://schemas.microsoft.com/office/drawing/2014/main" val="368198093"/>
                    </a:ext>
                  </a:extLst>
                </a:gridCol>
                <a:gridCol w="1394864">
                  <a:extLst>
                    <a:ext uri="{9D8B030D-6E8A-4147-A177-3AD203B41FA5}">
                      <a16:colId xmlns:a16="http://schemas.microsoft.com/office/drawing/2014/main" val="368898163"/>
                    </a:ext>
                  </a:extLst>
                </a:gridCol>
                <a:gridCol w="1611879">
                  <a:extLst>
                    <a:ext uri="{9D8B030D-6E8A-4147-A177-3AD203B41FA5}">
                      <a16:colId xmlns:a16="http://schemas.microsoft.com/office/drawing/2014/main" val="3999542171"/>
                    </a:ext>
                  </a:extLst>
                </a:gridCol>
                <a:gridCol w="862523">
                  <a:extLst>
                    <a:ext uri="{9D8B030D-6E8A-4147-A177-3AD203B41FA5}">
                      <a16:colId xmlns:a16="http://schemas.microsoft.com/office/drawing/2014/main" val="1416626089"/>
                    </a:ext>
                  </a:extLst>
                </a:gridCol>
                <a:gridCol w="728134">
                  <a:extLst>
                    <a:ext uri="{9D8B030D-6E8A-4147-A177-3AD203B41FA5}">
                      <a16:colId xmlns:a16="http://schemas.microsoft.com/office/drawing/2014/main" val="1635359753"/>
                    </a:ext>
                  </a:extLst>
                </a:gridCol>
                <a:gridCol w="889000">
                  <a:extLst>
                    <a:ext uri="{9D8B030D-6E8A-4147-A177-3AD203B41FA5}">
                      <a16:colId xmlns:a16="http://schemas.microsoft.com/office/drawing/2014/main" val="2934373597"/>
                    </a:ext>
                  </a:extLst>
                </a:gridCol>
                <a:gridCol w="1227666">
                  <a:extLst>
                    <a:ext uri="{9D8B030D-6E8A-4147-A177-3AD203B41FA5}">
                      <a16:colId xmlns:a16="http://schemas.microsoft.com/office/drawing/2014/main" val="3365748025"/>
                    </a:ext>
                  </a:extLst>
                </a:gridCol>
              </a:tblGrid>
              <a:tr h="590413">
                <a:tc>
                  <a:txBody>
                    <a:bodyPr/>
                    <a:lstStyle/>
                    <a:p>
                      <a:pPr algn="ctr"/>
                      <a:r>
                        <a:rPr lang="ja-JP" sz="1600" kern="0" dirty="0">
                          <a:effectLst/>
                        </a:rPr>
                        <a:t>　年度　　事業計画の期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準備基金残高合計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歳入額合計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基金残高／歳入額</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en-US" sz="1600" kern="0">
                          <a:effectLst/>
                        </a:rPr>
                        <a:t> </a:t>
                      </a:r>
                      <a:r>
                        <a:rPr lang="ja-JP" sz="1600" kern="0">
                          <a:effectLst/>
                        </a:rPr>
                        <a:t>保険者数</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基金保有保険者数</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800" kern="0">
                          <a:effectLst/>
                        </a:rPr>
                        <a:t>基金保有保険者の割合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99805112"/>
                  </a:ext>
                </a:extLst>
              </a:tr>
              <a:tr h="381057">
                <a:tc>
                  <a:txBody>
                    <a:bodyPr/>
                    <a:lstStyle/>
                    <a:p>
                      <a:pPr algn="r"/>
                      <a:r>
                        <a:rPr lang="ja-JP" sz="1600" kern="0">
                          <a:effectLst/>
                        </a:rPr>
                        <a:t>２００２年度　第１期末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194,395,947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5,047,969,472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3.90%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2863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2089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73.0%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17783465"/>
                  </a:ext>
                </a:extLst>
              </a:tr>
              <a:tr h="381057">
                <a:tc>
                  <a:txBody>
                    <a:bodyPr/>
                    <a:lstStyle/>
                    <a:p>
                      <a:pPr algn="r"/>
                      <a:r>
                        <a:rPr lang="ja-JP" sz="1600" kern="0">
                          <a:effectLst/>
                        </a:rPr>
                        <a:t>２００５年度　第２期末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166,256,523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6,231,256,607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1681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1401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83.3%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15957561"/>
                  </a:ext>
                </a:extLst>
              </a:tr>
              <a:tr h="381057">
                <a:tc>
                  <a:txBody>
                    <a:bodyPr/>
                    <a:lstStyle/>
                    <a:p>
                      <a:pPr algn="r"/>
                      <a:r>
                        <a:rPr lang="ja-JP" sz="1600" kern="0">
                          <a:effectLst/>
                        </a:rPr>
                        <a:t>２００８年度　第３期末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404,964,779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7,235,052,075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5.60%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1646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1534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93.2%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9615245"/>
                  </a:ext>
                </a:extLst>
              </a:tr>
              <a:tr h="381057">
                <a:tc>
                  <a:txBody>
                    <a:bodyPr/>
                    <a:lstStyle/>
                    <a:p>
                      <a:pPr algn="r"/>
                      <a:r>
                        <a:rPr lang="ja-JP" sz="1600" kern="0">
                          <a:effectLst/>
                        </a:rPr>
                        <a:t>２０１１年度　第４期末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284,815,391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8,209,330,308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3.50%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1580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1452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6939962"/>
                  </a:ext>
                </a:extLst>
              </a:tr>
              <a:tr h="381057">
                <a:tc>
                  <a:txBody>
                    <a:bodyPr/>
                    <a:lstStyle/>
                    <a:p>
                      <a:pPr algn="r"/>
                      <a:r>
                        <a:rPr lang="ja-JP" sz="1600" kern="0">
                          <a:effectLst/>
                        </a:rPr>
                        <a:t>２０１４年度　第５期末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302,446,832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9,614,155,369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3.10%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1428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90.4%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032107242"/>
                  </a:ext>
                </a:extLst>
              </a:tr>
              <a:tr h="381057">
                <a:tc>
                  <a:txBody>
                    <a:bodyPr/>
                    <a:lstStyle/>
                    <a:p>
                      <a:pPr algn="r"/>
                      <a:r>
                        <a:rPr lang="ja-JP" sz="1600" kern="0">
                          <a:effectLst/>
                        </a:rPr>
                        <a:t>２０１７年度　第６期末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578,642,406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10,688,936,902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5.40%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1467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93.0%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76398294"/>
                  </a:ext>
                </a:extLst>
              </a:tr>
              <a:tr h="381057">
                <a:tc>
                  <a:txBody>
                    <a:bodyPr/>
                    <a:lstStyle/>
                    <a:p>
                      <a:pPr algn="r"/>
                      <a:r>
                        <a:rPr lang="ja-JP" sz="1600" kern="0">
                          <a:effectLst/>
                        </a:rPr>
                        <a:t>２０２０年度　第７期末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794,781,115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11,558,427,862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6.90%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1442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04208147"/>
                  </a:ext>
                </a:extLst>
              </a:tr>
              <a:tr h="381057">
                <a:tc>
                  <a:txBody>
                    <a:bodyPr/>
                    <a:lstStyle/>
                    <a:p>
                      <a:pPr algn="r"/>
                      <a:r>
                        <a:rPr lang="ja-JP" sz="1600" kern="0">
                          <a:effectLst/>
                        </a:rPr>
                        <a:t>２０２１年度第</a:t>
                      </a:r>
                      <a:r>
                        <a:rPr lang="en-US" sz="1600" kern="0">
                          <a:effectLst/>
                        </a:rPr>
                        <a:t>8</a:t>
                      </a:r>
                      <a:r>
                        <a:rPr lang="ja-JP" sz="1600" kern="0">
                          <a:effectLst/>
                        </a:rPr>
                        <a:t>期</a:t>
                      </a:r>
                      <a:r>
                        <a:rPr lang="en-US" sz="1600" kern="0">
                          <a:effectLst/>
                        </a:rPr>
                        <a:t>1</a:t>
                      </a:r>
                      <a:r>
                        <a:rPr lang="ja-JP" sz="1600" kern="0">
                          <a:effectLst/>
                        </a:rPr>
                        <a:t>年目</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913,732,214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11,855,006,884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1426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dirty="0">
                          <a:effectLst/>
                        </a:rPr>
                        <a:t>90.8%</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2198711"/>
                  </a:ext>
                </a:extLst>
              </a:tr>
            </a:tbl>
          </a:graphicData>
        </a:graphic>
      </p:graphicFrame>
    </p:spTree>
    <p:extLst>
      <p:ext uri="{BB962C8B-B14F-4D97-AF65-F5344CB8AC3E}">
        <p14:creationId xmlns:p14="http://schemas.microsoft.com/office/powerpoint/2010/main" val="74924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86C90-F8CF-4543-AE13-72182C5822E4}"/>
              </a:ext>
            </a:extLst>
          </p:cNvPr>
          <p:cNvSpPr>
            <a:spLocks noGrp="1"/>
          </p:cNvSpPr>
          <p:nvPr>
            <p:ph type="title"/>
          </p:nvPr>
        </p:nvSpPr>
        <p:spPr>
          <a:xfrm>
            <a:off x="333375" y="200285"/>
            <a:ext cx="8229600" cy="611187"/>
          </a:xfrm>
        </p:spPr>
        <p:txBody>
          <a:bodyPr/>
          <a:lstStyle/>
          <a:p>
            <a:r>
              <a:rPr kumimoji="1" lang="ja-JP" altLang="en-US" sz="3200" dirty="0"/>
              <a:t>「赤字」で都道府県から借金する市町村は減少</a:t>
            </a:r>
          </a:p>
        </p:txBody>
      </p:sp>
      <p:sp>
        <p:nvSpPr>
          <p:cNvPr id="4" name="スライド番号プレースホルダー 3">
            <a:extLst>
              <a:ext uri="{FF2B5EF4-FFF2-40B4-BE49-F238E27FC236}">
                <a16:creationId xmlns:a16="http://schemas.microsoft.com/office/drawing/2014/main" id="{EA5B36F9-E21F-4A88-A451-7286AFBE68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776F1F0-E546-440B-8026-F539E92045AE}"/>
              </a:ext>
            </a:extLst>
          </p:cNvPr>
          <p:cNvSpPr txBox="1"/>
          <p:nvPr/>
        </p:nvSpPr>
        <p:spPr>
          <a:xfrm>
            <a:off x="3029447" y="6504158"/>
            <a:ext cx="494173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厚生労働省「介護保険事業状況報告」から作成</a:t>
            </a:r>
          </a:p>
        </p:txBody>
      </p:sp>
      <p:graphicFrame>
        <p:nvGraphicFramePr>
          <p:cNvPr id="6" name="表 5">
            <a:extLst>
              <a:ext uri="{FF2B5EF4-FFF2-40B4-BE49-F238E27FC236}">
                <a16:creationId xmlns:a16="http://schemas.microsoft.com/office/drawing/2014/main" id="{E71CC218-2AA7-6E33-5058-4397B55A6271}"/>
              </a:ext>
            </a:extLst>
          </p:cNvPr>
          <p:cNvGraphicFramePr>
            <a:graphicFrameLocks noGrp="1"/>
          </p:cNvGraphicFramePr>
          <p:nvPr/>
        </p:nvGraphicFramePr>
        <p:xfrm>
          <a:off x="319617" y="3446438"/>
          <a:ext cx="8136465" cy="2962484"/>
        </p:xfrm>
        <a:graphic>
          <a:graphicData uri="http://schemas.openxmlformats.org/drawingml/2006/table">
            <a:tbl>
              <a:tblPr firstRow="1" firstCol="1" bandRow="1">
                <a:tableStyleId>{5C22544A-7EE6-4342-B048-85BDC9FD1C3A}</a:tableStyleId>
              </a:tblPr>
              <a:tblGrid>
                <a:gridCol w="2524184">
                  <a:extLst>
                    <a:ext uri="{9D8B030D-6E8A-4147-A177-3AD203B41FA5}">
                      <a16:colId xmlns:a16="http://schemas.microsoft.com/office/drawing/2014/main" val="2184050160"/>
                    </a:ext>
                  </a:extLst>
                </a:gridCol>
                <a:gridCol w="1121774">
                  <a:extLst>
                    <a:ext uri="{9D8B030D-6E8A-4147-A177-3AD203B41FA5}">
                      <a16:colId xmlns:a16="http://schemas.microsoft.com/office/drawing/2014/main" val="1413773946"/>
                    </a:ext>
                  </a:extLst>
                </a:gridCol>
                <a:gridCol w="1518773">
                  <a:extLst>
                    <a:ext uri="{9D8B030D-6E8A-4147-A177-3AD203B41FA5}">
                      <a16:colId xmlns:a16="http://schemas.microsoft.com/office/drawing/2014/main" val="23680945"/>
                    </a:ext>
                  </a:extLst>
                </a:gridCol>
                <a:gridCol w="1602231">
                  <a:extLst>
                    <a:ext uri="{9D8B030D-6E8A-4147-A177-3AD203B41FA5}">
                      <a16:colId xmlns:a16="http://schemas.microsoft.com/office/drawing/2014/main" val="1625925925"/>
                    </a:ext>
                  </a:extLst>
                </a:gridCol>
                <a:gridCol w="1369503">
                  <a:extLst>
                    <a:ext uri="{9D8B030D-6E8A-4147-A177-3AD203B41FA5}">
                      <a16:colId xmlns:a16="http://schemas.microsoft.com/office/drawing/2014/main" val="55778334"/>
                    </a:ext>
                  </a:extLst>
                </a:gridCol>
              </a:tblGrid>
              <a:tr h="574605">
                <a:tc>
                  <a:txBody>
                    <a:bodyPr/>
                    <a:lstStyle/>
                    <a:p>
                      <a:pPr algn="just"/>
                      <a:r>
                        <a:rPr lang="ja-JP" sz="1600" kern="0">
                          <a:effectLst/>
                        </a:rPr>
                        <a:t>　　　年度　　期</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保険者数</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貸付を受けた保険者数</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貸付保険者割合（％）</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貸付額（単位：百万円）</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92966704"/>
                  </a:ext>
                </a:extLst>
              </a:tr>
              <a:tr h="243703">
                <a:tc>
                  <a:txBody>
                    <a:bodyPr/>
                    <a:lstStyle/>
                    <a:p>
                      <a:pPr algn="just"/>
                      <a:r>
                        <a:rPr lang="ja-JP" sz="1600" kern="0">
                          <a:effectLst/>
                        </a:rPr>
                        <a:t>２００２年度　第１期末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２８６３</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７３５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２５．６％</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４０３</a:t>
                      </a:r>
                      <a:r>
                        <a:rPr lang="ja-JP" altLang="en-US" sz="1600" kern="0" dirty="0">
                          <a:effectLst/>
                        </a:rPr>
                        <a:t>億</a:t>
                      </a:r>
                      <a:r>
                        <a:rPr lang="ja-JP" sz="1600" kern="0" dirty="0">
                          <a:effectLst/>
                        </a:rPr>
                        <a:t>７０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59945178"/>
                  </a:ext>
                </a:extLst>
              </a:tr>
              <a:tr h="211529">
                <a:tc>
                  <a:txBody>
                    <a:bodyPr/>
                    <a:lstStyle/>
                    <a:p>
                      <a:pPr algn="just"/>
                      <a:r>
                        <a:rPr lang="ja-JP" sz="1600" kern="0">
                          <a:effectLst/>
                        </a:rPr>
                        <a:t>２００５年度　第２期末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１６８１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４２３</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２５．２％</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３９１</a:t>
                      </a:r>
                      <a:r>
                        <a:rPr lang="ja-JP" altLang="en-US" sz="1600" kern="0" dirty="0">
                          <a:effectLst/>
                        </a:rPr>
                        <a:t>億</a:t>
                      </a:r>
                      <a:r>
                        <a:rPr lang="ja-JP" sz="1600" kern="0" dirty="0">
                          <a:effectLst/>
                        </a:rPr>
                        <a:t>８３</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04314484"/>
                  </a:ext>
                </a:extLst>
              </a:tr>
              <a:tr h="145489">
                <a:tc>
                  <a:txBody>
                    <a:bodyPr/>
                    <a:lstStyle/>
                    <a:p>
                      <a:pPr algn="just"/>
                      <a:r>
                        <a:rPr lang="ja-JP" sz="1600" kern="0">
                          <a:effectLst/>
                        </a:rPr>
                        <a:t>２００８年度　第３期末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１６４６</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indent="101600" algn="r"/>
                      <a:r>
                        <a:rPr lang="ja-JP" sz="1600" kern="0">
                          <a:effectLst/>
                        </a:rPr>
                        <a:t>５７</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３．５％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２２</a:t>
                      </a:r>
                      <a:r>
                        <a:rPr lang="ja-JP" altLang="en-US" sz="1600" kern="0" dirty="0">
                          <a:effectLst/>
                        </a:rPr>
                        <a:t>億</a:t>
                      </a:r>
                      <a:r>
                        <a:rPr lang="ja-JP" sz="1600" kern="0" dirty="0">
                          <a:effectLst/>
                        </a:rPr>
                        <a:t>００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64524213"/>
                  </a:ext>
                </a:extLst>
              </a:tr>
              <a:tr h="208904">
                <a:tc>
                  <a:txBody>
                    <a:bodyPr/>
                    <a:lstStyle/>
                    <a:p>
                      <a:pPr algn="just"/>
                      <a:r>
                        <a:rPr lang="ja-JP" sz="1600" kern="0">
                          <a:effectLst/>
                        </a:rPr>
                        <a:t>２０１１年度　第４期末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１５８０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１３８</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８．７％</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９８</a:t>
                      </a:r>
                      <a:r>
                        <a:rPr lang="ja-JP" altLang="en-US" sz="1600" kern="0" dirty="0">
                          <a:effectLst/>
                        </a:rPr>
                        <a:t>億</a:t>
                      </a:r>
                      <a:r>
                        <a:rPr lang="ja-JP" sz="1600" kern="0" dirty="0">
                          <a:effectLst/>
                        </a:rPr>
                        <a:t>１４</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4932267"/>
                  </a:ext>
                </a:extLst>
              </a:tr>
              <a:tr h="169333">
                <a:tc>
                  <a:txBody>
                    <a:bodyPr/>
                    <a:lstStyle/>
                    <a:p>
                      <a:pPr algn="just"/>
                      <a:r>
                        <a:rPr lang="ja-JP" sz="1600" kern="0">
                          <a:effectLst/>
                        </a:rPr>
                        <a:t>２０１４年度　第５期末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１２５</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７．９％</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７５</a:t>
                      </a:r>
                      <a:r>
                        <a:rPr lang="ja-JP" altLang="en-US" sz="1600" kern="0" dirty="0">
                          <a:effectLst/>
                        </a:rPr>
                        <a:t>億</a:t>
                      </a:r>
                      <a:r>
                        <a:rPr lang="ja-JP" sz="1600" kern="0" dirty="0">
                          <a:effectLst/>
                        </a:rPr>
                        <a:t>６９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42805330"/>
                  </a:ext>
                </a:extLst>
              </a:tr>
              <a:tr h="272627">
                <a:tc>
                  <a:txBody>
                    <a:bodyPr/>
                    <a:lstStyle/>
                    <a:p>
                      <a:pPr algn="just"/>
                      <a:r>
                        <a:rPr lang="ja-JP" sz="1600" kern="0">
                          <a:effectLst/>
                        </a:rPr>
                        <a:t>２０１７年度　第６期末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１５７８</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２３</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１．５％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５</a:t>
                      </a:r>
                      <a:r>
                        <a:rPr lang="ja-JP" altLang="en-US" sz="1600" kern="0" dirty="0">
                          <a:effectLst/>
                        </a:rPr>
                        <a:t>億</a:t>
                      </a:r>
                      <a:r>
                        <a:rPr lang="ja-JP" sz="1600" kern="0" dirty="0">
                          <a:effectLst/>
                        </a:rPr>
                        <a:t>５１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38119313"/>
                  </a:ext>
                </a:extLst>
              </a:tr>
              <a:tr h="237066">
                <a:tc>
                  <a:txBody>
                    <a:bodyPr/>
                    <a:lstStyle/>
                    <a:p>
                      <a:pPr algn="just"/>
                      <a:r>
                        <a:rPr lang="ja-JP" sz="1600" kern="0">
                          <a:effectLst/>
                        </a:rPr>
                        <a:t>２０２０年度　第７期末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８</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２</a:t>
                      </a:r>
                      <a:r>
                        <a:rPr lang="ja-JP" altLang="en-US" sz="1600" kern="0" dirty="0">
                          <a:effectLst/>
                        </a:rPr>
                        <a:t>億</a:t>
                      </a:r>
                      <a:r>
                        <a:rPr lang="ja-JP" sz="1600" kern="0" dirty="0">
                          <a:effectLst/>
                        </a:rPr>
                        <a:t>２８</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49833473"/>
                  </a:ext>
                </a:extLst>
              </a:tr>
              <a:tr h="221826">
                <a:tc>
                  <a:txBody>
                    <a:bodyPr/>
                    <a:lstStyle/>
                    <a:p>
                      <a:pPr algn="just"/>
                      <a:r>
                        <a:rPr lang="ja-JP" sz="1600" kern="0">
                          <a:effectLst/>
                        </a:rPr>
                        <a:t>２０２１年度　第</a:t>
                      </a:r>
                      <a:r>
                        <a:rPr lang="en-US" sz="1600" kern="0">
                          <a:effectLst/>
                        </a:rPr>
                        <a:t>8</a:t>
                      </a:r>
                      <a:r>
                        <a:rPr lang="ja-JP" sz="1600" kern="0">
                          <a:effectLst/>
                        </a:rPr>
                        <a:t>期</a:t>
                      </a:r>
                      <a:r>
                        <a:rPr lang="en-US" sz="1600" kern="0">
                          <a:effectLst/>
                        </a:rPr>
                        <a:t>1</a:t>
                      </a:r>
                      <a:r>
                        <a:rPr lang="ja-JP" sz="1600" kern="0">
                          <a:effectLst/>
                        </a:rPr>
                        <a:t>年目</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77708831"/>
                  </a:ext>
                </a:extLst>
              </a:tr>
              <a:tr h="408372">
                <a:tc>
                  <a:txBody>
                    <a:bodyPr/>
                    <a:lstStyle/>
                    <a:p>
                      <a:pPr algn="just"/>
                      <a:r>
                        <a:rPr lang="ja-JP" sz="1600" kern="0">
                          <a:effectLst/>
                        </a:rPr>
                        <a:t>２０２２年度　第</a:t>
                      </a:r>
                      <a:r>
                        <a:rPr lang="en-US" sz="1600" kern="0">
                          <a:effectLst/>
                        </a:rPr>
                        <a:t>8</a:t>
                      </a:r>
                      <a:r>
                        <a:rPr lang="ja-JP" sz="1600" kern="0">
                          <a:effectLst/>
                        </a:rPr>
                        <a:t>期</a:t>
                      </a:r>
                      <a:r>
                        <a:rPr lang="en-US" sz="1600" kern="0">
                          <a:effectLst/>
                        </a:rPr>
                        <a:t>2</a:t>
                      </a:r>
                      <a:r>
                        <a:rPr lang="ja-JP" sz="1600" kern="0">
                          <a:effectLst/>
                        </a:rPr>
                        <a:t>年目</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１５７１</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20505504"/>
                  </a:ext>
                </a:extLst>
              </a:tr>
            </a:tbl>
          </a:graphicData>
        </a:graphic>
      </p:graphicFrame>
      <p:sp>
        <p:nvSpPr>
          <p:cNvPr id="9" name="テキスト ボックス 8">
            <a:extLst>
              <a:ext uri="{FF2B5EF4-FFF2-40B4-BE49-F238E27FC236}">
                <a16:creationId xmlns:a16="http://schemas.microsoft.com/office/drawing/2014/main" id="{7DA8C749-B953-783B-EB3D-8CDE25265325}"/>
              </a:ext>
            </a:extLst>
          </p:cNvPr>
          <p:cNvSpPr txBox="1"/>
          <p:nvPr/>
        </p:nvSpPr>
        <p:spPr>
          <a:xfrm>
            <a:off x="319617" y="3028890"/>
            <a:ext cx="694251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財政安定化基金貸付状況（各計画期間末年度末累計）　</a:t>
            </a:r>
            <a:endPar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a:extLst>
              <a:ext uri="{FF2B5EF4-FFF2-40B4-BE49-F238E27FC236}">
                <a16:creationId xmlns:a16="http://schemas.microsoft.com/office/drawing/2014/main" id="{F31CCE23-58F1-F4BD-0486-91177615E534}"/>
              </a:ext>
            </a:extLst>
          </p:cNvPr>
          <p:cNvSpPr txBox="1"/>
          <p:nvPr/>
        </p:nvSpPr>
        <p:spPr>
          <a:xfrm>
            <a:off x="406321" y="1114319"/>
            <a:ext cx="8466746"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財政安定化基金の貸付状況を各計画期間末年度ごとに見ていくと、第１期末（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735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千万円、第２期末（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万円にのぼったものの、それ以降は貸し付けを受ける保険者は減少し、第７期末（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年度）では８保険者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万円にまで減少し、</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年度では貸付を受ける保険者はゼロとなっている。</a:t>
            </a:r>
          </a:p>
        </p:txBody>
      </p:sp>
    </p:spTree>
    <p:extLst>
      <p:ext uri="{BB962C8B-B14F-4D97-AF65-F5344CB8AC3E}">
        <p14:creationId xmlns:p14="http://schemas.microsoft.com/office/powerpoint/2010/main" val="2955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575235-CF95-4419-B169-0FDD3EA5692C}"/>
              </a:ext>
            </a:extLst>
          </p:cNvPr>
          <p:cNvSpPr>
            <a:spLocks noGrp="1"/>
          </p:cNvSpPr>
          <p:nvPr>
            <p:ph type="title"/>
          </p:nvPr>
        </p:nvSpPr>
        <p:spPr>
          <a:xfrm>
            <a:off x="457200" y="274638"/>
            <a:ext cx="8169965" cy="838545"/>
          </a:xfrm>
          <a:solidFill>
            <a:srgbClr val="FFFF00"/>
          </a:solidFill>
        </p:spPr>
        <p:txBody>
          <a:bodyPr/>
          <a:lstStyle/>
          <a:p>
            <a:r>
              <a:rPr kumimoji="1" lang="ja-JP" altLang="en-US" sz="3200" dirty="0"/>
              <a:t>介護改善・介護保険料引下げ要求の地域運動</a:t>
            </a:r>
          </a:p>
        </p:txBody>
      </p:sp>
      <p:sp>
        <p:nvSpPr>
          <p:cNvPr id="3" name="コンテンツ プレースホルダー 2">
            <a:extLst>
              <a:ext uri="{FF2B5EF4-FFF2-40B4-BE49-F238E27FC236}">
                <a16:creationId xmlns:a16="http://schemas.microsoft.com/office/drawing/2014/main" id="{F35646A6-7C5F-4656-8D5F-8C17A5AB5926}"/>
              </a:ext>
            </a:extLst>
          </p:cNvPr>
          <p:cNvSpPr>
            <a:spLocks noGrp="1"/>
          </p:cNvSpPr>
          <p:nvPr>
            <p:ph idx="1"/>
          </p:nvPr>
        </p:nvSpPr>
        <p:spPr>
          <a:xfrm>
            <a:off x="457200" y="1486894"/>
            <a:ext cx="8229600" cy="4639269"/>
          </a:xfrm>
        </p:spPr>
        <p:txBody>
          <a:bodyPr/>
          <a:lstStyle/>
          <a:p>
            <a:pPr marL="0" indent="0">
              <a:buNone/>
            </a:pPr>
            <a:r>
              <a:rPr kumimoji="1" lang="ja-JP" altLang="en-US" sz="3600" dirty="0"/>
              <a:t>①わが自治体の介護保険を知ること</a:t>
            </a:r>
            <a:endParaRPr kumimoji="1" lang="en-US" altLang="ja-JP" sz="3600" dirty="0"/>
          </a:p>
          <a:p>
            <a:pPr marL="0" indent="0">
              <a:buNone/>
            </a:pPr>
            <a:r>
              <a:rPr lang="ja-JP" altLang="en-US" sz="3600" dirty="0"/>
              <a:t>　第９期介護保険事業計画の検討状況（特に介護保険料算出根拠）</a:t>
            </a:r>
            <a:endParaRPr lang="en-US" altLang="ja-JP" sz="3600" dirty="0"/>
          </a:p>
          <a:p>
            <a:pPr marL="0" indent="0">
              <a:buNone/>
            </a:pPr>
            <a:r>
              <a:rPr lang="ja-JP" altLang="en-US" sz="3600" dirty="0"/>
              <a:t>　今後の推計・見通し</a:t>
            </a:r>
            <a:endParaRPr kumimoji="1" lang="en-US" altLang="ja-JP" sz="3600" dirty="0"/>
          </a:p>
          <a:p>
            <a:pPr marL="0" indent="0">
              <a:buNone/>
            </a:pPr>
            <a:r>
              <a:rPr lang="ja-JP" altLang="en-US" sz="3600" dirty="0"/>
              <a:t>②当面下げるために必要なことの</a:t>
            </a:r>
            <a:r>
              <a:rPr kumimoji="1" lang="ja-JP" altLang="en-US" sz="3600" dirty="0"/>
              <a:t>要求化</a:t>
            </a:r>
            <a:endParaRPr kumimoji="1" lang="en-US" altLang="ja-JP" sz="3600" dirty="0"/>
          </a:p>
          <a:p>
            <a:pPr marL="0" indent="0">
              <a:buNone/>
            </a:pPr>
            <a:r>
              <a:rPr kumimoji="1" lang="ja-JP" altLang="en-US" sz="3600" dirty="0"/>
              <a:t>③本質的な改善は国庫負担増</a:t>
            </a:r>
            <a:r>
              <a:rPr lang="ja-JP" altLang="en-US" sz="3600" dirty="0"/>
              <a:t>。低所得者軽減の公費削減には反対</a:t>
            </a:r>
            <a:endParaRPr lang="en-US" altLang="ja-JP" sz="3600" dirty="0"/>
          </a:p>
          <a:p>
            <a:pPr marL="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EEC04316-939F-4E64-8A1A-4360669779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32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A3AD1-D5D2-9238-FB31-22D76F7B4C33}"/>
              </a:ext>
            </a:extLst>
          </p:cNvPr>
          <p:cNvSpPr>
            <a:spLocks noGrp="1"/>
          </p:cNvSpPr>
          <p:nvPr>
            <p:ph type="title"/>
          </p:nvPr>
        </p:nvSpPr>
        <p:spPr>
          <a:xfrm>
            <a:off x="323528" y="65873"/>
            <a:ext cx="8119814" cy="903634"/>
          </a:xfrm>
          <a:solidFill>
            <a:schemeClr val="accent2">
              <a:lumMod val="20000"/>
              <a:lumOff val="80000"/>
            </a:schemeClr>
          </a:solidFill>
        </p:spPr>
        <p:txBody>
          <a:bodyPr>
            <a:normAutofit/>
          </a:bodyPr>
          <a:lstStyle/>
          <a:p>
            <a:r>
              <a:rPr kumimoji="1" lang="ja-JP" altLang="en-US" sz="3600" dirty="0">
                <a:latin typeface="ＭＳ ゴシック" panose="020B0609070205080204" pitchFamily="49" charset="-128"/>
                <a:ea typeface="ＭＳ ゴシック" panose="020B0609070205080204" pitchFamily="49" charset="-128"/>
              </a:rPr>
              <a:t>市区町村介護保険事業計画</a:t>
            </a:r>
          </a:p>
        </p:txBody>
      </p:sp>
      <p:sp>
        <p:nvSpPr>
          <p:cNvPr id="3" name="表プレースホルダー 2">
            <a:extLst>
              <a:ext uri="{FF2B5EF4-FFF2-40B4-BE49-F238E27FC236}">
                <a16:creationId xmlns:a16="http://schemas.microsoft.com/office/drawing/2014/main" id="{9AF033D8-81B3-BC67-3C75-92DC6929408D}"/>
              </a:ext>
            </a:extLst>
          </p:cNvPr>
          <p:cNvSpPr>
            <a:spLocks noGrp="1"/>
          </p:cNvSpPr>
          <p:nvPr>
            <p:ph type="tbl" idx="1"/>
          </p:nvPr>
        </p:nvSpPr>
        <p:spPr>
          <a:xfrm>
            <a:off x="268635" y="1093448"/>
            <a:ext cx="8229600" cy="903635"/>
          </a:xfrm>
        </p:spPr>
        <p:txBody>
          <a:bodyPr>
            <a:normAutofit lnSpcReduction="10000"/>
          </a:bodyPr>
          <a:lstStyle/>
          <a:p>
            <a:pPr marL="0" indent="0">
              <a:buNone/>
            </a:pPr>
            <a:r>
              <a:rPr lang="ja-JP" altLang="en-US" dirty="0">
                <a:latin typeface="ＭＳ ゴシック" panose="020B0609070205080204" pitchFamily="49" charset="-128"/>
                <a:ea typeface="ＭＳ ゴシック" panose="020B0609070205080204" pitchFamily="49" charset="-128"/>
              </a:rPr>
              <a:t>保険給付の円滑な実施のため、</a:t>
            </a:r>
            <a:r>
              <a:rPr lang="ja-JP" altLang="en-US" sz="3200" dirty="0">
                <a:solidFill>
                  <a:srgbClr val="FF0000"/>
                </a:solidFill>
                <a:latin typeface="ＭＳ ゴシック" panose="020B0609070205080204" pitchFamily="49" charset="-128"/>
                <a:ea typeface="ＭＳ ゴシック" panose="020B0609070205080204" pitchFamily="49" charset="-128"/>
              </a:rPr>
              <a:t>３年間を１期とする介護保険事業計画</a:t>
            </a:r>
            <a:r>
              <a:rPr lang="ja-JP" altLang="en-US" dirty="0">
                <a:latin typeface="ＭＳ ゴシック" panose="020B0609070205080204" pitchFamily="49" charset="-128"/>
                <a:ea typeface="ＭＳ ゴシック" panose="020B0609070205080204" pitchFamily="49" charset="-128"/>
              </a:rPr>
              <a:t>を策定</a:t>
            </a:r>
            <a:endParaRPr lang="en-US" altLang="ja-JP"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37B993E-45B8-14B0-FF9A-B0A47C19C39A}"/>
              </a:ext>
            </a:extLst>
          </p:cNvPr>
          <p:cNvSpPr txBox="1"/>
          <p:nvPr/>
        </p:nvSpPr>
        <p:spPr>
          <a:xfrm>
            <a:off x="35496" y="2000106"/>
            <a:ext cx="5688632" cy="2677656"/>
          </a:xfrm>
          <a:prstGeom prst="rect">
            <a:avLst/>
          </a:prstGeom>
          <a:noFill/>
        </p:spPr>
        <p:txBody>
          <a:bodyPr wrap="square">
            <a:spAutoFit/>
          </a:bodyPr>
          <a:lstStyle/>
          <a:p>
            <a:r>
              <a:rPr lang="ja-JP" altLang="en-US" sz="2000" dirty="0"/>
              <a:t>○ 区域（日常生活圏域）の設定</a:t>
            </a:r>
          </a:p>
          <a:p>
            <a:r>
              <a:rPr lang="ja-JP" altLang="en-US" sz="2000" dirty="0"/>
              <a:t>○ 各年度における種類ごとの介護サービス量の見込み（区域毎）</a:t>
            </a:r>
          </a:p>
          <a:p>
            <a:r>
              <a:rPr lang="ja-JP" altLang="en-US" sz="2000" dirty="0"/>
              <a:t>○ 各年度における必要定員総数（区域毎）</a:t>
            </a:r>
          </a:p>
          <a:p>
            <a:r>
              <a:rPr lang="en-US" altLang="ja-JP" sz="1400" dirty="0"/>
              <a:t>※</a:t>
            </a:r>
            <a:r>
              <a:rPr lang="ja-JP" altLang="en-US" sz="1400" dirty="0"/>
              <a:t>認知症対応型共同生活介護、地域密着型特定施設入居者生活介護、地域密着型介護老人福祉施設入所者生活介護</a:t>
            </a:r>
          </a:p>
          <a:p>
            <a:r>
              <a:rPr lang="ja-JP" altLang="en-US" sz="2000" dirty="0"/>
              <a:t>○ 各年度における地域支援事業の量の見込み</a:t>
            </a:r>
          </a:p>
          <a:p>
            <a:r>
              <a:rPr lang="ja-JP" altLang="en-US" sz="2000" dirty="0"/>
              <a:t>○ 介護予防・重度化防止等の取組内容及び目標 </a:t>
            </a:r>
            <a:endParaRPr lang="en-US" altLang="ja-JP" sz="2000" dirty="0"/>
          </a:p>
          <a:p>
            <a:r>
              <a:rPr lang="ja-JP" altLang="en-US" sz="2000" dirty="0"/>
              <a:t>○ その他の事項</a:t>
            </a:r>
          </a:p>
        </p:txBody>
      </p:sp>
      <p:sp>
        <p:nvSpPr>
          <p:cNvPr id="6" name="矢印: 右 5">
            <a:extLst>
              <a:ext uri="{FF2B5EF4-FFF2-40B4-BE49-F238E27FC236}">
                <a16:creationId xmlns:a16="http://schemas.microsoft.com/office/drawing/2014/main" id="{6CCEDC2B-535B-FDCD-7CB1-A38641051F6B}"/>
              </a:ext>
            </a:extLst>
          </p:cNvPr>
          <p:cNvSpPr/>
          <p:nvPr/>
        </p:nvSpPr>
        <p:spPr>
          <a:xfrm>
            <a:off x="5868144" y="2852936"/>
            <a:ext cx="864096" cy="1152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5507EA9-FEAC-F87E-8F16-1621AF29B82E}"/>
              </a:ext>
            </a:extLst>
          </p:cNvPr>
          <p:cNvSpPr txBox="1"/>
          <p:nvPr/>
        </p:nvSpPr>
        <p:spPr>
          <a:xfrm>
            <a:off x="7092280" y="2871487"/>
            <a:ext cx="1790914" cy="1477328"/>
          </a:xfrm>
          <a:prstGeom prst="rect">
            <a:avLst/>
          </a:prstGeom>
          <a:noFill/>
        </p:spPr>
        <p:txBody>
          <a:bodyPr wrap="square">
            <a:spAutoFit/>
          </a:bodyPr>
          <a:lstStyle/>
          <a:p>
            <a:r>
              <a:rPr lang="ja-JP" altLang="en-US" sz="3600" dirty="0">
                <a:solidFill>
                  <a:srgbClr val="FF0000"/>
                </a:solidFill>
              </a:rPr>
              <a:t>保険料の設定</a:t>
            </a:r>
          </a:p>
          <a:p>
            <a:endParaRPr lang="ja-JP" altLang="en-US" dirty="0"/>
          </a:p>
        </p:txBody>
      </p:sp>
      <p:pic>
        <p:nvPicPr>
          <p:cNvPr id="10" name="図 9">
            <a:extLst>
              <a:ext uri="{FF2B5EF4-FFF2-40B4-BE49-F238E27FC236}">
                <a16:creationId xmlns:a16="http://schemas.microsoft.com/office/drawing/2014/main" id="{4DFEA1CE-457A-C231-2DD0-283385AAD885}"/>
              </a:ext>
            </a:extLst>
          </p:cNvPr>
          <p:cNvPicPr>
            <a:picLocks noChangeAspect="1"/>
          </p:cNvPicPr>
          <p:nvPr/>
        </p:nvPicPr>
        <p:blipFill>
          <a:blip r:embed="rId2"/>
          <a:stretch>
            <a:fillRect/>
          </a:stretch>
        </p:blipFill>
        <p:spPr>
          <a:xfrm>
            <a:off x="0" y="4596553"/>
            <a:ext cx="7663664" cy="2223615"/>
          </a:xfrm>
          <a:prstGeom prst="rect">
            <a:avLst/>
          </a:prstGeom>
        </p:spPr>
      </p:pic>
      <p:sp>
        <p:nvSpPr>
          <p:cNvPr id="7" name="テキスト ボックス 6">
            <a:extLst>
              <a:ext uri="{FF2B5EF4-FFF2-40B4-BE49-F238E27FC236}">
                <a16:creationId xmlns:a16="http://schemas.microsoft.com/office/drawing/2014/main" id="{5C0D7EEA-1202-39E8-E94B-99622519EEB2}"/>
              </a:ext>
            </a:extLst>
          </p:cNvPr>
          <p:cNvSpPr txBox="1"/>
          <p:nvPr/>
        </p:nvSpPr>
        <p:spPr>
          <a:xfrm>
            <a:off x="6295512" y="77370"/>
            <a:ext cx="2736304" cy="954107"/>
          </a:xfrm>
          <a:prstGeom prst="rect">
            <a:avLst/>
          </a:prstGeom>
          <a:solidFill>
            <a:srgbClr val="FFFF00"/>
          </a:solidFill>
        </p:spPr>
        <p:txBody>
          <a:bodyPr wrap="square">
            <a:spAutoFit/>
          </a:bodyPr>
          <a:lstStyle/>
          <a:p>
            <a:r>
              <a:rPr lang="ja-JP" altLang="en-US" sz="2800" dirty="0"/>
              <a:t>老人福祉計画も一体的に作成</a:t>
            </a:r>
          </a:p>
        </p:txBody>
      </p:sp>
    </p:spTree>
    <p:extLst>
      <p:ext uri="{BB962C8B-B14F-4D97-AF65-F5344CB8AC3E}">
        <p14:creationId xmlns:p14="http://schemas.microsoft.com/office/powerpoint/2010/main" val="243204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9ECED084-6E04-4398-09CB-D831D87569E8}"/>
              </a:ext>
            </a:extLst>
          </p:cNvPr>
          <p:cNvGraphicFramePr>
            <a:graphicFrameLocks noGrp="1"/>
          </p:cNvGraphicFramePr>
          <p:nvPr/>
        </p:nvGraphicFramePr>
        <p:xfrm>
          <a:off x="143933" y="2235200"/>
          <a:ext cx="8542864" cy="3779520"/>
        </p:xfrm>
        <a:graphic>
          <a:graphicData uri="http://schemas.openxmlformats.org/drawingml/2006/table">
            <a:tbl>
              <a:tblPr firstRow="1" firstCol="1" bandRow="1"/>
              <a:tblGrid>
                <a:gridCol w="1371600">
                  <a:extLst>
                    <a:ext uri="{9D8B030D-6E8A-4147-A177-3AD203B41FA5}">
                      <a16:colId xmlns:a16="http://schemas.microsoft.com/office/drawing/2014/main" val="3004222096"/>
                    </a:ext>
                  </a:extLst>
                </a:gridCol>
                <a:gridCol w="1343233">
                  <a:extLst>
                    <a:ext uri="{9D8B030D-6E8A-4147-A177-3AD203B41FA5}">
                      <a16:colId xmlns:a16="http://schemas.microsoft.com/office/drawing/2014/main" val="759935990"/>
                    </a:ext>
                  </a:extLst>
                </a:gridCol>
                <a:gridCol w="838869">
                  <a:extLst>
                    <a:ext uri="{9D8B030D-6E8A-4147-A177-3AD203B41FA5}">
                      <a16:colId xmlns:a16="http://schemas.microsoft.com/office/drawing/2014/main" val="1823354970"/>
                    </a:ext>
                  </a:extLst>
                </a:gridCol>
                <a:gridCol w="950910">
                  <a:extLst>
                    <a:ext uri="{9D8B030D-6E8A-4147-A177-3AD203B41FA5}">
                      <a16:colId xmlns:a16="http://schemas.microsoft.com/office/drawing/2014/main" val="2972018540"/>
                    </a:ext>
                  </a:extLst>
                </a:gridCol>
                <a:gridCol w="950910">
                  <a:extLst>
                    <a:ext uri="{9D8B030D-6E8A-4147-A177-3AD203B41FA5}">
                      <a16:colId xmlns:a16="http://schemas.microsoft.com/office/drawing/2014/main" val="3910096485"/>
                    </a:ext>
                  </a:extLst>
                </a:gridCol>
                <a:gridCol w="727786">
                  <a:extLst>
                    <a:ext uri="{9D8B030D-6E8A-4147-A177-3AD203B41FA5}">
                      <a16:colId xmlns:a16="http://schemas.microsoft.com/office/drawing/2014/main" val="3580314001"/>
                    </a:ext>
                  </a:extLst>
                </a:gridCol>
                <a:gridCol w="865681">
                  <a:extLst>
                    <a:ext uri="{9D8B030D-6E8A-4147-A177-3AD203B41FA5}">
                      <a16:colId xmlns:a16="http://schemas.microsoft.com/office/drawing/2014/main" val="3035992304"/>
                    </a:ext>
                  </a:extLst>
                </a:gridCol>
                <a:gridCol w="865681">
                  <a:extLst>
                    <a:ext uri="{9D8B030D-6E8A-4147-A177-3AD203B41FA5}">
                      <a16:colId xmlns:a16="http://schemas.microsoft.com/office/drawing/2014/main" val="4209417004"/>
                    </a:ext>
                  </a:extLst>
                </a:gridCol>
                <a:gridCol w="628194">
                  <a:extLst>
                    <a:ext uri="{9D8B030D-6E8A-4147-A177-3AD203B41FA5}">
                      <a16:colId xmlns:a16="http://schemas.microsoft.com/office/drawing/2014/main" val="1238323647"/>
                    </a:ext>
                  </a:extLst>
                </a:gridCol>
              </a:tblGrid>
              <a:tr h="1175956">
                <a:tc rowSpan="2">
                  <a:txBody>
                    <a:bodyPr/>
                    <a:lstStyle/>
                    <a:p>
                      <a:pPr algn="just"/>
                      <a:r>
                        <a:rPr lang="en-US" sz="2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従前相当サービス</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2000" kern="10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2000" kern="100">
                          <a:effectLst/>
                          <a:latin typeface="游明朝" panose="02020400000000000000" pitchFamily="18" charset="-128"/>
                          <a:ea typeface="ＭＳ ゴシック" panose="020B0609070205080204" pitchFamily="49" charset="-128"/>
                          <a:cs typeface="Times New Roman" panose="02020603050405020304" pitchFamily="18" charset="0"/>
                        </a:rPr>
                        <a:t>A</a:t>
                      </a:r>
                      <a:r>
                        <a:rPr lang="ja-JP" sz="2000" kern="100">
                          <a:effectLst/>
                          <a:latin typeface="游明朝" panose="02020400000000000000" pitchFamily="18" charset="-128"/>
                          <a:ea typeface="ＭＳ ゴシック" panose="020B0609070205080204" pitchFamily="49" charset="-128"/>
                          <a:cs typeface="Times New Roman" panose="02020603050405020304" pitchFamily="18" charset="0"/>
                        </a:rPr>
                        <a:t>（基準を緩和したサービス）</a:t>
                      </a:r>
                      <a:endParaRPr lang="ja-JP" sz="2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B</a:t>
                      </a:r>
                      <a:r>
                        <a:rPr 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（住民主体によるサービス）</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C</a:t>
                      </a:r>
                      <a:r>
                        <a:rPr 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（短期集中サービス）</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8910413"/>
                  </a:ext>
                </a:extLst>
              </a:tr>
              <a:tr h="587978">
                <a:tc vMerge="1">
                  <a:txBody>
                    <a:bodyPr/>
                    <a:lstStyle/>
                    <a:p>
                      <a:endParaRPr kumimoji="1" lang="ja-JP" altLang="en-US"/>
                    </a:p>
                  </a:txBody>
                  <a:tcPr/>
                </a:tc>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2400" kern="100" dirty="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dirty="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191359"/>
                  </a:ext>
                </a:extLst>
              </a:tr>
              <a:tr h="587978">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訪問型サービス</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游明朝" panose="02020400000000000000" pitchFamily="18" charset="-128"/>
                          <a:cs typeface="Times New Roman" panose="02020603050405020304" pitchFamily="18" charset="0"/>
                        </a:rPr>
                        <a:t>303,532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75.1%</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dirty="0">
                          <a:effectLst/>
                          <a:latin typeface="ＭＳ ゴシック" panose="020B0609070205080204" pitchFamily="49" charset="-128"/>
                          <a:ea typeface="游明朝" panose="02020400000000000000" pitchFamily="18" charset="-128"/>
                          <a:cs typeface="Times New Roman" panose="02020603050405020304" pitchFamily="18" charset="0"/>
                        </a:rPr>
                        <a:t>83,655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dirty="0">
                          <a:effectLst/>
                          <a:latin typeface="ＭＳ ゴシック" panose="020B0609070205080204" pitchFamily="49" charset="-128"/>
                          <a:ea typeface="游明朝" panose="02020400000000000000" pitchFamily="18" charset="-128"/>
                          <a:cs typeface="Times New Roman" panose="02020603050405020304" pitchFamily="18" charset="0"/>
                        </a:rPr>
                        <a:t>20.7%</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12,224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effectLst/>
                          <a:latin typeface="ＭＳ ゴシック" panose="020B0609070205080204" pitchFamily="49" charset="-128"/>
                          <a:ea typeface="游明朝" panose="02020400000000000000" pitchFamily="18" charset="-128"/>
                          <a:cs typeface="Times New Roman" panose="02020603050405020304" pitchFamily="18" charset="0"/>
                        </a:rPr>
                        <a:t>3.0%</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ＭＳ ゴシック" panose="020B0609070205080204" pitchFamily="49" charset="-128"/>
                          <a:ea typeface="游明朝" panose="02020400000000000000" pitchFamily="18" charset="-128"/>
                          <a:cs typeface="Times New Roman" panose="02020603050405020304" pitchFamily="18" charset="0"/>
                        </a:rPr>
                        <a:t>2,713 </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effectLst/>
                          <a:latin typeface="ＭＳ ゴシック" panose="020B0609070205080204" pitchFamily="49" charset="-128"/>
                          <a:ea typeface="游明朝" panose="02020400000000000000" pitchFamily="18" charset="-128"/>
                          <a:cs typeface="Times New Roman" panose="02020603050405020304" pitchFamily="18" charset="0"/>
                        </a:rPr>
                        <a:t>0.7%</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273019"/>
                  </a:ext>
                </a:extLst>
              </a:tr>
              <a:tr h="587978">
                <a:tc>
                  <a:txBody>
                    <a:bodyPr/>
                    <a:lstStyle/>
                    <a:p>
                      <a:pPr algn="r"/>
                      <a:r>
                        <a:rPr lang="ja-JP" sz="2400" kern="100">
                          <a:effectLst/>
                          <a:latin typeface="游明朝" panose="02020400000000000000" pitchFamily="18" charset="-128"/>
                          <a:ea typeface="ＭＳ ゴシック" panose="020B0609070205080204" pitchFamily="49" charset="-128"/>
                          <a:cs typeface="Times New Roman" panose="02020603050405020304" pitchFamily="18" charset="0"/>
                        </a:rPr>
                        <a:t>通所型サ－ビス</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ＭＳ ゴシック" panose="020B0609070205080204" pitchFamily="49" charset="-128"/>
                          <a:ea typeface="游明朝" panose="02020400000000000000" pitchFamily="18" charset="-128"/>
                          <a:cs typeface="Times New Roman" panose="02020603050405020304" pitchFamily="18" charset="0"/>
                        </a:rPr>
                        <a:t>512,670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80.1%</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dirty="0">
                          <a:effectLst/>
                          <a:latin typeface="ＭＳ ゴシック" panose="020B0609070205080204" pitchFamily="49" charset="-128"/>
                          <a:ea typeface="游明朝" panose="02020400000000000000" pitchFamily="18" charset="-128"/>
                          <a:cs typeface="Times New Roman" panose="02020603050405020304" pitchFamily="18" charset="0"/>
                        </a:rPr>
                        <a:t>95,789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effectLst/>
                          <a:latin typeface="ＭＳ ゴシック" panose="020B0609070205080204" pitchFamily="49" charset="-128"/>
                          <a:ea typeface="游明朝" panose="02020400000000000000" pitchFamily="18" charset="-128"/>
                          <a:cs typeface="Times New Roman" panose="02020603050405020304" pitchFamily="18" charset="0"/>
                        </a:rPr>
                        <a:t>15.0%</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18,987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a:effectLst/>
                          <a:latin typeface="ＭＳ ゴシック" panose="020B0609070205080204" pitchFamily="49" charset="-128"/>
                          <a:ea typeface="游明朝" panose="02020400000000000000" pitchFamily="18" charset="-128"/>
                          <a:cs typeface="Times New Roman" panose="02020603050405020304" pitchFamily="18" charset="0"/>
                        </a:rPr>
                        <a:t>3.0%</a:t>
                      </a:r>
                      <a:endParaRPr lang="ja-JP" sz="3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ＭＳ ゴシック" panose="020B0609070205080204" pitchFamily="49" charset="-128"/>
                          <a:ea typeface="游明朝" panose="02020400000000000000" pitchFamily="18" charset="-128"/>
                          <a:cs typeface="Times New Roman" panose="02020603050405020304" pitchFamily="18" charset="0"/>
                        </a:rPr>
                        <a:t>12,847 </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400" kern="100" dirty="0">
                          <a:effectLst/>
                          <a:latin typeface="ＭＳ ゴシック" panose="020B0609070205080204" pitchFamily="49" charset="-128"/>
                          <a:ea typeface="游明朝" panose="02020400000000000000" pitchFamily="18" charset="-128"/>
                          <a:cs typeface="Times New Roman" panose="02020603050405020304" pitchFamily="18" charset="0"/>
                        </a:rPr>
                        <a:t>2.0%</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41750"/>
                  </a:ext>
                </a:extLst>
              </a:tr>
            </a:tbl>
          </a:graphicData>
        </a:graphic>
      </p:graphicFrame>
      <p:sp>
        <p:nvSpPr>
          <p:cNvPr id="6" name="テキスト ボックス 5">
            <a:extLst>
              <a:ext uri="{FF2B5EF4-FFF2-40B4-BE49-F238E27FC236}">
                <a16:creationId xmlns:a16="http://schemas.microsoft.com/office/drawing/2014/main" id="{3ADE7EA0-E5E7-1DD0-7CFD-FDF603928EF7}"/>
              </a:ext>
            </a:extLst>
          </p:cNvPr>
          <p:cNvSpPr txBox="1"/>
          <p:nvPr/>
        </p:nvSpPr>
        <p:spPr>
          <a:xfrm>
            <a:off x="465667" y="1727201"/>
            <a:ext cx="767079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総合事業の訪問型サービスの利用者数（全国計）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月時点</a:t>
            </a:r>
          </a:p>
        </p:txBody>
      </p:sp>
      <p:sp>
        <p:nvSpPr>
          <p:cNvPr id="8" name="テキスト ボックス 7">
            <a:extLst>
              <a:ext uri="{FF2B5EF4-FFF2-40B4-BE49-F238E27FC236}">
                <a16:creationId xmlns:a16="http://schemas.microsoft.com/office/drawing/2014/main" id="{A8EABDD4-FE1C-C2D5-B6AB-7C9293D74919}"/>
              </a:ext>
            </a:extLst>
          </p:cNvPr>
          <p:cNvSpPr txBox="1"/>
          <p:nvPr/>
        </p:nvSpPr>
        <p:spPr>
          <a:xfrm>
            <a:off x="643466" y="6153387"/>
            <a:ext cx="814493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令和３年度 介護予防・日常生活支援総合事業（地域支援事業）の実施状況（令和３年度実施分）に関する調査結果の数値で計算　</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「比率」は各サービス利用者実人員の合計数に対する比率である</a:t>
            </a:r>
          </a:p>
        </p:txBody>
      </p:sp>
      <p:sp>
        <p:nvSpPr>
          <p:cNvPr id="10" name="テキスト ボックス 9">
            <a:extLst>
              <a:ext uri="{FF2B5EF4-FFF2-40B4-BE49-F238E27FC236}">
                <a16:creationId xmlns:a16="http://schemas.microsoft.com/office/drawing/2014/main" id="{45990ABA-6304-B1BE-17D5-49E58311E59F}"/>
              </a:ext>
            </a:extLst>
          </p:cNvPr>
          <p:cNvSpPr txBox="1"/>
          <p:nvPr/>
        </p:nvSpPr>
        <p:spPr>
          <a:xfrm>
            <a:off x="347133" y="234317"/>
            <a:ext cx="7907866" cy="13542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利用者数で見た総合事業の実施状況</a:t>
            </a: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（厚生労働省調査から）</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総合事業移行後</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年が経過しましたが、「多様なサービス」は増えてはいるものの、利用者数で見ると依然として「従来相当サービス」（従来の基準・報酬のホームヘルパー、デイサービス）が多数を占めています。</a:t>
            </a:r>
          </a:p>
        </p:txBody>
      </p:sp>
    </p:spTree>
    <p:extLst>
      <p:ext uri="{BB962C8B-B14F-4D97-AF65-F5344CB8AC3E}">
        <p14:creationId xmlns:p14="http://schemas.microsoft.com/office/powerpoint/2010/main" val="350870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12AC4-ADF3-FB2B-E85C-88BDD745F980}"/>
              </a:ext>
            </a:extLst>
          </p:cNvPr>
          <p:cNvSpPr>
            <a:spLocks noGrp="1"/>
          </p:cNvSpPr>
          <p:nvPr>
            <p:ph type="title"/>
          </p:nvPr>
        </p:nvSpPr>
        <p:spPr>
          <a:xfrm>
            <a:off x="467544" y="260648"/>
            <a:ext cx="8064896" cy="648072"/>
          </a:xfrm>
          <a:solidFill>
            <a:schemeClr val="accent2">
              <a:lumMod val="20000"/>
              <a:lumOff val="80000"/>
            </a:schemeClr>
          </a:solidFill>
        </p:spPr>
        <p:txBody>
          <a:bodyPr>
            <a:normAutofit fontScale="90000"/>
          </a:bodyPr>
          <a:lstStyle/>
          <a:p>
            <a:r>
              <a:rPr kumimoji="1" lang="ja-JP" altLang="en-US" sz="3600" dirty="0">
                <a:latin typeface="ＭＳ ゴシック" panose="020B0609070205080204" pitchFamily="49" charset="-128"/>
                <a:ea typeface="ＭＳ ゴシック" panose="020B0609070205080204" pitchFamily="49" charset="-128"/>
              </a:rPr>
              <a:t>介護保険制度の見直しに関する意見</a:t>
            </a:r>
            <a:br>
              <a:rPr kumimoji="1" lang="en-US" altLang="ja-JP" sz="3600" dirty="0">
                <a:latin typeface="ＭＳ ゴシック" panose="020B0609070205080204" pitchFamily="49" charset="-128"/>
                <a:ea typeface="ＭＳ ゴシック" panose="020B0609070205080204" pitchFamily="49" charset="-128"/>
              </a:rPr>
            </a:br>
            <a:r>
              <a:rPr kumimoji="1" lang="ja-JP" altLang="en-US" sz="2200" dirty="0">
                <a:latin typeface="ＭＳ ゴシック" panose="020B0609070205080204" pitchFamily="49" charset="-128"/>
                <a:ea typeface="ＭＳ ゴシック" panose="020B0609070205080204" pitchFamily="49" charset="-128"/>
              </a:rPr>
              <a:t>（</a:t>
            </a:r>
            <a:r>
              <a:rPr kumimoji="1" lang="en-US" altLang="ja-JP" sz="2200" dirty="0">
                <a:latin typeface="ＭＳ ゴシック" panose="020B0609070205080204" pitchFamily="49" charset="-128"/>
                <a:ea typeface="ＭＳ ゴシック" panose="020B0609070205080204" pitchFamily="49" charset="-128"/>
              </a:rPr>
              <a:t>2023</a:t>
            </a:r>
            <a:r>
              <a:rPr kumimoji="1" lang="ja-JP" altLang="en-US" sz="2200" dirty="0">
                <a:latin typeface="ＭＳ ゴシック" panose="020B0609070205080204" pitchFamily="49" charset="-128"/>
                <a:ea typeface="ＭＳ ゴシック" panose="020B0609070205080204" pitchFamily="49" charset="-128"/>
              </a:rPr>
              <a:t>年１２月２０日社会保障審議会介護保険部会）</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DD0E1E32-C88E-F8CE-885D-87CB41380B2E}"/>
              </a:ext>
            </a:extLst>
          </p:cNvPr>
          <p:cNvSpPr>
            <a:spLocks noGrp="1"/>
          </p:cNvSpPr>
          <p:nvPr>
            <p:ph idx="1"/>
          </p:nvPr>
        </p:nvSpPr>
        <p:spPr>
          <a:xfrm>
            <a:off x="0" y="1124744"/>
            <a:ext cx="8964488" cy="5733256"/>
          </a:xfrm>
        </p:spPr>
        <p:txBody>
          <a:bodyPr>
            <a:normAutofit fontScale="70000" lnSpcReduction="20000"/>
          </a:bodyPr>
          <a:lstStyle/>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（総合事業の多様なサービスの在り方）</a:t>
            </a:r>
          </a:p>
          <a:p>
            <a:pPr marL="0" indent="0">
              <a:lnSpc>
                <a:spcPct val="120000"/>
              </a:lnSpc>
              <a:buNone/>
            </a:pPr>
            <a:r>
              <a:rPr kumimoji="1" lang="ja-JP" altLang="en-US" sz="2600" dirty="0">
                <a:latin typeface="ＭＳ ゴシック" panose="020B0609070205080204" pitchFamily="49" charset="-128"/>
                <a:ea typeface="ＭＳ ゴシック" panose="020B0609070205080204" pitchFamily="49" charset="-128"/>
              </a:rPr>
              <a:t>○ 介護予防・日常生活支援総合事業（以下「総合事業」という。）は、既存の介護サービス事業者に加えて、住民主体の取組を含む、多様な主体によって介護予防や日常生活支援のサービスを総合的に実施できるようにすることで、市町村が地域の実情に応じたサービス提供を行えるようにすることを目的とした事業である。平成</a:t>
            </a:r>
            <a:r>
              <a:rPr kumimoji="1" lang="en-US" altLang="ja-JP" sz="2600" dirty="0">
                <a:latin typeface="ＭＳ ゴシック" panose="020B0609070205080204" pitchFamily="49" charset="-128"/>
                <a:ea typeface="ＭＳ ゴシック" panose="020B0609070205080204" pitchFamily="49" charset="-128"/>
              </a:rPr>
              <a:t>26</a:t>
            </a:r>
            <a:r>
              <a:rPr kumimoji="1" lang="ja-JP" altLang="en-US" sz="2600" dirty="0">
                <a:latin typeface="ＭＳ ゴシック" panose="020B0609070205080204" pitchFamily="49" charset="-128"/>
                <a:ea typeface="ＭＳ ゴシック" panose="020B0609070205080204" pitchFamily="49" charset="-128"/>
              </a:rPr>
              <a:t>年法改正から一定期間が経過しており、総合事業の実施状況等について検証を行いながら、地域における受け皿整備や活性化を図っていくことが必要である。</a:t>
            </a:r>
          </a:p>
          <a:p>
            <a:pPr marL="0" indent="0">
              <a:lnSpc>
                <a:spcPct val="120000"/>
              </a:lnSpc>
              <a:buNone/>
            </a:pPr>
            <a:r>
              <a:rPr lang="ja-JP" altLang="en-US" sz="4000" dirty="0">
                <a:latin typeface="ＭＳ ゴシック" panose="020B0609070205080204" pitchFamily="49" charset="-128"/>
                <a:ea typeface="ＭＳ ゴシック" panose="020B0609070205080204" pitchFamily="49" charset="-128"/>
              </a:rPr>
              <a:t>〇この観点から、</a:t>
            </a:r>
            <a:r>
              <a:rPr kumimoji="1" lang="ja-JP" altLang="en-US" sz="4000" dirty="0">
                <a:latin typeface="ＭＳ ゴシック" panose="020B0609070205080204" pitchFamily="49" charset="-128"/>
                <a:ea typeface="ＭＳ ゴシック" panose="020B0609070205080204" pitchFamily="49" charset="-128"/>
              </a:rPr>
              <a:t>従前相当サービスやそれ以外のサービスの事業内容・効果について実態把握・整理を行うとともに、担い手の確保や前回制度見直しの内容の適切な推進も含め、</a:t>
            </a:r>
            <a:r>
              <a:rPr kumimoji="1" lang="ja-JP" altLang="en-US" sz="4000" b="1" dirty="0">
                <a:solidFill>
                  <a:srgbClr val="FF0000"/>
                </a:solidFill>
                <a:latin typeface="ＭＳ ゴシック" panose="020B0609070205080204" pitchFamily="49" charset="-128"/>
                <a:ea typeface="ＭＳ ゴシック" panose="020B0609070205080204" pitchFamily="49" charset="-128"/>
              </a:rPr>
              <a:t>総合事業を充実化していくための包括的な方策の検討を早急に開始する</a:t>
            </a:r>
            <a:r>
              <a:rPr kumimoji="1" lang="ja-JP" altLang="en-US" sz="4000" dirty="0">
                <a:latin typeface="ＭＳ ゴシック" panose="020B0609070205080204" pitchFamily="49" charset="-128"/>
                <a:ea typeface="ＭＳ ゴシック" panose="020B0609070205080204" pitchFamily="49" charset="-128"/>
              </a:rPr>
              <a:t>とともに、自治体と連携しながら、</a:t>
            </a:r>
            <a:r>
              <a:rPr kumimoji="1" lang="ja-JP" altLang="en-US" sz="4000" b="1" u="sng" dirty="0">
                <a:solidFill>
                  <a:srgbClr val="FF0000"/>
                </a:solidFill>
                <a:latin typeface="ＭＳ ゴシック" panose="020B0609070205080204" pitchFamily="49" charset="-128"/>
                <a:ea typeface="ＭＳ ゴシック" panose="020B0609070205080204" pitchFamily="49" charset="-128"/>
              </a:rPr>
              <a:t>第９期介護保険事業計画期間を通じて、工程表を作成しつつ、集中的に取り組んでいく</a:t>
            </a:r>
            <a:r>
              <a:rPr kumimoji="1" lang="ja-JP" altLang="en-US" sz="4000" dirty="0">
                <a:latin typeface="ＭＳ ゴシック" panose="020B0609070205080204" pitchFamily="49" charset="-128"/>
                <a:ea typeface="ＭＳ ゴシック" panose="020B0609070205080204" pitchFamily="49" charset="-128"/>
              </a:rPr>
              <a:t>ことが適当である</a:t>
            </a:r>
            <a:r>
              <a:rPr kumimoji="1" lang="ja-JP" altLang="en-US"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8919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CEF69-60A0-2FBA-35FE-DC8F3CA02C6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994AB5D-D908-0224-9975-5DD06C88D54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241B50-C96F-636D-C369-207AC2DC3B33}"/>
              </a:ext>
            </a:extLst>
          </p:cNvPr>
          <p:cNvSpPr>
            <a:spLocks noGrp="1"/>
          </p:cNvSpPr>
          <p:nvPr>
            <p:ph type="sldNum" sz="quarter" idx="12"/>
          </p:nvPr>
        </p:nvSpPr>
        <p:spPr/>
        <p:txBody>
          <a:bodyPr/>
          <a:lstStyle/>
          <a:p>
            <a:fld id="{3B706ECC-EBCD-43BE-A780-1013F51C6180}" type="slidenum">
              <a:rPr lang="ja-JP" altLang="en-US" smtClean="0"/>
              <a:pPr/>
              <a:t>22</a:t>
            </a:fld>
            <a:endParaRPr lang="ja-JP" altLang="en-US"/>
          </a:p>
        </p:txBody>
      </p:sp>
      <p:pic>
        <p:nvPicPr>
          <p:cNvPr id="6" name="図 5">
            <a:extLst>
              <a:ext uri="{FF2B5EF4-FFF2-40B4-BE49-F238E27FC236}">
                <a16:creationId xmlns:a16="http://schemas.microsoft.com/office/drawing/2014/main" id="{808FA36A-5CF8-C641-3623-D158B85929F6}"/>
              </a:ext>
            </a:extLst>
          </p:cNvPr>
          <p:cNvPicPr>
            <a:picLocks noChangeAspect="1"/>
          </p:cNvPicPr>
          <p:nvPr/>
        </p:nvPicPr>
        <p:blipFill>
          <a:blip r:embed="rId2"/>
          <a:stretch>
            <a:fillRect/>
          </a:stretch>
        </p:blipFill>
        <p:spPr>
          <a:xfrm>
            <a:off x="0" y="286531"/>
            <a:ext cx="9144000" cy="6284937"/>
          </a:xfrm>
          <a:prstGeom prst="rect">
            <a:avLst/>
          </a:prstGeom>
        </p:spPr>
      </p:pic>
    </p:spTree>
    <p:extLst>
      <p:ext uri="{BB962C8B-B14F-4D97-AF65-F5344CB8AC3E}">
        <p14:creationId xmlns:p14="http://schemas.microsoft.com/office/powerpoint/2010/main" val="368520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72366-7746-113C-0E74-B66FB166C2AB}"/>
              </a:ext>
            </a:extLst>
          </p:cNvPr>
          <p:cNvSpPr>
            <a:spLocks noGrp="1"/>
          </p:cNvSpPr>
          <p:nvPr>
            <p:ph type="title"/>
          </p:nvPr>
        </p:nvSpPr>
        <p:spPr/>
        <p:txBody>
          <a:bodyPr/>
          <a:lstStyle/>
          <a:p>
            <a:r>
              <a:rPr lang="ja-JP" altLang="en-US" sz="3200" dirty="0"/>
              <a:t>２０２３年度大阪社保協　自治体キャラバン</a:t>
            </a:r>
            <a:br>
              <a:rPr lang="en-US" altLang="ja-JP" sz="3200" dirty="0"/>
            </a:br>
            <a:r>
              <a:rPr lang="ja-JP" altLang="en-US" dirty="0"/>
              <a:t>要望項目</a:t>
            </a:r>
            <a:endParaRPr kumimoji="1" lang="ja-JP" altLang="en-US" dirty="0"/>
          </a:p>
        </p:txBody>
      </p:sp>
      <p:sp>
        <p:nvSpPr>
          <p:cNvPr id="3" name="コンテンツ プレースホルダー 2">
            <a:extLst>
              <a:ext uri="{FF2B5EF4-FFF2-40B4-BE49-F238E27FC236}">
                <a16:creationId xmlns:a16="http://schemas.microsoft.com/office/drawing/2014/main" id="{2E8593C7-F58A-E13A-B85C-EB337C62FB92}"/>
              </a:ext>
            </a:extLst>
          </p:cNvPr>
          <p:cNvSpPr>
            <a:spLocks noGrp="1"/>
          </p:cNvSpPr>
          <p:nvPr>
            <p:ph idx="1"/>
          </p:nvPr>
        </p:nvSpPr>
        <p:spPr/>
        <p:txBody>
          <a:bodyPr/>
          <a:lstStyle/>
          <a:p>
            <a:pPr marL="0" indent="0">
              <a:buNone/>
            </a:pPr>
            <a:r>
              <a:rPr kumimoji="1" lang="ja-JP" altLang="en-US" dirty="0"/>
              <a:t>　総合事業（介護予防・生活支援総合事業）について</a:t>
            </a:r>
          </a:p>
          <a:p>
            <a:pPr marL="0" indent="0">
              <a:buNone/>
            </a:pPr>
            <a:r>
              <a:rPr lang="ja-JP" altLang="en-US" dirty="0"/>
              <a:t>　</a:t>
            </a:r>
            <a:r>
              <a:rPr kumimoji="1" lang="ja-JP" altLang="en-US" dirty="0"/>
              <a:t>利用者のサービス選択権を保障し、サービスについて、すべての要支援認定者が「従来（介護予防訪問介護・介護予防通所介護）相当サービス」を利用できるようにすること。</a:t>
            </a:r>
            <a:endParaRPr kumimoji="1" lang="en-US" altLang="ja-JP" dirty="0"/>
          </a:p>
          <a:p>
            <a:pPr marL="0" indent="0">
              <a:buNone/>
            </a:pPr>
            <a:r>
              <a:rPr lang="ja-JP" altLang="en-US" dirty="0"/>
              <a:t>　</a:t>
            </a:r>
            <a:r>
              <a:rPr kumimoji="1" lang="ja-JP" altLang="en-US" dirty="0"/>
              <a:t>また、新規・更新者とも要介護（要支援）認定を勧奨し、認定申請を抑制しないこと。</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44F66D2-689C-573E-9EBC-2F82D5AD2E4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1335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DC664B7-9C8F-886E-C42A-38F31B5B28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F61E1764-9455-40A2-4A4F-43E741B33C96}"/>
              </a:ext>
            </a:extLst>
          </p:cNvPr>
          <p:cNvPicPr>
            <a:picLocks noChangeAspect="1"/>
          </p:cNvPicPr>
          <p:nvPr/>
        </p:nvPicPr>
        <p:blipFill>
          <a:blip r:embed="rId2"/>
          <a:stretch>
            <a:fillRect/>
          </a:stretch>
        </p:blipFill>
        <p:spPr>
          <a:xfrm>
            <a:off x="2093965" y="0"/>
            <a:ext cx="4956069" cy="6858000"/>
          </a:xfrm>
          <a:prstGeom prst="rect">
            <a:avLst/>
          </a:prstGeom>
        </p:spPr>
      </p:pic>
    </p:spTree>
    <p:extLst>
      <p:ext uri="{BB962C8B-B14F-4D97-AF65-F5344CB8AC3E}">
        <p14:creationId xmlns:p14="http://schemas.microsoft.com/office/powerpoint/2010/main" val="409836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5B995-55F0-F54F-E887-4D1B2CCD341A}"/>
              </a:ext>
            </a:extLst>
          </p:cNvPr>
          <p:cNvSpPr>
            <a:spLocks noGrp="1"/>
          </p:cNvSpPr>
          <p:nvPr>
            <p:ph type="title"/>
          </p:nvPr>
        </p:nvSpPr>
        <p:spPr>
          <a:xfrm>
            <a:off x="403276" y="332656"/>
            <a:ext cx="8337447" cy="720080"/>
          </a:xfrm>
        </p:spPr>
        <p:txBody>
          <a:bodyPr/>
          <a:lstStyle/>
          <a:p>
            <a:r>
              <a:rPr kumimoji="1" lang="ja-JP" altLang="en-US" dirty="0">
                <a:solidFill>
                  <a:srgbClr val="FF0000"/>
                </a:solidFill>
              </a:rPr>
              <a:t>第</a:t>
            </a:r>
            <a:r>
              <a:rPr kumimoji="1" lang="en-US" altLang="ja-JP" dirty="0">
                <a:solidFill>
                  <a:srgbClr val="FF0000"/>
                </a:solidFill>
              </a:rPr>
              <a:t>9</a:t>
            </a:r>
            <a:r>
              <a:rPr kumimoji="1" lang="ja-JP" altLang="en-US" dirty="0">
                <a:solidFill>
                  <a:srgbClr val="FF0000"/>
                </a:solidFill>
              </a:rPr>
              <a:t>期計画策定のスケジュール</a:t>
            </a:r>
          </a:p>
        </p:txBody>
      </p:sp>
      <p:sp>
        <p:nvSpPr>
          <p:cNvPr id="4" name="スライド番号プレースホルダー 3">
            <a:extLst>
              <a:ext uri="{FF2B5EF4-FFF2-40B4-BE49-F238E27FC236}">
                <a16:creationId xmlns:a16="http://schemas.microsoft.com/office/drawing/2014/main" id="{F78E8DE5-5C08-4CEB-3C34-7B453E323D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5" name="テキスト ボックス 4">
            <a:extLst>
              <a:ext uri="{FF2B5EF4-FFF2-40B4-BE49-F238E27FC236}">
                <a16:creationId xmlns:a16="http://schemas.microsoft.com/office/drawing/2014/main" id="{FE2817F9-5362-9577-A949-CA14C50AE912}"/>
              </a:ext>
            </a:extLst>
          </p:cNvPr>
          <p:cNvSpPr txBox="1"/>
          <p:nvPr/>
        </p:nvSpPr>
        <p:spPr>
          <a:xfrm>
            <a:off x="349353" y="1196752"/>
            <a:ext cx="8337447" cy="61863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〇策定委員会（「審議会」・「協議会」）</a:t>
            </a:r>
            <a:endPar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   </a:t>
            </a:r>
            <a:r>
              <a:rPr lang="ja-JP" altLang="en-US" sz="4400" dirty="0">
                <a:solidFill>
                  <a:prstClr val="black"/>
                </a:solidFill>
                <a:latin typeface="Calibri"/>
              </a:rPr>
              <a:t>　</a:t>
            </a:r>
            <a:r>
              <a:rPr lang="en-US" altLang="ja-JP" sz="2800" dirty="0">
                <a:solidFill>
                  <a:prstClr val="black"/>
                </a:solidFill>
                <a:latin typeface="Calibri"/>
              </a:rPr>
              <a:t>2022</a:t>
            </a:r>
            <a:r>
              <a:rPr lang="ja-JP" altLang="en-US" sz="2800" dirty="0">
                <a:solidFill>
                  <a:prstClr val="black"/>
                </a:solidFill>
                <a:latin typeface="Calibri"/>
              </a:rPr>
              <a:t>年～調査　</a:t>
            </a:r>
            <a:r>
              <a:rPr lang="en-US" altLang="ja-JP" sz="2800" dirty="0">
                <a:solidFill>
                  <a:prstClr val="black"/>
                </a:solidFill>
                <a:latin typeface="Calibri"/>
              </a:rPr>
              <a:t>2023</a:t>
            </a:r>
            <a:r>
              <a:rPr lang="ja-JP" altLang="en-US" sz="2800" dirty="0">
                <a:solidFill>
                  <a:prstClr val="black"/>
                </a:solidFill>
                <a:latin typeface="Calibri"/>
              </a:rPr>
              <a:t>年春～検討開始</a:t>
            </a:r>
            <a:r>
              <a:rPr lang="ja-JP" altLang="en-US" sz="4400" dirty="0">
                <a:solidFill>
                  <a:prstClr val="black"/>
                </a:solidFill>
                <a:latin typeface="Calibri"/>
              </a:rPr>
              <a:t>　</a:t>
            </a:r>
            <a:r>
              <a:rPr lang="ja-JP" altLang="en-US" sz="5400" dirty="0">
                <a:solidFill>
                  <a:prstClr val="black"/>
                </a:solidFill>
                <a:latin typeface="Calibri"/>
              </a:rPr>
              <a:t>　</a:t>
            </a:r>
            <a:endParaRPr lang="en-US" altLang="ja-JP" sz="5400" dirty="0">
              <a:solidFill>
                <a:prstClr val="black"/>
              </a:solidFill>
              <a:latin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　　</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2023</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年末</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or2024</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年初　「計画素案」</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パブリックコメントを経て　「計画」</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〇市区町村議会</a:t>
            </a:r>
            <a:endPar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2024</a:t>
            </a:r>
            <a:r>
              <a:rPr kumimoji="1" lang="ja-JP" altLang="en-US" sz="44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年</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　</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介護保険条例改正</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4</a:t>
            </a:r>
            <a:r>
              <a:rPr kumimoji="1" lang="ja-JP" altLang="en-US" sz="4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月</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介護保険料改定・　第</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9</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期計画スタート</a:t>
            </a:r>
            <a:endParaRPr kumimoji="1" lang="en-US" altLang="ja-JP" sz="48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1" lang="en-US" altLang="ja-JP" sz="4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50597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68CBE-633B-40C9-905B-A069E9479740}"/>
              </a:ext>
            </a:extLst>
          </p:cNvPr>
          <p:cNvSpPr>
            <a:spLocks noGrp="1"/>
          </p:cNvSpPr>
          <p:nvPr>
            <p:ph type="title"/>
          </p:nvPr>
        </p:nvSpPr>
        <p:spPr>
          <a:xfrm>
            <a:off x="251520" y="274638"/>
            <a:ext cx="8712968" cy="850106"/>
          </a:xfrm>
        </p:spPr>
        <p:txBody>
          <a:bodyPr/>
          <a:lstStyle/>
          <a:p>
            <a:pPr marL="0" indent="0" algn="l"/>
            <a:r>
              <a:rPr lang="ja-JP" altLang="en-US" dirty="0"/>
              <a:t> 第</a:t>
            </a:r>
            <a:r>
              <a:rPr lang="en-US" altLang="ja-JP" dirty="0"/>
              <a:t>1 </a:t>
            </a:r>
            <a:r>
              <a:rPr lang="ja-JP" altLang="en-US" dirty="0"/>
              <a:t>号被保険者の介護保険料</a:t>
            </a:r>
            <a:endParaRPr kumimoji="1" lang="ja-JP" altLang="en-US" dirty="0"/>
          </a:p>
        </p:txBody>
      </p:sp>
      <p:sp>
        <p:nvSpPr>
          <p:cNvPr id="4" name="スライド番号プレースホルダー 3">
            <a:extLst>
              <a:ext uri="{FF2B5EF4-FFF2-40B4-BE49-F238E27FC236}">
                <a16:creationId xmlns:a16="http://schemas.microsoft.com/office/drawing/2014/main" id="{0A8C5D14-04C2-4A15-AE1F-09A7ED7973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3" name="正方形/長方形 2">
            <a:extLst>
              <a:ext uri="{FF2B5EF4-FFF2-40B4-BE49-F238E27FC236}">
                <a16:creationId xmlns:a16="http://schemas.microsoft.com/office/drawing/2014/main" id="{1A37F989-D093-4A2D-BFE0-E1AB0D4B4A34}"/>
              </a:ext>
            </a:extLst>
          </p:cNvPr>
          <p:cNvSpPr/>
          <p:nvPr/>
        </p:nvSpPr>
        <p:spPr>
          <a:xfrm>
            <a:off x="239952" y="1340768"/>
            <a:ext cx="8424936"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１ 保険料算定の仕組み 介護保険制度は，国，地方自治体，４０歳以上の市民のそれぞれの負担によ って，社会全体で高齢者の介護を支える社会保険制度であり，第８期の 計画期間（２０２１～２０２３年度）は，保険給付費・地域支援事業費のうち 第１号被保険者（６５歳以上の方）の負担割合が約２３％となります</a:t>
            </a:r>
          </a:p>
        </p:txBody>
      </p:sp>
      <p:pic>
        <p:nvPicPr>
          <p:cNvPr id="3074" name="Picture 2" descr="画像：介護保険の財源表（画面上に説明有り）">
            <a:extLst>
              <a:ext uri="{FF2B5EF4-FFF2-40B4-BE49-F238E27FC236}">
                <a16:creationId xmlns:a16="http://schemas.microsoft.com/office/drawing/2014/main" id="{A25FD7D7-CD24-4DDA-9904-50FA6CBF9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2" y="3134856"/>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5歳以上の人（第1号被保険者）の保険料 – 盛岡北部行政事務組合">
            <a:extLst>
              <a:ext uri="{FF2B5EF4-FFF2-40B4-BE49-F238E27FC236}">
                <a16:creationId xmlns:a16="http://schemas.microsoft.com/office/drawing/2014/main" id="{AE1C029C-C34E-4BD7-867C-8A212ADA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92" y="3134856"/>
            <a:ext cx="4052444" cy="299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1" y="905691"/>
            <a:ext cx="9579428" cy="5258803"/>
          </a:xfrm>
        </p:spPr>
        <p:txBody>
          <a:bodyPr>
            <a:normAutofit fontScale="92500" lnSpcReduction="10000"/>
          </a:bodyPr>
          <a:lstStyle/>
          <a:p>
            <a:pPr>
              <a:buFont typeface="Wingdings" pitchFamily="2" charset="2"/>
              <a:buNone/>
            </a:pPr>
            <a:r>
              <a:rPr lang="ja-JP" altLang="en-US" sz="2400" dirty="0">
                <a:latin typeface="Calibri" pitchFamily="34" charset="0"/>
                <a:ea typeface="ＭＳ Ｐゴシック" charset="-128"/>
              </a:rPr>
              <a:t>　　　　　　　　　</a:t>
            </a:r>
            <a:r>
              <a:rPr lang="ja-JP" altLang="en-US" sz="3300" dirty="0">
                <a:latin typeface="Calibri" pitchFamily="34" charset="0"/>
                <a:ea typeface="ＭＳ Ｐゴシック" charset="-128"/>
              </a:rPr>
              <a:t>　　　　全国平均基準月額　　　</a:t>
            </a:r>
            <a:endParaRPr lang="en-US" altLang="ja-JP" sz="3300" dirty="0">
              <a:latin typeface="Calibri" pitchFamily="34" charset="0"/>
              <a:ea typeface="ＭＳ Ｐゴシック" charset="-128"/>
            </a:endParaRPr>
          </a:p>
          <a:p>
            <a:pPr>
              <a:buFont typeface="Wingdings" pitchFamily="2" charset="2"/>
              <a:buNone/>
            </a:pPr>
            <a:r>
              <a:rPr altLang="en-US" sz="3800" dirty="0">
                <a:latin typeface="Calibri" pitchFamily="34" charset="0"/>
                <a:ea typeface="ＭＳ Ｐゴシック" charset="-128"/>
              </a:rPr>
              <a:t>第</a:t>
            </a:r>
            <a:r>
              <a:rPr lang="en-US" altLang="ja-JP" sz="3800" dirty="0">
                <a:latin typeface="Calibri" pitchFamily="34" charset="0"/>
                <a:ea typeface="ＭＳ Ｐゴシック" charset="-128"/>
              </a:rPr>
              <a:t>1</a:t>
            </a:r>
            <a:r>
              <a:rPr altLang="en-US" sz="3800" dirty="0">
                <a:latin typeface="Calibri" pitchFamily="34" charset="0"/>
                <a:ea typeface="ＭＳ Ｐゴシック" charset="-128"/>
              </a:rPr>
              <a:t>期（２０００～０２年）　</a:t>
            </a:r>
            <a:r>
              <a:rPr lang="en-US" altLang="en-US" sz="3800" dirty="0">
                <a:latin typeface="Calibri" pitchFamily="34" charset="0"/>
                <a:ea typeface="ＭＳ Ｐゴシック" charset="-128"/>
              </a:rPr>
              <a:t>2,911</a:t>
            </a:r>
            <a:r>
              <a:rPr altLang="en-US" sz="3800" dirty="0">
                <a:latin typeface="Calibri" pitchFamily="34" charset="0"/>
                <a:ea typeface="ＭＳ Ｐゴシック" charset="-128"/>
              </a:rPr>
              <a:t>円</a:t>
            </a:r>
            <a:r>
              <a:rPr lang="ja-JP" altLang="en-US" sz="3800" dirty="0">
                <a:latin typeface="Calibri" pitchFamily="34" charset="0"/>
                <a:ea typeface="ＭＳ Ｐゴシック" charset="-128"/>
              </a:rPr>
              <a:t>　　　　　　　</a:t>
            </a:r>
            <a:r>
              <a:rPr lang="en-US" altLang="ja-JP" sz="3800" dirty="0">
                <a:solidFill>
                  <a:srgbClr val="000000"/>
                </a:solidFill>
                <a:latin typeface="ＭＳ Ｐゴシック" panose="020B0600070205080204" pitchFamily="50" charset="-128"/>
              </a:rPr>
              <a:t> </a:t>
            </a:r>
            <a:endParaRPr altLang="en-US" sz="3800" dirty="0">
              <a:solidFill>
                <a:srgbClr val="FF0000"/>
              </a:solidFill>
              <a:latin typeface="Calibri" pitchFamily="34" charset="0"/>
              <a:ea typeface="ＭＳ Ｐゴシック" charset="-128"/>
            </a:endParaRPr>
          </a:p>
          <a:p>
            <a:pPr>
              <a:buFont typeface="Wingdings" pitchFamily="2" charset="2"/>
              <a:buNone/>
            </a:pPr>
            <a:r>
              <a:rPr altLang="en-US" sz="3800" dirty="0">
                <a:latin typeface="Calibri" pitchFamily="34" charset="0"/>
                <a:ea typeface="ＭＳ Ｐゴシック" charset="-128"/>
              </a:rPr>
              <a:t>第２期（２００３～０５年）　</a:t>
            </a:r>
            <a:r>
              <a:rPr lang="en-US" altLang="en-US" sz="3800" dirty="0">
                <a:latin typeface="Calibri" pitchFamily="34" charset="0"/>
                <a:ea typeface="ＭＳ Ｐゴシック" charset="-128"/>
              </a:rPr>
              <a:t>3,293</a:t>
            </a:r>
            <a:r>
              <a:rPr altLang="en-US" sz="3800" dirty="0">
                <a:latin typeface="Calibri" pitchFamily="34" charset="0"/>
                <a:ea typeface="ＭＳ Ｐゴシック" charset="-128"/>
              </a:rPr>
              <a:t>円</a:t>
            </a:r>
            <a:r>
              <a:rPr lang="ja-JP" altLang="en-US" sz="3800" dirty="0">
                <a:latin typeface="Calibri" pitchFamily="34" charset="0"/>
                <a:ea typeface="ＭＳ Ｐゴシック" charset="-128"/>
              </a:rPr>
              <a:t>　</a:t>
            </a:r>
            <a:r>
              <a:rPr lang="en-US" altLang="ja-JP" sz="3800" dirty="0">
                <a:latin typeface="Calibri" pitchFamily="34" charset="0"/>
                <a:ea typeface="ＭＳ Ｐゴシック" charset="-128"/>
              </a:rPr>
              <a:t>(+13.1%)</a:t>
            </a:r>
            <a:r>
              <a:rPr lang="ja-JP" altLang="en-US" sz="3800" dirty="0">
                <a:latin typeface="Calibri" pitchFamily="34" charset="0"/>
                <a:ea typeface="ＭＳ Ｐゴシック" charset="-128"/>
              </a:rPr>
              <a:t>　　　　　</a:t>
            </a:r>
            <a:r>
              <a:rPr lang="ja-JP" altLang="en-US" sz="3800" dirty="0">
                <a:solidFill>
                  <a:srgbClr val="FF0000"/>
                </a:solidFill>
                <a:latin typeface="Calibri" pitchFamily="34" charset="0"/>
                <a:ea typeface="ＭＳ Ｐゴシック" charset="-128"/>
              </a:rPr>
              <a:t>　</a:t>
            </a:r>
            <a:r>
              <a:rPr lang="en-US" altLang="ja-JP" sz="3800" dirty="0">
                <a:solidFill>
                  <a:srgbClr val="FF0000"/>
                </a:solidFill>
                <a:latin typeface="ＭＳ Ｐゴシック" panose="020B0600070205080204" pitchFamily="50" charset="-128"/>
              </a:rPr>
              <a:t> </a:t>
            </a:r>
          </a:p>
          <a:p>
            <a:pPr>
              <a:buFont typeface="Wingdings" pitchFamily="2" charset="2"/>
              <a:buNone/>
            </a:pPr>
            <a:r>
              <a:rPr altLang="en-US" sz="3800" dirty="0">
                <a:latin typeface="Calibri" pitchFamily="34" charset="0"/>
                <a:ea typeface="ＭＳ Ｐゴシック" charset="-128"/>
              </a:rPr>
              <a:t>第３期（２００６～０８年）　</a:t>
            </a:r>
            <a:r>
              <a:rPr lang="en-US" altLang="en-US" sz="3800" dirty="0">
                <a:latin typeface="Calibri" pitchFamily="34" charset="0"/>
                <a:ea typeface="ＭＳ Ｐゴシック" charset="-128"/>
              </a:rPr>
              <a:t>4,090</a:t>
            </a:r>
            <a:r>
              <a:rPr altLang="en-US" sz="3800" dirty="0">
                <a:latin typeface="Calibri" pitchFamily="34" charset="0"/>
                <a:ea typeface="ＭＳ Ｐゴシック" charset="-128"/>
              </a:rPr>
              <a:t>円</a:t>
            </a:r>
            <a:r>
              <a:rPr lang="en-US" altLang="en-US" sz="3800" dirty="0">
                <a:latin typeface="Calibri" pitchFamily="34" charset="0"/>
                <a:ea typeface="ＭＳ Ｐゴシック" charset="-128"/>
              </a:rPr>
              <a:t>   (+24.2%)</a:t>
            </a:r>
            <a:r>
              <a:rPr lang="ja-JP" altLang="en-US" sz="3800" dirty="0">
                <a:latin typeface="Calibri" pitchFamily="34" charset="0"/>
                <a:ea typeface="ＭＳ Ｐゴシック" charset="-128"/>
              </a:rPr>
              <a:t>　　　　　　　</a:t>
            </a:r>
            <a:r>
              <a:rPr lang="en-US" altLang="ja-JP" sz="3800" dirty="0">
                <a:solidFill>
                  <a:srgbClr val="000000"/>
                </a:solidFill>
                <a:latin typeface="ＭＳ Ｐゴシック" panose="020B0600070205080204" pitchFamily="50" charset="-128"/>
              </a:rPr>
              <a:t> </a:t>
            </a:r>
          </a:p>
          <a:p>
            <a:pPr>
              <a:buFont typeface="Wingdings" pitchFamily="2" charset="2"/>
              <a:buNone/>
            </a:pPr>
            <a:r>
              <a:rPr altLang="en-US" sz="3800" dirty="0">
                <a:latin typeface="Calibri" pitchFamily="34" charset="0"/>
                <a:ea typeface="ＭＳ Ｐゴシック" charset="-128"/>
              </a:rPr>
              <a:t>第４期（２００９～１１年）　</a:t>
            </a:r>
            <a:r>
              <a:rPr lang="en-US" altLang="en-US" sz="3800" dirty="0">
                <a:latin typeface="Calibri" pitchFamily="34" charset="0"/>
                <a:ea typeface="ＭＳ Ｐゴシック" charset="-128"/>
              </a:rPr>
              <a:t>4,160</a:t>
            </a:r>
            <a:r>
              <a:rPr altLang="en-US" sz="3800" dirty="0">
                <a:latin typeface="Calibri" pitchFamily="34" charset="0"/>
                <a:ea typeface="ＭＳ Ｐゴシック" charset="-128"/>
              </a:rPr>
              <a:t>円</a:t>
            </a:r>
            <a:r>
              <a:rPr lang="en-US" altLang="en-US" sz="3800" dirty="0">
                <a:latin typeface="Calibri" pitchFamily="34" charset="0"/>
                <a:ea typeface="ＭＳ Ｐゴシック" charset="-128"/>
              </a:rPr>
              <a:t>   (+ 1.7%)</a:t>
            </a:r>
            <a:r>
              <a:rPr lang="ja-JP" altLang="en-US" sz="3800" dirty="0">
                <a:latin typeface="Calibri" pitchFamily="34" charset="0"/>
                <a:ea typeface="ＭＳ Ｐゴシック" charset="-128"/>
              </a:rPr>
              <a:t>　　　　　</a:t>
            </a:r>
            <a:endParaRPr lang="en-US" altLang="en-US" sz="3800" dirty="0">
              <a:latin typeface="Calibri" pitchFamily="34" charset="0"/>
              <a:ea typeface="ＭＳ Ｐゴシック" charset="-128"/>
            </a:endParaRPr>
          </a:p>
          <a:p>
            <a:pPr>
              <a:buFont typeface="Wingdings" pitchFamily="2" charset="2"/>
              <a:buNone/>
            </a:pPr>
            <a:r>
              <a:rPr lang="ja-JP" altLang="en-US" sz="3800" dirty="0">
                <a:latin typeface="ＭＳ ゴシック" panose="020B0609070205080204" pitchFamily="49" charset="-128"/>
                <a:ea typeface="ＭＳ ゴシック" panose="020B0609070205080204" pitchFamily="49" charset="-128"/>
              </a:rPr>
              <a:t>第５期（２０１２～１４年）</a:t>
            </a:r>
            <a:r>
              <a:rPr lang="en-US" altLang="ja-JP" sz="3800" dirty="0">
                <a:latin typeface="ＭＳ ゴシック" panose="020B0609070205080204" pitchFamily="49" charset="-128"/>
                <a:ea typeface="ＭＳ ゴシック" panose="020B0609070205080204" pitchFamily="49" charset="-128"/>
              </a:rPr>
              <a:t>4,972</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(+19.5%)</a:t>
            </a:r>
            <a:r>
              <a:rPr lang="ja-JP" altLang="en-US" sz="3800" dirty="0">
                <a:latin typeface="ＭＳ ゴシック" panose="020B0609070205080204" pitchFamily="49" charset="-128"/>
                <a:ea typeface="ＭＳ ゴシック" panose="020B0609070205080204" pitchFamily="49" charset="-128"/>
              </a:rPr>
              <a:t>　　　　　</a:t>
            </a:r>
            <a:r>
              <a:rPr lang="ja-JP" altLang="en-US" sz="3800" dirty="0">
                <a:solidFill>
                  <a:srgbClr val="FF0000"/>
                </a:solidFill>
                <a:latin typeface="ＭＳ ゴシック" panose="020B0609070205080204" pitchFamily="49" charset="-128"/>
                <a:ea typeface="ＭＳ ゴシック" panose="020B0609070205080204" pitchFamily="49" charset="-128"/>
              </a:rPr>
              <a:t>　</a:t>
            </a:r>
            <a:r>
              <a:rPr lang="en-US" altLang="ja-JP" sz="3800" dirty="0">
                <a:solidFill>
                  <a:srgbClr val="FF0000"/>
                </a:solidFill>
                <a:latin typeface="ＭＳ ゴシック" panose="020B0609070205080204" pitchFamily="49" charset="-128"/>
                <a:ea typeface="ＭＳ ゴシック" panose="020B0609070205080204" pitchFamily="49" charset="-128"/>
              </a:rPr>
              <a:t> </a:t>
            </a:r>
            <a:r>
              <a:rPr lang="ja-JP" altLang="en-US" sz="3800" dirty="0">
                <a:solidFill>
                  <a:srgbClr val="FF0000"/>
                </a:solidFill>
                <a:latin typeface="ＭＳ ゴシック" panose="020B0609070205080204" pitchFamily="49" charset="-128"/>
                <a:ea typeface="ＭＳ ゴシック" panose="020B0609070205080204" pitchFamily="49" charset="-128"/>
              </a:rPr>
              <a:t>　</a:t>
            </a:r>
            <a:endParaRPr lang="en-US" altLang="ja-JP" sz="3800" dirty="0">
              <a:solidFill>
                <a:srgbClr val="FF0000"/>
              </a:solidFill>
              <a:latin typeface="ＭＳ ゴシック" panose="020B0609070205080204" pitchFamily="49" charset="-128"/>
              <a:ea typeface="ＭＳ ゴシック" panose="020B0609070205080204" pitchFamily="49" charset="-128"/>
            </a:endParaRPr>
          </a:p>
          <a:p>
            <a:pPr>
              <a:buNone/>
            </a:pPr>
            <a:r>
              <a:rPr lang="ja-JP" altLang="en-US" sz="3800" dirty="0">
                <a:latin typeface="ＭＳ ゴシック" panose="020B0609070205080204" pitchFamily="49" charset="-128"/>
                <a:ea typeface="ＭＳ ゴシック" panose="020B0609070205080204" pitchFamily="49" charset="-128"/>
              </a:rPr>
              <a:t>第６期（２０１５～１７年）</a:t>
            </a:r>
            <a:r>
              <a:rPr lang="en-US" altLang="ja-JP" sz="3800" dirty="0">
                <a:latin typeface="ＭＳ ゴシック" panose="020B0609070205080204" pitchFamily="49" charset="-128"/>
                <a:ea typeface="ＭＳ ゴシック" panose="020B0609070205080204" pitchFamily="49" charset="-128"/>
              </a:rPr>
              <a:t>5.514</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(+11.0%)</a:t>
            </a:r>
            <a:r>
              <a:rPr lang="ja-JP" altLang="en-US" sz="3800" dirty="0">
                <a:latin typeface="ＭＳ ゴシック" panose="020B0609070205080204" pitchFamily="49" charset="-128"/>
                <a:ea typeface="ＭＳ ゴシック" panose="020B0609070205080204" pitchFamily="49" charset="-128"/>
              </a:rPr>
              <a:t>　　　　   </a:t>
            </a:r>
            <a:r>
              <a:rPr lang="ja-JP" altLang="en-US" sz="4700" dirty="0">
                <a:solidFill>
                  <a:srgbClr val="FF0000"/>
                </a:solidFill>
                <a:latin typeface="ＭＳ ゴシック" panose="020B0609070205080204" pitchFamily="49" charset="-128"/>
                <a:ea typeface="ＭＳ ゴシック" panose="020B0609070205080204" pitchFamily="49" charset="-128"/>
              </a:rPr>
              <a:t>　</a:t>
            </a:r>
            <a:endParaRPr lang="en-US" altLang="ja-JP" sz="3800" dirty="0">
              <a:solidFill>
                <a:srgbClr val="FF0000"/>
              </a:solidFill>
              <a:latin typeface="ＭＳ ゴシック" panose="020B0609070205080204" pitchFamily="49" charset="-128"/>
              <a:ea typeface="ＭＳ ゴシック" panose="020B0609070205080204" pitchFamily="49" charset="-128"/>
            </a:endParaRPr>
          </a:p>
          <a:p>
            <a:pPr>
              <a:buNone/>
            </a:pPr>
            <a:r>
              <a:rPr lang="ja-JP" altLang="en-US" sz="3800" dirty="0">
                <a:latin typeface="ＭＳ ゴシック" panose="020B0609070205080204" pitchFamily="49" charset="-128"/>
                <a:ea typeface="ＭＳ ゴシック" panose="020B0609070205080204" pitchFamily="49" charset="-128"/>
              </a:rPr>
              <a:t>第７期（２０１８～２０年）</a:t>
            </a:r>
            <a:r>
              <a:rPr lang="en-US" altLang="ja-JP" sz="3800" dirty="0">
                <a:latin typeface="ＭＳ ゴシック" panose="020B0609070205080204" pitchFamily="49" charset="-128"/>
                <a:ea typeface="ＭＳ ゴシック" panose="020B0609070205080204" pitchFamily="49" charset="-128"/>
              </a:rPr>
              <a:t>5,869</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(+ 6.4%)</a:t>
            </a:r>
          </a:p>
          <a:p>
            <a:pPr>
              <a:buNone/>
            </a:pPr>
            <a:r>
              <a:rPr lang="ja-JP" altLang="en-US" sz="3900" u="sng" dirty="0">
                <a:latin typeface="ＭＳ ゴシック" panose="020B0609070205080204" pitchFamily="49" charset="-128"/>
                <a:ea typeface="ＭＳ ゴシック" panose="020B0609070205080204" pitchFamily="49" charset="-128"/>
              </a:rPr>
              <a:t>第８期（２０２１～２３年</a:t>
            </a:r>
            <a:r>
              <a:rPr lang="en-US" altLang="ja-JP" sz="3900" u="sng" dirty="0">
                <a:latin typeface="ＭＳ ゴシック" panose="020B0609070205080204" pitchFamily="49" charset="-128"/>
                <a:ea typeface="ＭＳ ゴシック" panose="020B0609070205080204" pitchFamily="49" charset="-128"/>
              </a:rPr>
              <a:t>)6,014</a:t>
            </a:r>
            <a:r>
              <a:rPr lang="ja-JP" altLang="en-US" sz="3900" u="sng" dirty="0">
                <a:latin typeface="ＭＳ ゴシック" panose="020B0609070205080204" pitchFamily="49" charset="-128"/>
                <a:ea typeface="ＭＳ ゴシック" panose="020B0609070205080204" pitchFamily="49" charset="-128"/>
              </a:rPr>
              <a:t>円</a:t>
            </a:r>
            <a:r>
              <a:rPr lang="en-US" altLang="ja-JP" sz="3900" u="sng" dirty="0">
                <a:latin typeface="ＭＳ ゴシック" panose="020B0609070205080204" pitchFamily="49" charset="-128"/>
                <a:ea typeface="ＭＳ ゴシック" panose="020B0609070205080204" pitchFamily="49" charset="-128"/>
              </a:rPr>
              <a:t>(+ 2.5%)</a:t>
            </a:r>
          </a:p>
          <a:p>
            <a:pPr>
              <a:buNone/>
            </a:pPr>
            <a:endParaRPr lang="en-US" altLang="ja-JP" dirty="0">
              <a:latin typeface="Calibri" pitchFamily="34" charset="0"/>
              <a:ea typeface="ＭＳ Ｐゴシック" charset="-128"/>
            </a:endParaRPr>
          </a:p>
          <a:p>
            <a:pPr>
              <a:buFont typeface="Wingdings" pitchFamily="2" charset="2"/>
              <a:buNone/>
            </a:pPr>
            <a:endParaRPr altLang="en-US" u="sng" dirty="0">
              <a:latin typeface="Calibri" pitchFamily="34" charset="0"/>
              <a:ea typeface="ＭＳ Ｐゴシック" charset="-128"/>
            </a:endParaRPr>
          </a:p>
        </p:txBody>
      </p:sp>
      <p:sp>
        <p:nvSpPr>
          <p:cNvPr id="12292" name="タイトル 1"/>
          <p:cNvSpPr txBox="1">
            <a:spLocks noGrp="1"/>
          </p:cNvSpPr>
          <p:nvPr>
            <p:ph type="title"/>
          </p:nvPr>
        </p:nvSpPr>
        <p:spPr>
          <a:xfrm>
            <a:off x="354012" y="0"/>
            <a:ext cx="8435975" cy="993775"/>
          </a:xfrm>
        </p:spPr>
        <p:txBody>
          <a:bodyPr>
            <a:normAutofit/>
          </a:bodyPr>
          <a:lstStyle/>
          <a:p>
            <a:pPr eaLnBrk="1" hangingPunct="1"/>
            <a:r>
              <a:rPr sz="6000" u="sng" dirty="0">
                <a:latin typeface="Calibri" pitchFamily="34" charset="0"/>
                <a:ea typeface="ＭＳ Ｐゴシック" charset="-128"/>
              </a:rPr>
              <a:t>上がり続ける介護保険料</a:t>
            </a:r>
          </a:p>
        </p:txBody>
      </p:sp>
      <p:sp>
        <p:nvSpPr>
          <p:cNvPr id="2" name="四角形: 角を丸くする 1">
            <a:extLst>
              <a:ext uri="{FF2B5EF4-FFF2-40B4-BE49-F238E27FC236}">
                <a16:creationId xmlns:a16="http://schemas.microsoft.com/office/drawing/2014/main" id="{C4EA1C37-49AE-4417-82C7-40CEC020DFB9}"/>
              </a:ext>
            </a:extLst>
          </p:cNvPr>
          <p:cNvSpPr/>
          <p:nvPr/>
        </p:nvSpPr>
        <p:spPr>
          <a:xfrm>
            <a:off x="1" y="5979560"/>
            <a:ext cx="8789986" cy="878440"/>
          </a:xfrm>
          <a:prstGeom prst="roundRect">
            <a:avLst>
              <a:gd name="adj" fmla="val 9944"/>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全国平均　第</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期</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2,911</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円⇒第</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期</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6,014</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　</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2.07</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倍に</a:t>
            </a:r>
          </a:p>
        </p:txBody>
      </p:sp>
    </p:spTree>
    <p:extLst>
      <p:ext uri="{BB962C8B-B14F-4D97-AF65-F5344CB8AC3E}">
        <p14:creationId xmlns:p14="http://schemas.microsoft.com/office/powerpoint/2010/main" val="17837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9F4DC-059C-ADEA-7BD4-FE246EB372F9}"/>
              </a:ext>
            </a:extLst>
          </p:cNvPr>
          <p:cNvSpPr>
            <a:spLocks noGrp="1"/>
          </p:cNvSpPr>
          <p:nvPr>
            <p:ph type="title"/>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3" name="表プレースホルダー 2">
            <a:extLst>
              <a:ext uri="{FF2B5EF4-FFF2-40B4-BE49-F238E27FC236}">
                <a16:creationId xmlns:a16="http://schemas.microsoft.com/office/drawing/2014/main" id="{48A40745-23BB-5DD7-0E07-25CACDFD924A}"/>
              </a:ext>
            </a:extLst>
          </p:cNvPr>
          <p:cNvSpPr>
            <a:spLocks noGrp="1"/>
          </p:cNvSpPr>
          <p:nvPr>
            <p:ph type="tbl" idx="1"/>
          </p:nvPr>
        </p:nvSpPr>
        <p:spPr/>
        <p:txBody>
          <a:bodyPr/>
          <a:lstStyle/>
          <a:p>
            <a:pPr marL="0" indent="0">
              <a:buNone/>
            </a:pPr>
            <a:endParaRPr lang="ja-JP" altLang="en-US"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280F225B-7533-46EA-8901-81B5FC5D52B3}"/>
              </a:ext>
            </a:extLst>
          </p:cNvPr>
          <p:cNvPicPr>
            <a:picLocks noChangeAspect="1"/>
          </p:cNvPicPr>
          <p:nvPr/>
        </p:nvPicPr>
        <p:blipFill>
          <a:blip r:embed="rId2"/>
          <a:stretch>
            <a:fillRect/>
          </a:stretch>
        </p:blipFill>
        <p:spPr>
          <a:xfrm>
            <a:off x="0" y="392523"/>
            <a:ext cx="8690068" cy="6465477"/>
          </a:xfrm>
          <a:prstGeom prst="rect">
            <a:avLst/>
          </a:prstGeom>
        </p:spPr>
      </p:pic>
      <p:sp>
        <p:nvSpPr>
          <p:cNvPr id="4" name="テキスト ボックス 3">
            <a:extLst>
              <a:ext uri="{FF2B5EF4-FFF2-40B4-BE49-F238E27FC236}">
                <a16:creationId xmlns:a16="http://schemas.microsoft.com/office/drawing/2014/main" id="{B072AC7B-9BD9-B8D5-C1E7-52B6A553D27A}"/>
              </a:ext>
            </a:extLst>
          </p:cNvPr>
          <p:cNvSpPr txBox="1"/>
          <p:nvPr/>
        </p:nvSpPr>
        <p:spPr>
          <a:xfrm>
            <a:off x="4411134" y="57348"/>
            <a:ext cx="4572000" cy="307777"/>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全国介護保険担当課長会議　資料　</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31</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 </a:t>
            </a:r>
          </a:p>
        </p:txBody>
      </p:sp>
      <p:sp>
        <p:nvSpPr>
          <p:cNvPr id="6" name="四角形: 角を丸くする 5">
            <a:extLst>
              <a:ext uri="{FF2B5EF4-FFF2-40B4-BE49-F238E27FC236}">
                <a16:creationId xmlns:a16="http://schemas.microsoft.com/office/drawing/2014/main" id="{1FD466FC-2DFA-74CC-5F10-BAD162B12593}"/>
              </a:ext>
            </a:extLst>
          </p:cNvPr>
          <p:cNvSpPr/>
          <p:nvPr/>
        </p:nvSpPr>
        <p:spPr>
          <a:xfrm>
            <a:off x="323528" y="1998466"/>
            <a:ext cx="8363272" cy="107049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2481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80F225B-7533-46EA-8901-81B5FC5D52B3}"/>
              </a:ext>
            </a:extLst>
          </p:cNvPr>
          <p:cNvPicPr>
            <a:picLocks noChangeAspect="1"/>
          </p:cNvPicPr>
          <p:nvPr/>
        </p:nvPicPr>
        <p:blipFill rotWithShape="1">
          <a:blip r:embed="rId3"/>
          <a:srcRect t="5598" r="64789"/>
          <a:stretch/>
        </p:blipFill>
        <p:spPr>
          <a:xfrm>
            <a:off x="971600" y="-315416"/>
            <a:ext cx="6120680" cy="7344816"/>
          </a:xfrm>
          <a:prstGeom prst="rect">
            <a:avLst/>
          </a:prstGeom>
        </p:spPr>
      </p:pic>
      <p:sp>
        <p:nvSpPr>
          <p:cNvPr id="7" name="四角形: 角を丸くする 6">
            <a:extLst>
              <a:ext uri="{FF2B5EF4-FFF2-40B4-BE49-F238E27FC236}">
                <a16:creationId xmlns:a16="http://schemas.microsoft.com/office/drawing/2014/main" id="{3CE8A8AE-D5E2-651E-905D-F4778529FCBD}"/>
              </a:ext>
            </a:extLst>
          </p:cNvPr>
          <p:cNvSpPr/>
          <p:nvPr/>
        </p:nvSpPr>
        <p:spPr>
          <a:xfrm>
            <a:off x="1619672" y="1412775"/>
            <a:ext cx="5760640" cy="79208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AED5B69D-AA71-CCA4-023A-3EA3CE7605B8}"/>
              </a:ext>
            </a:extLst>
          </p:cNvPr>
          <p:cNvSpPr/>
          <p:nvPr/>
        </p:nvSpPr>
        <p:spPr>
          <a:xfrm>
            <a:off x="1772072" y="3429000"/>
            <a:ext cx="5760640" cy="100811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A49B5C1C-B697-0392-9B43-30EDB2B44106}"/>
              </a:ext>
            </a:extLst>
          </p:cNvPr>
          <p:cNvSpPr/>
          <p:nvPr/>
        </p:nvSpPr>
        <p:spPr>
          <a:xfrm>
            <a:off x="1772072" y="5805264"/>
            <a:ext cx="5760640" cy="7200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3033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D783F8-0475-3885-420C-7A0E69FABB97}"/>
              </a:ext>
            </a:extLst>
          </p:cNvPr>
          <p:cNvSpPr txBox="1"/>
          <p:nvPr/>
        </p:nvSpPr>
        <p:spPr>
          <a:xfrm>
            <a:off x="132080" y="189915"/>
            <a:ext cx="864616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大阪府の</a:t>
            </a:r>
            <a:r>
              <a:rPr kumimoji="0" lang="zh-TW"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第９期介護保険料試算額</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zh-TW"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zh-TW"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月時点（単位：円）</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6" name="表 5">
            <a:extLst>
              <a:ext uri="{FF2B5EF4-FFF2-40B4-BE49-F238E27FC236}">
                <a16:creationId xmlns:a16="http://schemas.microsoft.com/office/drawing/2014/main" id="{3F0FBE66-92E3-B5D4-1E99-787760654DA8}"/>
              </a:ext>
            </a:extLst>
          </p:cNvPr>
          <p:cNvGraphicFramePr>
            <a:graphicFrameLocks noGrp="1"/>
          </p:cNvGraphicFramePr>
          <p:nvPr/>
        </p:nvGraphicFramePr>
        <p:xfrm>
          <a:off x="345441" y="778146"/>
          <a:ext cx="8432799" cy="6043192"/>
        </p:xfrm>
        <a:graphic>
          <a:graphicData uri="http://schemas.openxmlformats.org/drawingml/2006/table">
            <a:tbl>
              <a:tblPr firstRow="1" firstCol="1" bandRow="1"/>
              <a:tblGrid>
                <a:gridCol w="1198880">
                  <a:extLst>
                    <a:ext uri="{9D8B030D-6E8A-4147-A177-3AD203B41FA5}">
                      <a16:colId xmlns:a16="http://schemas.microsoft.com/office/drawing/2014/main" val="1436854540"/>
                    </a:ext>
                  </a:extLst>
                </a:gridCol>
                <a:gridCol w="1229359">
                  <a:extLst>
                    <a:ext uri="{9D8B030D-6E8A-4147-A177-3AD203B41FA5}">
                      <a16:colId xmlns:a16="http://schemas.microsoft.com/office/drawing/2014/main" val="3043836778"/>
                    </a:ext>
                  </a:extLst>
                </a:gridCol>
                <a:gridCol w="1270000">
                  <a:extLst>
                    <a:ext uri="{9D8B030D-6E8A-4147-A177-3AD203B41FA5}">
                      <a16:colId xmlns:a16="http://schemas.microsoft.com/office/drawing/2014/main" val="1051361509"/>
                    </a:ext>
                  </a:extLst>
                </a:gridCol>
                <a:gridCol w="873760">
                  <a:extLst>
                    <a:ext uri="{9D8B030D-6E8A-4147-A177-3AD203B41FA5}">
                      <a16:colId xmlns:a16="http://schemas.microsoft.com/office/drawing/2014/main" val="3851199919"/>
                    </a:ext>
                  </a:extLst>
                </a:gridCol>
                <a:gridCol w="701040">
                  <a:extLst>
                    <a:ext uri="{9D8B030D-6E8A-4147-A177-3AD203B41FA5}">
                      <a16:colId xmlns:a16="http://schemas.microsoft.com/office/drawing/2014/main" val="2013496666"/>
                    </a:ext>
                  </a:extLst>
                </a:gridCol>
                <a:gridCol w="1727200">
                  <a:extLst>
                    <a:ext uri="{9D8B030D-6E8A-4147-A177-3AD203B41FA5}">
                      <a16:colId xmlns:a16="http://schemas.microsoft.com/office/drawing/2014/main" val="2901409453"/>
                    </a:ext>
                  </a:extLst>
                </a:gridCol>
                <a:gridCol w="1432560">
                  <a:extLst>
                    <a:ext uri="{9D8B030D-6E8A-4147-A177-3AD203B41FA5}">
                      <a16:colId xmlns:a16="http://schemas.microsoft.com/office/drawing/2014/main" val="1539506213"/>
                    </a:ext>
                  </a:extLst>
                </a:gridCol>
              </a:tblGrid>
              <a:tr h="278494">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8</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期保険料</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9</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期試算額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基金の取り扱い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準備基金額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477348"/>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大阪市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8,094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9,230</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1,136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8,013,519,000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781201"/>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堺市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6,790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7,855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1,065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15.7%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3,200,000,000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1222676"/>
                  </a:ext>
                </a:extLst>
              </a:tr>
              <a:tr h="282468">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岸和田市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6,375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6,645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270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4.2%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2,286,608,245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724336"/>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豊中市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6,367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6,795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428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基金８２％取崩し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2,020,000,000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665153"/>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池田市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5,960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6,681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721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基金７０％取崩し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1,070,756,352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650316"/>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吹田市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5,980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6,069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基金８３％取崩し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3,000,000,000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60823"/>
                  </a:ext>
                </a:extLst>
              </a:tr>
              <a:tr h="2500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泉大津市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5,876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7,219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1,343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22.9%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400,000,000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6484061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高槻市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5,600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5,753</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2,560,810,000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616281"/>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貝塚市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6,169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6,585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416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722,866,414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1877273"/>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守口市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6,748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7,444</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696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10.3%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858120"/>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枚方市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a:effectLst/>
                          <a:latin typeface="ＭＳ ゴシック" panose="020B0609070205080204" pitchFamily="49" charset="-128"/>
                          <a:ea typeface="ＭＳ 明朝" panose="02020609040205080304" pitchFamily="17" charset="-128"/>
                          <a:cs typeface="Courier New" panose="02070309020205020404" pitchFamily="49" charset="0"/>
                        </a:rPr>
                        <a:t>5,928</a:t>
                      </a:r>
                      <a:endParaRPr lang="ja-JP" sz="1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2,064,976,887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826065"/>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茨木市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6,216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828017"/>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八尾市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6,556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7,639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1,083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380,000,000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529096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泉佐野市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6,650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6,446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基金９１％取崩し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437,981,578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75870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富田林市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6,730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a:effectLst/>
                          <a:latin typeface="ＭＳ ゴシック" panose="020B0609070205080204" pitchFamily="49" charset="-128"/>
                          <a:ea typeface="ＭＳ 明朝" panose="02020609040205080304" pitchFamily="17" charset="-128"/>
                          <a:cs typeface="Courier New" panose="02070309020205020404" pitchFamily="49" charset="0"/>
                        </a:rPr>
                        <a:t>6,557</a:t>
                      </a:r>
                      <a:endParaRPr lang="ja-JP" sz="1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-173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846,044,000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46579"/>
                  </a:ext>
                </a:extLst>
              </a:tr>
              <a:tr h="252141">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寝屋川市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6,390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7,039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649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33730"/>
                  </a:ext>
                </a:extLst>
              </a:tr>
              <a:tr h="30063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河内長野市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5,840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5,895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0.9%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1,314,385,621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9090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松原市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6,550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7,407</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857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13.1%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821674"/>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大東市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6,420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7,158</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738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11.5%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1,468,580,212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6799648"/>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和泉市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6,159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6,255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96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548,397,000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291945"/>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箕面市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5,400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5,736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336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820,806,408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035511"/>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柏原市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6,102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6,424</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322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基金６９％取崩し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572,099,345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382619"/>
                  </a:ext>
                </a:extLst>
              </a:tr>
            </a:tbl>
          </a:graphicData>
        </a:graphic>
      </p:graphicFrame>
    </p:spTree>
    <p:extLst>
      <p:ext uri="{BB962C8B-B14F-4D97-AF65-F5344CB8AC3E}">
        <p14:creationId xmlns:p14="http://schemas.microsoft.com/office/powerpoint/2010/main" val="61280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693B1-3194-2E51-436F-95A31DC0FAA6}"/>
              </a:ext>
            </a:extLst>
          </p:cNvPr>
          <p:cNvSpPr>
            <a:spLocks noGrp="1"/>
          </p:cNvSpPr>
          <p:nvPr>
            <p:ph type="title"/>
          </p:nvPr>
        </p:nvSpPr>
        <p:spPr>
          <a:xfrm>
            <a:off x="0" y="136525"/>
            <a:ext cx="8686800" cy="503237"/>
          </a:xfrm>
        </p:spPr>
        <p:txBody>
          <a:bodyPr/>
          <a:lstStyle/>
          <a:p>
            <a:r>
              <a:rPr kumimoji="1" lang="ja-JP" altLang="en-US" sz="3600" dirty="0"/>
              <a:t>国の第</a:t>
            </a:r>
            <a:r>
              <a:rPr kumimoji="1" lang="en-US" altLang="ja-JP" sz="3600" dirty="0"/>
              <a:t>1</a:t>
            </a:r>
            <a:r>
              <a:rPr kumimoji="1" lang="ja-JP" altLang="en-US" sz="3600" dirty="0"/>
              <a:t>号介護保険料基準</a:t>
            </a:r>
          </a:p>
        </p:txBody>
      </p:sp>
      <p:sp>
        <p:nvSpPr>
          <p:cNvPr id="4" name="スライド番号プレースホルダー 3">
            <a:extLst>
              <a:ext uri="{FF2B5EF4-FFF2-40B4-BE49-F238E27FC236}">
                <a16:creationId xmlns:a16="http://schemas.microsoft.com/office/drawing/2014/main" id="{6B0AAE1A-C730-724B-B811-6A60AE6A54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7" name="表 6">
            <a:extLst>
              <a:ext uri="{FF2B5EF4-FFF2-40B4-BE49-F238E27FC236}">
                <a16:creationId xmlns:a16="http://schemas.microsoft.com/office/drawing/2014/main" id="{0898446E-BBD1-1F61-EF7B-EFAAC160B219}"/>
              </a:ext>
            </a:extLst>
          </p:cNvPr>
          <p:cNvGraphicFramePr>
            <a:graphicFrameLocks noGrp="1"/>
          </p:cNvGraphicFramePr>
          <p:nvPr/>
        </p:nvGraphicFramePr>
        <p:xfrm>
          <a:off x="658418" y="633511"/>
          <a:ext cx="8028382" cy="5922470"/>
        </p:xfrm>
        <a:graphic>
          <a:graphicData uri="http://schemas.openxmlformats.org/drawingml/2006/table">
            <a:tbl>
              <a:tblPr firstRow="1" firstCol="1" bandRow="1">
                <a:tableStyleId>{5C22544A-7EE6-4342-B048-85BDC9FD1C3A}</a:tableStyleId>
              </a:tblPr>
              <a:tblGrid>
                <a:gridCol w="1179825">
                  <a:extLst>
                    <a:ext uri="{9D8B030D-6E8A-4147-A177-3AD203B41FA5}">
                      <a16:colId xmlns:a16="http://schemas.microsoft.com/office/drawing/2014/main" val="585066766"/>
                    </a:ext>
                  </a:extLst>
                </a:gridCol>
                <a:gridCol w="3813877">
                  <a:extLst>
                    <a:ext uri="{9D8B030D-6E8A-4147-A177-3AD203B41FA5}">
                      <a16:colId xmlns:a16="http://schemas.microsoft.com/office/drawing/2014/main" val="629339814"/>
                    </a:ext>
                  </a:extLst>
                </a:gridCol>
                <a:gridCol w="1728192">
                  <a:extLst>
                    <a:ext uri="{9D8B030D-6E8A-4147-A177-3AD203B41FA5}">
                      <a16:colId xmlns:a16="http://schemas.microsoft.com/office/drawing/2014/main" val="3735022462"/>
                    </a:ext>
                  </a:extLst>
                </a:gridCol>
                <a:gridCol w="1306488">
                  <a:extLst>
                    <a:ext uri="{9D8B030D-6E8A-4147-A177-3AD203B41FA5}">
                      <a16:colId xmlns:a16="http://schemas.microsoft.com/office/drawing/2014/main" val="1559532547"/>
                    </a:ext>
                  </a:extLst>
                </a:gridCol>
              </a:tblGrid>
              <a:tr h="561652">
                <a:tc>
                  <a:txBody>
                    <a:bodyPr/>
                    <a:lstStyle/>
                    <a:p>
                      <a:pPr algn="just"/>
                      <a:r>
                        <a:rPr lang="ja-JP" sz="1800" kern="100">
                          <a:effectLst/>
                        </a:rPr>
                        <a:t>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主な要件</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基準額に対する乗率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被保険者数</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12949297"/>
                  </a:ext>
                </a:extLst>
              </a:tr>
              <a:tr h="561652">
                <a:tc>
                  <a:txBody>
                    <a:bodyPr/>
                    <a:lstStyle/>
                    <a:p>
                      <a:pPr algn="just"/>
                      <a:r>
                        <a:rPr lang="ja-JP" sz="1800" kern="100" dirty="0">
                          <a:solidFill>
                            <a:schemeClr val="tx1"/>
                          </a:solidFill>
                          <a:effectLst/>
                        </a:rPr>
                        <a:t>第１段階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非課税世帯で本人の年金収入等８０万円以下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a:effectLst/>
                        </a:rPr>
                        <a:t>基準額×０．５</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en-US" sz="1800" kern="100" dirty="0">
                          <a:effectLst/>
                        </a:rPr>
                        <a:t>609</a:t>
                      </a:r>
                      <a:r>
                        <a:rPr lang="ja-JP" sz="1800" kern="100" dirty="0">
                          <a:effectLst/>
                        </a:rPr>
                        <a:t>万人</a:t>
                      </a:r>
                      <a:endParaRPr lang="ja-JP" sz="1400" kern="100" dirty="0">
                        <a:effectLst/>
                      </a:endParaRPr>
                    </a:p>
                    <a:p>
                      <a:pPr algn="just"/>
                      <a:r>
                        <a:rPr lang="en-US" sz="1800" kern="100" dirty="0">
                          <a:effectLst/>
                        </a:rPr>
                        <a:t>(17.0%)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7302986"/>
                  </a:ext>
                </a:extLst>
              </a:tr>
              <a:tr h="0">
                <a:tc>
                  <a:txBody>
                    <a:bodyPr/>
                    <a:lstStyle/>
                    <a:p>
                      <a:pPr algn="just"/>
                      <a:r>
                        <a:rPr lang="ja-JP" sz="1800" kern="100" dirty="0">
                          <a:solidFill>
                            <a:schemeClr val="tx1"/>
                          </a:solidFill>
                          <a:effectLst/>
                        </a:rPr>
                        <a:t>第２段階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非課税世帯で本人の年金収入等８０万円超１２０万円以下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基準額×０．７５</a:t>
                      </a:r>
                      <a:endParaRPr lang="ja-JP" sz="1400" kern="100" dirty="0">
                        <a:effectLst/>
                      </a:endParaRPr>
                    </a:p>
                  </a:txBody>
                  <a:tcPr marL="68580" marR="68580" marT="0" marB="0">
                    <a:solidFill>
                      <a:srgbClr val="FFFF00"/>
                    </a:solidFill>
                  </a:tcPr>
                </a:tc>
                <a:tc>
                  <a:txBody>
                    <a:bodyPr/>
                    <a:lstStyle/>
                    <a:p>
                      <a:pPr algn="just"/>
                      <a:r>
                        <a:rPr lang="en-US" sz="1800" kern="100" dirty="0">
                          <a:effectLst/>
                        </a:rPr>
                        <a:t>296</a:t>
                      </a:r>
                      <a:r>
                        <a:rPr lang="ja-JP" sz="1800" kern="100" dirty="0">
                          <a:effectLst/>
                        </a:rPr>
                        <a:t>万人</a:t>
                      </a:r>
                      <a:endParaRPr lang="ja-JP" sz="1400" kern="100" dirty="0">
                        <a:effectLst/>
                      </a:endParaRPr>
                    </a:p>
                    <a:p>
                      <a:pPr algn="just"/>
                      <a:r>
                        <a:rPr lang="en-US" sz="1800" kern="100" dirty="0">
                          <a:effectLst/>
                        </a:rPr>
                        <a:t>(8.3%)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64129098"/>
                  </a:ext>
                </a:extLst>
              </a:tr>
              <a:tr h="561652">
                <a:tc>
                  <a:txBody>
                    <a:bodyPr/>
                    <a:lstStyle/>
                    <a:p>
                      <a:pPr algn="just"/>
                      <a:r>
                        <a:rPr lang="ja-JP" sz="1800" kern="100" dirty="0">
                          <a:solidFill>
                            <a:schemeClr val="tx1"/>
                          </a:solidFill>
                          <a:effectLst/>
                        </a:rPr>
                        <a:t>第３段階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非課税世帯で本人の年金収入等１２０万円超</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基準額×０．７５</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en-US" sz="1800" kern="100" dirty="0">
                          <a:effectLst/>
                        </a:rPr>
                        <a:t>271</a:t>
                      </a:r>
                      <a:r>
                        <a:rPr lang="ja-JP" sz="1800" kern="100" dirty="0">
                          <a:effectLst/>
                        </a:rPr>
                        <a:t>万人</a:t>
                      </a:r>
                      <a:endParaRPr lang="ja-JP" sz="1400" kern="100" dirty="0">
                        <a:effectLst/>
                      </a:endParaRPr>
                    </a:p>
                    <a:p>
                      <a:pPr algn="just"/>
                      <a:r>
                        <a:rPr lang="en-US" sz="1800" kern="100" dirty="0">
                          <a:effectLst/>
                        </a:rPr>
                        <a:t>(7.6%)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788976025"/>
                  </a:ext>
                </a:extLst>
              </a:tr>
              <a:tr h="561652">
                <a:tc>
                  <a:txBody>
                    <a:bodyPr/>
                    <a:lstStyle/>
                    <a:p>
                      <a:pPr algn="just"/>
                      <a:r>
                        <a:rPr lang="ja-JP" sz="1800" kern="100">
                          <a:effectLst/>
                        </a:rPr>
                        <a:t>第４段階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課税世帯で本人非課税・年金収入等８０万円以下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基準額×０．９</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446</a:t>
                      </a:r>
                      <a:r>
                        <a:rPr lang="ja-JP" sz="1800" kern="100">
                          <a:effectLst/>
                        </a:rPr>
                        <a:t>万人</a:t>
                      </a:r>
                      <a:endParaRPr lang="ja-JP" sz="1400" kern="100">
                        <a:effectLst/>
                      </a:endParaRPr>
                    </a:p>
                    <a:p>
                      <a:pPr algn="just"/>
                      <a:r>
                        <a:rPr lang="en-US" sz="1800" kern="100">
                          <a:effectLst/>
                        </a:rPr>
                        <a:t>(12.5%)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217557288"/>
                  </a:ext>
                </a:extLst>
              </a:tr>
              <a:tr h="561652">
                <a:tc>
                  <a:txBody>
                    <a:bodyPr/>
                    <a:lstStyle/>
                    <a:p>
                      <a:pPr algn="just"/>
                      <a:r>
                        <a:rPr lang="ja-JP" sz="1800" kern="100">
                          <a:effectLst/>
                        </a:rPr>
                        <a:t>第５段階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課税世帯で本人非課税・年金収入等８０万円超</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基準額×１．０</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480</a:t>
                      </a:r>
                      <a:r>
                        <a:rPr lang="ja-JP" sz="1800" kern="100">
                          <a:effectLst/>
                        </a:rPr>
                        <a:t>万人</a:t>
                      </a:r>
                      <a:endParaRPr lang="ja-JP" sz="1400" kern="100">
                        <a:effectLst/>
                      </a:endParaRPr>
                    </a:p>
                    <a:p>
                      <a:pPr algn="just"/>
                      <a:r>
                        <a:rPr lang="en-US" sz="1800" kern="100">
                          <a:effectLst/>
                        </a:rPr>
                        <a:t>(13.4%)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58081973"/>
                  </a:ext>
                </a:extLst>
              </a:tr>
              <a:tr h="561652">
                <a:tc>
                  <a:txBody>
                    <a:bodyPr/>
                    <a:lstStyle/>
                    <a:p>
                      <a:pPr algn="just"/>
                      <a:r>
                        <a:rPr lang="ja-JP" sz="1800" kern="100">
                          <a:effectLst/>
                        </a:rPr>
                        <a:t>第６段階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本人課税で合計所得１２０万円未満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521</a:t>
                      </a:r>
                      <a:r>
                        <a:rPr lang="ja-JP" sz="1800" kern="100">
                          <a:effectLst/>
                        </a:rPr>
                        <a:t>万人</a:t>
                      </a:r>
                      <a:endParaRPr lang="ja-JP" sz="1400" kern="100">
                        <a:effectLst/>
                      </a:endParaRPr>
                    </a:p>
                    <a:p>
                      <a:pPr algn="just"/>
                      <a:r>
                        <a:rPr lang="en-US" sz="1800" kern="100">
                          <a:effectLst/>
                        </a:rPr>
                        <a:t>(14.5%)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19356521"/>
                  </a:ext>
                </a:extLst>
              </a:tr>
              <a:tr h="721133">
                <a:tc>
                  <a:txBody>
                    <a:bodyPr/>
                    <a:lstStyle/>
                    <a:p>
                      <a:pPr algn="just"/>
                      <a:r>
                        <a:rPr lang="ja-JP" sz="1800" kern="100">
                          <a:effectLst/>
                        </a:rPr>
                        <a:t>第７段階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本人課税で合計所得１２０万円以上２１０万円未満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463</a:t>
                      </a:r>
                      <a:r>
                        <a:rPr lang="ja-JP" sz="1800" kern="100">
                          <a:effectLst/>
                        </a:rPr>
                        <a:t>万人</a:t>
                      </a:r>
                      <a:endParaRPr lang="ja-JP" sz="1400" kern="100">
                        <a:effectLst/>
                      </a:endParaRPr>
                    </a:p>
                    <a:p>
                      <a:pPr algn="just"/>
                      <a:r>
                        <a:rPr lang="en-US" sz="1800" kern="100">
                          <a:effectLst/>
                        </a:rPr>
                        <a:t>(12.9%)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206187251"/>
                  </a:ext>
                </a:extLst>
              </a:tr>
              <a:tr h="721133">
                <a:tc>
                  <a:txBody>
                    <a:bodyPr/>
                    <a:lstStyle/>
                    <a:p>
                      <a:pPr algn="just"/>
                      <a:r>
                        <a:rPr lang="ja-JP" sz="1800" kern="100">
                          <a:effectLst/>
                        </a:rPr>
                        <a:t>第８段階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本人課税で合計所得２１０万円以上３２０万円未満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基準額×１．５</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238</a:t>
                      </a:r>
                      <a:r>
                        <a:rPr lang="ja-JP" sz="1800" kern="100">
                          <a:effectLst/>
                        </a:rPr>
                        <a:t>万人</a:t>
                      </a:r>
                      <a:endParaRPr lang="ja-JP" sz="1400" kern="100">
                        <a:effectLst/>
                      </a:endParaRPr>
                    </a:p>
                    <a:p>
                      <a:pPr algn="just"/>
                      <a:r>
                        <a:rPr lang="en-US" sz="1800" kern="100">
                          <a:effectLst/>
                        </a:rPr>
                        <a:t>(6.6%)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18123910"/>
                  </a:ext>
                </a:extLst>
              </a:tr>
              <a:tr h="561652">
                <a:tc>
                  <a:txBody>
                    <a:bodyPr/>
                    <a:lstStyle/>
                    <a:p>
                      <a:pPr algn="just"/>
                      <a:r>
                        <a:rPr lang="ja-JP" sz="1800" kern="100">
                          <a:effectLst/>
                        </a:rPr>
                        <a:t>第９段階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本人が課税で合計所得３２０万円以上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基準額×１．７</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dirty="0">
                          <a:effectLst/>
                        </a:rPr>
                        <a:t>255</a:t>
                      </a:r>
                      <a:r>
                        <a:rPr lang="ja-JP" sz="1800" kern="100" dirty="0">
                          <a:effectLst/>
                        </a:rPr>
                        <a:t>万人</a:t>
                      </a:r>
                      <a:endParaRPr lang="ja-JP" sz="1400" kern="100" dirty="0">
                        <a:effectLst/>
                      </a:endParaRPr>
                    </a:p>
                    <a:p>
                      <a:pPr algn="just"/>
                      <a:r>
                        <a:rPr lang="en-US" sz="1800" kern="100" dirty="0">
                          <a:effectLst/>
                        </a:rPr>
                        <a:t>(7.1%)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33906116"/>
                  </a:ext>
                </a:extLst>
              </a:tr>
            </a:tbl>
          </a:graphicData>
        </a:graphic>
      </p:graphicFrame>
      <p:sp>
        <p:nvSpPr>
          <p:cNvPr id="10" name="テキスト ボックス 9">
            <a:extLst>
              <a:ext uri="{FF2B5EF4-FFF2-40B4-BE49-F238E27FC236}">
                <a16:creationId xmlns:a16="http://schemas.microsoft.com/office/drawing/2014/main" id="{0543D68A-7A99-006F-C99C-042AFC9B4ABE}"/>
              </a:ext>
            </a:extLst>
          </p:cNvPr>
          <p:cNvSpPr txBox="1"/>
          <p:nvPr/>
        </p:nvSpPr>
        <p:spPr>
          <a:xfrm>
            <a:off x="2590800" y="6534834"/>
            <a:ext cx="6949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被保険者数は「令和２年度介護保険事業状況報告年報」</a:t>
            </a:r>
          </a:p>
        </p:txBody>
      </p:sp>
      <p:sp>
        <p:nvSpPr>
          <p:cNvPr id="3" name="四角形: 角を丸くする 2">
            <a:extLst>
              <a:ext uri="{FF2B5EF4-FFF2-40B4-BE49-F238E27FC236}">
                <a16:creationId xmlns:a16="http://schemas.microsoft.com/office/drawing/2014/main" id="{2DC73909-535E-2CF6-D6B8-994D6F92757B}"/>
              </a:ext>
            </a:extLst>
          </p:cNvPr>
          <p:cNvSpPr/>
          <p:nvPr/>
        </p:nvSpPr>
        <p:spPr>
          <a:xfrm>
            <a:off x="457200" y="1136748"/>
            <a:ext cx="8229600" cy="1716188"/>
          </a:xfrm>
          <a:prstGeom prst="roundRect">
            <a:avLst>
              <a:gd name="adj" fmla="val 33334"/>
            </a:avLst>
          </a:prstGeom>
          <a:noFill/>
          <a:ln w="571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6685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23376</TotalTime>
  <Words>2552</Words>
  <Application>Microsoft Office PowerPoint</Application>
  <PresentationFormat>画面に合わせる (4:3)</PresentationFormat>
  <Paragraphs>496</Paragraphs>
  <Slides>24</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24</vt:i4>
      </vt:variant>
    </vt:vector>
  </HeadingPairs>
  <TitlesOfParts>
    <vt:vector size="36" baseType="lpstr">
      <vt:lpstr>ＭＳ Ｐゴシック</vt:lpstr>
      <vt:lpstr>ＭＳ ゴシック</vt:lpstr>
      <vt:lpstr>游明朝</vt:lpstr>
      <vt:lpstr>Arial</vt:lpstr>
      <vt:lpstr>Calibri</vt:lpstr>
      <vt:lpstr>Calibri Light</vt:lpstr>
      <vt:lpstr>Century</vt:lpstr>
      <vt:lpstr>Wingdings</vt:lpstr>
      <vt:lpstr>Office テーマ</vt:lpstr>
      <vt:lpstr>3_Office テーマ</vt:lpstr>
      <vt:lpstr>5_Office テーマ</vt:lpstr>
      <vt:lpstr>4_Office テーマ</vt:lpstr>
      <vt:lpstr>PowerPoint プレゼンテーション</vt:lpstr>
      <vt:lpstr>市区町村介護保険事業計画</vt:lpstr>
      <vt:lpstr>第9期計画策定のスケジュール</vt:lpstr>
      <vt:lpstr> 第1 号被保険者の介護保険料</vt:lpstr>
      <vt:lpstr>上がり続ける介護保険料</vt:lpstr>
      <vt:lpstr>PowerPoint プレゼンテーション</vt:lpstr>
      <vt:lpstr>PowerPoint プレゼンテーション</vt:lpstr>
      <vt:lpstr>PowerPoint プレゼンテーション</vt:lpstr>
      <vt:lpstr>国の第1号介護保険料基準</vt:lpstr>
      <vt:lpstr> 消費税１０％化に伴う 公費投入による介護保険料軽減 </vt:lpstr>
      <vt:lpstr>PowerPoint プレゼンテーション</vt:lpstr>
      <vt:lpstr>保険料に関する４つの要求案</vt:lpstr>
      <vt:lpstr>高齢者の保険料を3年間管理するのが基金</vt:lpstr>
      <vt:lpstr>中期財政運営（３年ごと）</vt:lpstr>
      <vt:lpstr>基金残高発生＝保険料が高すぎた ３年間で過不足のない保険料設定が原則</vt:lpstr>
      <vt:lpstr>一部の市町村で貯め込み常態化</vt:lpstr>
      <vt:lpstr>全国市町村の介護保険は「黒字」</vt:lpstr>
      <vt:lpstr>「赤字」で都道府県から借金する市町村は減少</vt:lpstr>
      <vt:lpstr>介護改善・介護保険料引下げ要求の地域運動</vt:lpstr>
      <vt:lpstr>PowerPoint プレゼンテーション</vt:lpstr>
      <vt:lpstr>介護保険制度の見直しに関する意見 （2023年１２月２０日社会保障審議会介護保険部会）</vt:lpstr>
      <vt:lpstr>PowerPoint プレゼンテーション</vt:lpstr>
      <vt:lpstr>２０２３年度大阪社保協　自治体キャラバン 要望項目</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雅喜 日下部</cp:lastModifiedBy>
  <cp:revision>1041</cp:revision>
  <cp:lastPrinted>2023-11-01T00:04:29Z</cp:lastPrinted>
  <dcterms:created xsi:type="dcterms:W3CDTF">2012-03-04T00:00:04Z</dcterms:created>
  <dcterms:modified xsi:type="dcterms:W3CDTF">2023-12-03T21:46:41Z</dcterms:modified>
</cp:coreProperties>
</file>