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96" r:id="rId6"/>
    <p:sldId id="260" r:id="rId7"/>
    <p:sldId id="261" r:id="rId8"/>
    <p:sldId id="263" r:id="rId9"/>
    <p:sldId id="320" r:id="rId10"/>
    <p:sldId id="262" r:id="rId11"/>
    <p:sldId id="304" r:id="rId12"/>
    <p:sldId id="321" r:id="rId13"/>
    <p:sldId id="311" r:id="rId14"/>
    <p:sldId id="305" r:id="rId15"/>
    <p:sldId id="306" r:id="rId16"/>
    <p:sldId id="307" r:id="rId17"/>
    <p:sldId id="308" r:id="rId18"/>
    <p:sldId id="309" r:id="rId19"/>
    <p:sldId id="322" r:id="rId20"/>
    <p:sldId id="310" r:id="rId21"/>
    <p:sldId id="299" r:id="rId22"/>
    <p:sldId id="300" r:id="rId23"/>
    <p:sldId id="266" r:id="rId24"/>
    <p:sldId id="267" r:id="rId25"/>
    <p:sldId id="268" r:id="rId26"/>
    <p:sldId id="269" r:id="rId27"/>
    <p:sldId id="270" r:id="rId28"/>
    <p:sldId id="271" r:id="rId29"/>
    <p:sldId id="273" r:id="rId30"/>
    <p:sldId id="298" r:id="rId31"/>
    <p:sldId id="274" r:id="rId32"/>
    <p:sldId id="275" r:id="rId33"/>
    <p:sldId id="276" r:id="rId34"/>
    <p:sldId id="272" r:id="rId35"/>
    <p:sldId id="293" r:id="rId36"/>
    <p:sldId id="301" r:id="rId37"/>
    <p:sldId id="319" r:id="rId38"/>
    <p:sldId id="290" r:id="rId39"/>
    <p:sldId id="295" r:id="rId40"/>
    <p:sldId id="314" r:id="rId41"/>
    <p:sldId id="302" r:id="rId42"/>
    <p:sldId id="317" r:id="rId43"/>
    <p:sldId id="315" r:id="rId44"/>
    <p:sldId id="316" r:id="rId45"/>
    <p:sldId id="318" r:id="rId46"/>
    <p:sldId id="313" r:id="rId47"/>
    <p:sldId id="303" r:id="rId48"/>
    <p:sldId id="29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順子" initials="順子" lastIdx="1" clrIdx="0">
    <p:extLst>
      <p:ext uri="{19B8F6BF-5375-455C-9EA6-DF929625EA0E}">
        <p15:presenceInfo xmlns:p15="http://schemas.microsoft.com/office/powerpoint/2012/main" userId="順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4" autoAdjust="0"/>
  </p:normalViewPr>
  <p:slideViewPr>
    <p:cSldViewPr snapToGrid="0">
      <p:cViewPr varScale="1">
        <p:scale>
          <a:sx n="108" d="100"/>
          <a:sy n="108" d="100"/>
        </p:scale>
        <p:origin x="714" y="108"/>
      </p:cViewPr>
      <p:guideLst/>
    </p:cSldViewPr>
  </p:slideViewPr>
  <p:outlineViewPr>
    <p:cViewPr>
      <p:scale>
        <a:sx n="33" d="100"/>
        <a:sy n="33" d="100"/>
      </p:scale>
      <p:origin x="0" y="-225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12/8/2022</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5BA285-9698-1B45-8319-D90A8C63F150}"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534695" y="2824269"/>
            <a:ext cx="4608576"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54792" y="2821491"/>
            <a:ext cx="4608576"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CFCDFD-B4CF-A241-8D71-E814B10BEAF4}" type="datetimeFigureOut">
              <a:rPr lang="en-US" dirty="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12/8/2022</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12/8/2022</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osaka-syahokyo.com/16kokuken/khk20221207.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5CAD5-48FD-47AD-A81A-DE814C138551}"/>
              </a:ext>
            </a:extLst>
          </p:cNvPr>
          <p:cNvSpPr>
            <a:spLocks noGrp="1"/>
          </p:cNvSpPr>
          <p:nvPr>
            <p:ph type="ctrTitle"/>
          </p:nvPr>
        </p:nvSpPr>
        <p:spPr>
          <a:xfrm>
            <a:off x="2638879" y="99933"/>
            <a:ext cx="8561747" cy="2541431"/>
          </a:xfrm>
        </p:spPr>
        <p:txBody>
          <a:bodyPr/>
          <a:lstStyle/>
          <a:p>
            <a:r>
              <a:rPr kumimoji="1" lang="ja-JP" altLang="en-US" b="1" dirty="0">
                <a:solidFill>
                  <a:srgbClr val="FF0000"/>
                </a:solidFill>
                <a:latin typeface="BIZ UDゴシック" panose="020B0400000000000000" pitchFamily="49" charset="-128"/>
                <a:ea typeface="BIZ UDゴシック" panose="020B0400000000000000" pitchFamily="49" charset="-128"/>
              </a:rPr>
              <a:t>基礎</a:t>
            </a:r>
            <a:r>
              <a:rPr kumimoji="1" lang="ja-JP" altLang="en-US" b="1" dirty="0">
                <a:latin typeface="BIZ UDゴシック" panose="020B0400000000000000" pitchFamily="49" charset="-128"/>
                <a:ea typeface="BIZ UDゴシック" panose="020B0400000000000000" pitchFamily="49" charset="-128"/>
              </a:rPr>
              <a:t>から学ぶ</a:t>
            </a:r>
            <a:r>
              <a:rPr kumimoji="1" lang="ja-JP" altLang="en-US" b="1" dirty="0">
                <a:solidFill>
                  <a:srgbClr val="0070C0"/>
                </a:solidFill>
                <a:latin typeface="BIZ UDゴシック" panose="020B0400000000000000" pitchFamily="49" charset="-128"/>
                <a:ea typeface="BIZ UDゴシック" panose="020B0400000000000000" pitchFamily="49" charset="-128"/>
              </a:rPr>
              <a:t>国保</a:t>
            </a:r>
          </a:p>
        </p:txBody>
      </p:sp>
      <p:sp>
        <p:nvSpPr>
          <p:cNvPr id="3" name="字幕 2">
            <a:extLst>
              <a:ext uri="{FF2B5EF4-FFF2-40B4-BE49-F238E27FC236}">
                <a16:creationId xmlns:a16="http://schemas.microsoft.com/office/drawing/2014/main" id="{8FB7249C-605A-4CEF-9A08-E8E9DDCD45A3}"/>
              </a:ext>
            </a:extLst>
          </p:cNvPr>
          <p:cNvSpPr>
            <a:spLocks noGrp="1"/>
          </p:cNvSpPr>
          <p:nvPr>
            <p:ph type="subTitle" idx="1"/>
          </p:nvPr>
        </p:nvSpPr>
        <p:spPr/>
        <p:txBody>
          <a:bodyPr>
            <a:no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　</a:t>
            </a:r>
            <a:r>
              <a:rPr kumimoji="1" lang="en-US" altLang="ja-JP" sz="2800" dirty="0">
                <a:latin typeface="UD デジタル 教科書体 NP-B" panose="02020700000000000000" pitchFamily="18" charset="-128"/>
                <a:ea typeface="UD デジタル 教科書体 NP-B" panose="02020700000000000000" pitchFamily="18" charset="-128"/>
              </a:rPr>
              <a:t>2022.12.11</a:t>
            </a:r>
            <a:r>
              <a:rPr kumimoji="1" lang="ja-JP" altLang="en-US" sz="2800" dirty="0">
                <a:latin typeface="UD デジタル 教科書体 NP-B" panose="02020700000000000000" pitchFamily="18" charset="-128"/>
                <a:ea typeface="UD デジタル 教科書体 NP-B" panose="02020700000000000000" pitchFamily="18" charset="-128"/>
              </a:rPr>
              <a:t>中央社保協全国国保運動交流集会</a:t>
            </a:r>
          </a:p>
          <a:p>
            <a:r>
              <a:rPr lang="ja-JP" altLang="en-US" sz="2800" dirty="0">
                <a:latin typeface="UD デジタル 教科書体 NP-B" panose="02020700000000000000" pitchFamily="18" charset="-128"/>
                <a:ea typeface="UD デジタル 教科書体 NP-B" panose="02020700000000000000" pitchFamily="18" charset="-128"/>
              </a:rPr>
              <a:t>　大阪社会保障推進協議会　事務局長　寺内順子</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0340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2D4AD8-BFD5-4D15-A335-A3F4EF8030BD}"/>
              </a:ext>
            </a:extLst>
          </p:cNvPr>
          <p:cNvSpPr>
            <a:spLocks noGrp="1"/>
          </p:cNvSpPr>
          <p:nvPr>
            <p:ph type="title"/>
          </p:nvPr>
        </p:nvSpPr>
        <p:spPr>
          <a:xfrm>
            <a:off x="703385" y="872197"/>
            <a:ext cx="10958528" cy="981557"/>
          </a:xfrm>
        </p:spPr>
        <p:txBody>
          <a:bodyPr>
            <a:normAutofit fontScale="90000"/>
          </a:bodyPr>
          <a:lstStyle/>
          <a:p>
            <a:r>
              <a:rPr lang="ja-JP" altLang="en-US"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なぜか～</a:t>
            </a:r>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そもそも国保は</a:t>
            </a:r>
            <a:r>
              <a:rPr lang="ja-JP" altLang="ja-JP" sz="4000" kern="100" dirty="0">
                <a:solidFill>
                  <a:srgbClr val="FF000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農民のための</a:t>
            </a:r>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医療保障制度</a:t>
            </a:r>
            <a:b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E1ED893B-8239-4E5F-BA3C-76E6B11269AE}"/>
              </a:ext>
            </a:extLst>
          </p:cNvPr>
          <p:cNvSpPr>
            <a:spLocks noGrp="1"/>
          </p:cNvSpPr>
          <p:nvPr>
            <p:ph idx="1"/>
          </p:nvPr>
        </p:nvSpPr>
        <p:spPr>
          <a:xfrm>
            <a:off x="239152" y="1575582"/>
            <a:ext cx="11422762" cy="3990331"/>
          </a:xfrm>
        </p:spPr>
        <p:txBody>
          <a:bodyPr>
            <a:normAutofit fontScale="85000" lnSpcReduction="20000"/>
          </a:bodyPr>
          <a:lstStyle/>
          <a:p>
            <a:pPr marL="497205"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岩手県では、</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1955</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年にはすでに県内全ての自治体で国民健康保険設立が達成されていた。</a:t>
            </a:r>
          </a:p>
          <a:p>
            <a:pPr marL="497205" indent="0" algn="just">
              <a:buNone/>
            </a:pP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・平成</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25</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年度版厚生労働省「労働経済の分析」のよると全産業の中で｢農林漁業｣従事者は</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1950</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48.5%</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1955</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41%</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1970</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19.3%</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2010</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年</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4.2%</a:t>
            </a:r>
            <a:endPar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497205" indent="0" algn="just">
              <a:buNone/>
            </a:pP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・東北は全国平均よりも農林水産従事者</a:t>
            </a: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が</a:t>
            </a:r>
            <a:r>
              <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多かったため、国民健康保険こそが医療保険の中心であり、自治体や国保連が住民とともに国民健康保険と医療機関を作りだす必要があった。</a:t>
            </a:r>
            <a:endPar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497205" indent="0" algn="just">
              <a:buNone/>
            </a:pP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・岩手県は全国で県立病院が最も多く、現在</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20</a:t>
            </a: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病院・</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6</a:t>
            </a: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地域診療センターがあり、さらに国保診療所が</a:t>
            </a:r>
            <a:r>
              <a:rPr lang="en-US"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12</a:t>
            </a: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カ所あり、</a:t>
            </a:r>
            <a:r>
              <a:rPr lang="ja-JP" altLang="en-US" sz="2800" kern="1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西和賀さわうち病院</a:t>
            </a:r>
            <a:r>
              <a:rPr lang="ja-JP" altLang="en-US"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もその一つ。</a:t>
            </a:r>
            <a:endParaRPr lang="ja-JP" altLang="ja-JP" sz="28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59341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1E526F-B1C5-CF1C-D5D5-DDF87ED7B4A5}"/>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141841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E4EAA-1F80-0C27-1F64-77804835F5B8}"/>
              </a:ext>
            </a:extLst>
          </p:cNvPr>
          <p:cNvSpPr>
            <a:spLocks noGrp="1"/>
          </p:cNvSpPr>
          <p:nvPr>
            <p:ph type="title"/>
          </p:nvPr>
        </p:nvSpPr>
        <p:spPr>
          <a:xfrm>
            <a:off x="-88777" y="-649006"/>
            <a:ext cx="11887200" cy="1670874"/>
          </a:xfrm>
        </p:spPr>
        <p:txBody>
          <a:bodyPr>
            <a:normAutofit/>
          </a:bodyPr>
          <a:lstStyle/>
          <a:p>
            <a:pPr algn="ctr"/>
            <a:r>
              <a:rPr lang="ja-JP" altLang="en-US" dirty="0"/>
              <a:t>　</a:t>
            </a:r>
            <a:r>
              <a:rPr lang="ja-JP" altLang="en-US" sz="5400" dirty="0">
                <a:latin typeface="UD デジタル 教科書体 NK-B" panose="02020700000000000000" pitchFamily="18" charset="-128"/>
                <a:ea typeface="UD デジタル 教科書体 NK-B" panose="02020700000000000000" pitchFamily="18" charset="-128"/>
              </a:rPr>
              <a:t>「岩手県</a:t>
            </a:r>
            <a:r>
              <a:rPr lang="ja-JP" altLang="en-US" sz="5400" dirty="0">
                <a:solidFill>
                  <a:srgbClr val="FF0000"/>
                </a:solidFill>
                <a:latin typeface="UD デジタル 教科書体 NK-B" panose="02020700000000000000" pitchFamily="18" charset="-128"/>
                <a:ea typeface="UD デジタル 教科書体 NK-B" panose="02020700000000000000" pitchFamily="18" charset="-128"/>
              </a:rPr>
              <a:t>沢内村</a:t>
            </a:r>
            <a:r>
              <a:rPr lang="ja-JP" altLang="en-US" sz="5400" dirty="0">
                <a:latin typeface="UD デジタル 教科書体 NK-B" panose="02020700000000000000" pitchFamily="18" charset="-128"/>
                <a:ea typeface="UD デジタル 教科書体 NK-B" panose="02020700000000000000" pitchFamily="18" charset="-128"/>
              </a:rPr>
              <a:t>」</a:t>
            </a:r>
            <a:r>
              <a:rPr lang="en-US" altLang="ja-JP" sz="5400" dirty="0">
                <a:latin typeface="UD デジタル 教科書体 NK-B" panose="02020700000000000000" pitchFamily="18" charset="-128"/>
                <a:ea typeface="UD デジタル 教科書体 NK-B" panose="02020700000000000000" pitchFamily="18" charset="-128"/>
              </a:rPr>
              <a:t>(</a:t>
            </a:r>
            <a:r>
              <a:rPr lang="ja-JP" altLang="en-US" sz="5400" dirty="0">
                <a:latin typeface="UD デジタル 教科書体 NK-B" panose="02020700000000000000" pitchFamily="18" charset="-128"/>
                <a:ea typeface="UD デジタル 教科書体 NK-B" panose="02020700000000000000" pitchFamily="18" charset="-128"/>
              </a:rPr>
              <a:t>現西和賀町</a:t>
            </a:r>
            <a:r>
              <a:rPr lang="en-US" altLang="ja-JP" sz="5400" dirty="0">
                <a:latin typeface="UD デジタル 教科書体 NK-B" panose="02020700000000000000" pitchFamily="18" charset="-128"/>
                <a:ea typeface="UD デジタル 教科書体 NK-B" panose="02020700000000000000" pitchFamily="18" charset="-128"/>
              </a:rPr>
              <a:t>)</a:t>
            </a:r>
            <a:r>
              <a:rPr lang="ja-JP" altLang="en-US" sz="5400" dirty="0">
                <a:latin typeface="UD デジタル 教科書体 NK-B" panose="02020700000000000000" pitchFamily="18" charset="-128"/>
                <a:ea typeface="UD デジタル 教科書体 NK-B" panose="02020700000000000000" pitchFamily="18" charset="-128"/>
              </a:rPr>
              <a:t>のこと</a:t>
            </a:r>
            <a:br>
              <a:rPr lang="en-US" altLang="ja-JP" sz="5400" dirty="0">
                <a:latin typeface="UD デジタル 教科書体 NK-B" panose="02020700000000000000" pitchFamily="18" charset="-128"/>
                <a:ea typeface="UD デジタル 教科書体 NK-B" panose="02020700000000000000" pitchFamily="18" charset="-128"/>
              </a:rPr>
            </a:br>
            <a:endParaRPr lang="ja-JP" altLang="en-US" sz="2000" dirty="0">
              <a:latin typeface="UD デジタル 教科書体 NK-B" panose="02020700000000000000" pitchFamily="18" charset="-128"/>
              <a:ea typeface="UD デジタル 教科書体 NK-B" panose="02020700000000000000" pitchFamily="18" charset="-128"/>
            </a:endParaRPr>
          </a:p>
        </p:txBody>
      </p:sp>
      <p:pic>
        <p:nvPicPr>
          <p:cNvPr id="6" name="コンテンツ プレースホルダー 5">
            <a:extLst>
              <a:ext uri="{FF2B5EF4-FFF2-40B4-BE49-F238E27FC236}">
                <a16:creationId xmlns:a16="http://schemas.microsoft.com/office/drawing/2014/main" id="{2E4F47D8-5883-66F2-2336-E69D16D0CCF2}"/>
              </a:ext>
            </a:extLst>
          </p:cNvPr>
          <p:cNvPicPr>
            <a:picLocks noGrp="1" noChangeAspect="1"/>
          </p:cNvPicPr>
          <p:nvPr>
            <p:ph idx="1"/>
          </p:nvPr>
        </p:nvPicPr>
        <p:blipFill>
          <a:blip r:embed="rId2"/>
          <a:stretch>
            <a:fillRect/>
          </a:stretch>
        </p:blipFill>
        <p:spPr>
          <a:xfrm>
            <a:off x="1563934" y="1198485"/>
            <a:ext cx="8023949" cy="5349300"/>
          </a:xfrm>
        </p:spPr>
      </p:pic>
      <p:sp>
        <p:nvSpPr>
          <p:cNvPr id="4" name="テキスト ボックス 3">
            <a:extLst>
              <a:ext uri="{FF2B5EF4-FFF2-40B4-BE49-F238E27FC236}">
                <a16:creationId xmlns:a16="http://schemas.microsoft.com/office/drawing/2014/main" id="{FD66499D-5324-10E6-0D28-13BFB34BD28C}"/>
              </a:ext>
            </a:extLst>
          </p:cNvPr>
          <p:cNvSpPr txBox="1"/>
          <p:nvPr/>
        </p:nvSpPr>
        <p:spPr>
          <a:xfrm>
            <a:off x="1671221" y="736820"/>
            <a:ext cx="6147786" cy="461665"/>
          </a:xfrm>
          <a:prstGeom prst="rect">
            <a:avLst/>
          </a:prstGeom>
          <a:noFill/>
        </p:spPr>
        <p:txBody>
          <a:bodyPr wrap="square">
            <a:spAutoFit/>
          </a:bodyPr>
          <a:lstStyle/>
          <a:p>
            <a:r>
              <a:rPr lang="ja-JP" altLang="en-US" sz="2400" dirty="0">
                <a:latin typeface="UD デジタル 教科書体 NK-B" panose="02020700000000000000" pitchFamily="18" charset="-128"/>
                <a:ea typeface="UD デジタル 教科書体 NK-B" panose="02020700000000000000" pitchFamily="18" charset="-128"/>
              </a:rPr>
              <a:t>今年の初雪は</a:t>
            </a:r>
            <a:r>
              <a:rPr lang="en-US" altLang="ja-JP" sz="2400" dirty="0">
                <a:latin typeface="UD デジタル 教科書体 NK-B" panose="02020700000000000000" pitchFamily="18" charset="-128"/>
                <a:ea typeface="UD デジタル 教科書体 NK-B" panose="02020700000000000000" pitchFamily="18" charset="-128"/>
              </a:rPr>
              <a:t>12</a:t>
            </a:r>
            <a:r>
              <a:rPr lang="ja-JP" altLang="en-US" sz="2400" dirty="0">
                <a:latin typeface="UD デジタル 教科書体 NK-B" panose="02020700000000000000" pitchFamily="18" charset="-128"/>
                <a:ea typeface="UD デジタル 教科書体 NK-B" panose="02020700000000000000" pitchFamily="18" charset="-128"/>
              </a:rPr>
              <a:t>月</a:t>
            </a:r>
            <a:r>
              <a:rPr lang="en-US" altLang="ja-JP" sz="2400" dirty="0">
                <a:latin typeface="UD デジタル 教科書体 NK-B" panose="02020700000000000000" pitchFamily="18" charset="-128"/>
                <a:ea typeface="UD デジタル 教科書体 NK-B" panose="02020700000000000000" pitchFamily="18" charset="-128"/>
              </a:rPr>
              <a:t>3</a:t>
            </a:r>
            <a:r>
              <a:rPr lang="ja-JP" altLang="en-US" sz="2400" dirty="0">
                <a:latin typeface="UD デジタル 教科書体 NK-B" panose="02020700000000000000" pitchFamily="18" charset="-128"/>
                <a:ea typeface="UD デジタル 教科書体 NK-B" panose="02020700000000000000" pitchFamily="18" charset="-128"/>
              </a:rPr>
              <a:t>日</a:t>
            </a:r>
            <a:endParaRPr lang="ja-JP" altLang="en-US" sz="2400" dirty="0"/>
          </a:p>
        </p:txBody>
      </p:sp>
    </p:spTree>
    <p:extLst>
      <p:ext uri="{BB962C8B-B14F-4D97-AF65-F5344CB8AC3E}">
        <p14:creationId xmlns:p14="http://schemas.microsoft.com/office/powerpoint/2010/main" val="282097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9FD675A-8C10-797B-9B12-F298CAC4DE65}"/>
              </a:ext>
            </a:extLst>
          </p:cNvPr>
          <p:cNvPicPr>
            <a:picLocks noChangeAspect="1"/>
          </p:cNvPicPr>
          <p:nvPr/>
        </p:nvPicPr>
        <p:blipFill>
          <a:blip r:embed="rId2"/>
          <a:stretch>
            <a:fillRect/>
          </a:stretch>
        </p:blipFill>
        <p:spPr>
          <a:xfrm>
            <a:off x="1476844" y="262277"/>
            <a:ext cx="4444369" cy="6102625"/>
          </a:xfrm>
          <a:prstGeom prst="rect">
            <a:avLst/>
          </a:prstGeom>
        </p:spPr>
      </p:pic>
      <p:pic>
        <p:nvPicPr>
          <p:cNvPr id="3" name="図 2">
            <a:extLst>
              <a:ext uri="{FF2B5EF4-FFF2-40B4-BE49-F238E27FC236}">
                <a16:creationId xmlns:a16="http://schemas.microsoft.com/office/drawing/2014/main" id="{37BC0E6B-F39F-DA71-7FAA-7DE49AF35D7F}"/>
              </a:ext>
            </a:extLst>
          </p:cNvPr>
          <p:cNvPicPr>
            <a:picLocks noChangeAspect="1"/>
          </p:cNvPicPr>
          <p:nvPr/>
        </p:nvPicPr>
        <p:blipFill>
          <a:blip r:embed="rId3"/>
          <a:stretch>
            <a:fillRect/>
          </a:stretch>
        </p:blipFill>
        <p:spPr>
          <a:xfrm>
            <a:off x="6465876" y="511607"/>
            <a:ext cx="4249280" cy="6456224"/>
          </a:xfrm>
          <a:prstGeom prst="rect">
            <a:avLst/>
          </a:prstGeom>
        </p:spPr>
      </p:pic>
    </p:spTree>
    <p:extLst>
      <p:ext uri="{BB962C8B-B14F-4D97-AF65-F5344CB8AC3E}">
        <p14:creationId xmlns:p14="http://schemas.microsoft.com/office/powerpoint/2010/main" val="307472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CA0B092-1AB0-3BB3-C8B9-C11D500FFCA5}"/>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810285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20887AA-3B25-6CDA-D7CB-AD37332920BF}"/>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912101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A32BE68-29C0-B7B1-AC78-9DFF1968D398}"/>
              </a:ext>
            </a:extLst>
          </p:cNvPr>
          <p:cNvPicPr>
            <a:picLocks noChangeAspect="1"/>
          </p:cNvPicPr>
          <p:nvPr/>
        </p:nvPicPr>
        <p:blipFill>
          <a:blip r:embed="rId2"/>
          <a:stretch>
            <a:fillRect/>
          </a:stretch>
        </p:blipFill>
        <p:spPr>
          <a:xfrm>
            <a:off x="1" y="0"/>
            <a:ext cx="12191998" cy="6857999"/>
          </a:xfrm>
          <a:prstGeom prst="rect">
            <a:avLst/>
          </a:prstGeom>
        </p:spPr>
      </p:pic>
    </p:spTree>
    <p:extLst>
      <p:ext uri="{BB962C8B-B14F-4D97-AF65-F5344CB8AC3E}">
        <p14:creationId xmlns:p14="http://schemas.microsoft.com/office/powerpoint/2010/main" val="47735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51863E9-E0EA-54F4-E622-C6EB2BF85FEF}"/>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347334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2C0FA8F-80A5-BE7D-394D-9E3B74C589E1}"/>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82458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665291-1E45-D026-7B1F-A2C2ADCB3D49}"/>
              </a:ext>
            </a:extLst>
          </p:cNvPr>
          <p:cNvSpPr>
            <a:spLocks noGrp="1"/>
          </p:cNvSpPr>
          <p:nvPr>
            <p:ph type="title"/>
          </p:nvPr>
        </p:nvSpPr>
        <p:spPr>
          <a:xfrm>
            <a:off x="1335921" y="152640"/>
            <a:ext cx="9520158" cy="1049235"/>
          </a:xfrm>
        </p:spPr>
        <p:txBody>
          <a:bodyPr>
            <a:normAutofit/>
          </a:bodyPr>
          <a:lstStyle/>
          <a:p>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私と沢内村</a:t>
            </a:r>
            <a:r>
              <a:rPr lang="en-US" altLang="ja-JP" sz="36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現西和賀町とのかかわり</a:t>
            </a:r>
            <a:r>
              <a:rPr lang="en-US" altLang="ja-JP" sz="3600" dirty="0">
                <a:solidFill>
                  <a:srgbClr val="FF0000"/>
                </a:solidFill>
              </a:rPr>
              <a:t>)</a:t>
            </a:r>
            <a:endParaRPr lang="ja-JP" altLang="en-US" sz="3600" dirty="0">
              <a:solidFill>
                <a:srgbClr val="FF0000"/>
              </a:solidFill>
            </a:endParaRPr>
          </a:p>
        </p:txBody>
      </p:sp>
      <p:sp>
        <p:nvSpPr>
          <p:cNvPr id="3" name="コンテンツ プレースホルダー 2">
            <a:extLst>
              <a:ext uri="{FF2B5EF4-FFF2-40B4-BE49-F238E27FC236}">
                <a16:creationId xmlns:a16="http://schemas.microsoft.com/office/drawing/2014/main" id="{34ACBB67-87CB-A087-6974-774092722153}"/>
              </a:ext>
            </a:extLst>
          </p:cNvPr>
          <p:cNvSpPr>
            <a:spLocks noGrp="1"/>
          </p:cNvSpPr>
          <p:nvPr>
            <p:ph idx="1"/>
          </p:nvPr>
        </p:nvSpPr>
        <p:spPr>
          <a:xfrm>
            <a:off x="772357" y="1526960"/>
            <a:ext cx="11034944" cy="4793942"/>
          </a:xfrm>
        </p:spPr>
        <p:txBody>
          <a:bodyPr>
            <a:normAutofit/>
          </a:bodyPr>
          <a:lstStyle/>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a:t>
            </a:r>
            <a:r>
              <a:rPr lang="en-US" altLang="ja-JP" sz="2400" dirty="0">
                <a:latin typeface="UD デジタル 教科書体 NK-B" panose="02020700000000000000" pitchFamily="18" charset="-128"/>
                <a:ea typeface="UD デジタル 教科書体 NK-B" panose="02020700000000000000" pitchFamily="18" charset="-128"/>
              </a:rPr>
              <a:t>2009</a:t>
            </a:r>
            <a:r>
              <a:rPr lang="ja-JP" altLang="en-US" sz="2400" dirty="0">
                <a:latin typeface="UD デジタル 教科書体 NK-B" panose="02020700000000000000" pitchFamily="18" charset="-128"/>
                <a:ea typeface="UD デジタル 教科書体 NK-B" panose="02020700000000000000" pitchFamily="18" charset="-128"/>
              </a:rPr>
              <a:t>年　「いのちの山河」上映大運動を大阪社保協として取り組む。</a:t>
            </a: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a:t>
            </a:r>
            <a:r>
              <a:rPr lang="en-US" altLang="ja-JP" sz="2400" dirty="0">
                <a:latin typeface="UD デジタル 教科書体 NK-B" panose="02020700000000000000" pitchFamily="18" charset="-128"/>
                <a:ea typeface="UD デジタル 教科書体 NK-B" panose="02020700000000000000" pitchFamily="18" charset="-128"/>
              </a:rPr>
              <a:t>2014</a:t>
            </a:r>
            <a:r>
              <a:rPr lang="ja-JP" altLang="en-US" sz="2400" dirty="0">
                <a:latin typeface="UD デジタル 教科書体 NK-B" panose="02020700000000000000" pitchFamily="18" charset="-128"/>
                <a:ea typeface="UD デジタル 教科書体 NK-B" panose="02020700000000000000" pitchFamily="18" charset="-128"/>
              </a:rPr>
              <a:t>年秋　中央社保学校で西和賀町へ</a:t>
            </a: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a:t>
            </a:r>
            <a:r>
              <a:rPr lang="en-US" altLang="ja-JP" sz="2400" dirty="0">
                <a:latin typeface="UD デジタル 教科書体 NK-B" panose="02020700000000000000" pitchFamily="18" charset="-128"/>
                <a:ea typeface="UD デジタル 教科書体 NK-B" panose="02020700000000000000" pitchFamily="18" charset="-128"/>
              </a:rPr>
              <a:t>2016</a:t>
            </a:r>
            <a:r>
              <a:rPr lang="ja-JP" altLang="en-US" sz="2400" dirty="0">
                <a:latin typeface="UD デジタル 教科書体 NK-B" panose="02020700000000000000" pitchFamily="18" charset="-128"/>
                <a:ea typeface="UD デジタル 教科書体 NK-B" panose="02020700000000000000" pitchFamily="18" charset="-128"/>
              </a:rPr>
              <a:t>年夏　西和賀町議　高橋和子さんとの出会い</a:t>
            </a: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「冬の沢内に来ないと本当のことはわからないわよ」</a:t>
            </a: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a:t>
            </a:r>
            <a:r>
              <a:rPr lang="en-US" altLang="ja-JP" sz="2400" dirty="0">
                <a:latin typeface="UD デジタル 教科書体 NK-B" panose="02020700000000000000" pitchFamily="18" charset="-128"/>
                <a:ea typeface="UD デジタル 教科書体 NK-B" panose="02020700000000000000" pitchFamily="18" charset="-128"/>
              </a:rPr>
              <a:t>2017</a:t>
            </a:r>
            <a:r>
              <a:rPr lang="ja-JP" altLang="en-US" sz="2400" dirty="0">
                <a:latin typeface="UD デジタル 教科書体 NK-B" panose="02020700000000000000" pitchFamily="18" charset="-128"/>
                <a:ea typeface="UD デジタル 教科書体 NK-B" panose="02020700000000000000" pitchFamily="18" charset="-128"/>
              </a:rPr>
              <a:t>年</a:t>
            </a:r>
            <a:r>
              <a:rPr lang="en-US" altLang="ja-JP" sz="2400" dirty="0">
                <a:latin typeface="UD デジタル 教科書体 NK-B" panose="02020700000000000000" pitchFamily="18" charset="-128"/>
                <a:ea typeface="UD デジタル 教科書体 NK-B" panose="02020700000000000000" pitchFamily="18" charset="-128"/>
              </a:rPr>
              <a:t>1</a:t>
            </a:r>
            <a:r>
              <a:rPr lang="ja-JP" altLang="en-US" sz="2400" dirty="0">
                <a:latin typeface="UD デジタル 教科書体 NK-B" panose="02020700000000000000" pitchFamily="18" charset="-128"/>
                <a:ea typeface="UD デジタル 教科書体 NK-B" panose="02020700000000000000" pitchFamily="18" charset="-128"/>
              </a:rPr>
              <a:t>月　仲間たちと西和賀町社会保障ヒアリング</a:t>
            </a: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a:t>
            </a:r>
            <a:r>
              <a:rPr lang="en-US" altLang="ja-JP" sz="2400" dirty="0">
                <a:latin typeface="UD デジタル 教科書体 NK-B" panose="02020700000000000000" pitchFamily="18" charset="-128"/>
                <a:ea typeface="UD デジタル 教科書体 NK-B" panose="02020700000000000000" pitchFamily="18" charset="-128"/>
              </a:rPr>
              <a:t>2018</a:t>
            </a:r>
            <a:r>
              <a:rPr lang="ja-JP" altLang="en-US" sz="2400" dirty="0">
                <a:latin typeface="UD デジタル 教科書体 NK-B" panose="02020700000000000000" pitchFamily="18" charset="-128"/>
                <a:ea typeface="UD デジタル 教科書体 NK-B" panose="02020700000000000000" pitchFamily="18" charset="-128"/>
              </a:rPr>
              <a:t>年</a:t>
            </a:r>
            <a:r>
              <a:rPr lang="en-US" altLang="ja-JP" sz="2400" dirty="0">
                <a:latin typeface="UD デジタル 教科書体 NK-B" panose="02020700000000000000" pitchFamily="18" charset="-128"/>
                <a:ea typeface="UD デジタル 教科書体 NK-B" panose="02020700000000000000" pitchFamily="18" charset="-128"/>
              </a:rPr>
              <a:t>10</a:t>
            </a:r>
            <a:r>
              <a:rPr lang="ja-JP" altLang="en-US" sz="2400" dirty="0">
                <a:latin typeface="UD デジタル 教科書体 NK-B" panose="02020700000000000000" pitchFamily="18" charset="-128"/>
                <a:ea typeface="UD デジタル 教科書体 NK-B" panose="02020700000000000000" pitchFamily="18" charset="-128"/>
              </a:rPr>
              <a:t>月　記念碑「いのちの灯」設立</a:t>
            </a:r>
            <a:r>
              <a:rPr lang="en-US" altLang="ja-JP" sz="2400" dirty="0">
                <a:latin typeface="UD デジタル 教科書体 NK-B" panose="02020700000000000000" pitchFamily="18" charset="-128"/>
                <a:ea typeface="UD デジタル 教科書体 NK-B" panose="02020700000000000000" pitchFamily="18" charset="-128"/>
              </a:rPr>
              <a:t>35</a:t>
            </a:r>
            <a:r>
              <a:rPr lang="ja-JP" altLang="en-US" sz="2400" dirty="0">
                <a:latin typeface="UD デジタル 教科書体 NK-B" panose="02020700000000000000" pitchFamily="18" charset="-128"/>
                <a:ea typeface="UD デジタル 教科書体 NK-B" panose="02020700000000000000" pitchFamily="18" charset="-128"/>
              </a:rPr>
              <a:t>周年記念式典に参加</a:t>
            </a: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a:t>
            </a:r>
            <a:r>
              <a:rPr lang="en-US" altLang="ja-JP" sz="2400" dirty="0">
                <a:latin typeface="UD デジタル 教科書体 NK-B" panose="02020700000000000000" pitchFamily="18" charset="-128"/>
                <a:ea typeface="UD デジタル 教科書体 NK-B" panose="02020700000000000000" pitchFamily="18" charset="-128"/>
              </a:rPr>
              <a:t>2019</a:t>
            </a:r>
            <a:r>
              <a:rPr lang="ja-JP" altLang="en-US" sz="2400" dirty="0">
                <a:latin typeface="UD デジタル 教科書体 NK-B" panose="02020700000000000000" pitchFamily="18" charset="-128"/>
                <a:ea typeface="UD デジタル 教科書体 NK-B" panose="02020700000000000000" pitchFamily="18" charset="-128"/>
              </a:rPr>
              <a:t>年～　毎年西和賀町を訪問</a:t>
            </a: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旅館にもスーパーマーケットにも「深澤村長」のポスターが。</a:t>
            </a:r>
            <a:endParaRPr lang="ja-JP" altLang="en-US"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53891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173C29A-86EB-4A3B-B5D0-B9689157ADBA}"/>
              </a:ext>
            </a:extLst>
          </p:cNvPr>
          <p:cNvSpPr>
            <a:spLocks noGrp="1"/>
          </p:cNvSpPr>
          <p:nvPr>
            <p:ph type="title"/>
          </p:nvPr>
        </p:nvSpPr>
        <p:spPr>
          <a:xfrm>
            <a:off x="1534696" y="342420"/>
            <a:ext cx="9520158" cy="1049235"/>
          </a:xfrm>
        </p:spPr>
        <p:txBody>
          <a:bodyPr>
            <a:normAutofit/>
          </a:bodyPr>
          <a:lstStyle/>
          <a:p>
            <a:r>
              <a:rPr lang="ja-JP" altLang="en-US" sz="4000" dirty="0">
                <a:latin typeface="UD デジタル 教科書体 NP-B" panose="02020700000000000000" pitchFamily="18" charset="-128"/>
                <a:ea typeface="UD デジタル 教科書体 NP-B" panose="02020700000000000000" pitchFamily="18" charset="-128"/>
              </a:rPr>
              <a:t>国保</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国民健康保険</a:t>
            </a:r>
            <a:r>
              <a:rPr lang="en-US" altLang="ja-JP" sz="4000" dirty="0">
                <a:latin typeface="UD デジタル 教科書体 NP-B" panose="02020700000000000000" pitchFamily="18" charset="-128"/>
                <a:ea typeface="UD デジタル 教科書体 NP-B" panose="02020700000000000000" pitchFamily="18" charset="-128"/>
              </a:rPr>
              <a:t>)</a:t>
            </a:r>
            <a:r>
              <a:rPr lang="ja-JP" altLang="en-US" sz="4000" dirty="0">
                <a:latin typeface="UD デジタル 教科書体 NP-B" panose="02020700000000000000" pitchFamily="18" charset="-128"/>
                <a:ea typeface="UD デジタル 教科書体 NP-B" panose="02020700000000000000" pitchFamily="18" charset="-128"/>
              </a:rPr>
              <a:t>ってそもそもなに</a:t>
            </a:r>
            <a:r>
              <a:rPr lang="en-US" altLang="ja-JP" sz="4000" dirty="0">
                <a:latin typeface="UD デジタル 教科書体 NP-B" panose="02020700000000000000" pitchFamily="18" charset="-128"/>
                <a:ea typeface="UD デジタル 教科書体 NP-B" panose="02020700000000000000" pitchFamily="18" charset="-128"/>
              </a:rPr>
              <a:t>?</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コンテンツ プレースホルダー 4">
            <a:extLst>
              <a:ext uri="{FF2B5EF4-FFF2-40B4-BE49-F238E27FC236}">
                <a16:creationId xmlns:a16="http://schemas.microsoft.com/office/drawing/2014/main" id="{70A74275-2320-4BAF-88B7-D052E9F62812}"/>
              </a:ext>
            </a:extLst>
          </p:cNvPr>
          <p:cNvSpPr>
            <a:spLocks noGrp="1"/>
          </p:cNvSpPr>
          <p:nvPr>
            <p:ph idx="1"/>
          </p:nvPr>
        </p:nvSpPr>
        <p:spPr>
          <a:xfrm>
            <a:off x="914400" y="1749288"/>
            <a:ext cx="10140454" cy="3717058"/>
          </a:xfrm>
        </p:spPr>
        <p:txBody>
          <a:bodyPr>
            <a:normAutofit lnSpcReduction="10000"/>
          </a:bodyPr>
          <a:lstStyle/>
          <a:p>
            <a:pPr marL="0" indent="0">
              <a:buNone/>
            </a:pPr>
            <a:r>
              <a:rPr lang="ja-JP" altLang="en-US" sz="2400" dirty="0">
                <a:latin typeface="BIZ UDゴシック" panose="020B0400000000000000" pitchFamily="49" charset="-128"/>
                <a:ea typeface="BIZ UDゴシック" panose="020B0400000000000000" pitchFamily="49" charset="-128"/>
              </a:rPr>
              <a:t>○公的医療保険の一つです。</a:t>
            </a:r>
          </a:p>
          <a:p>
            <a:pPr marL="0" indent="0">
              <a:buNone/>
            </a:pPr>
            <a:r>
              <a:rPr lang="ja-JP" altLang="en-US" sz="2400" dirty="0">
                <a:latin typeface="BIZ UDゴシック" panose="020B0400000000000000" pitchFamily="49" charset="-128"/>
                <a:ea typeface="BIZ UDゴシック" panose="020B0400000000000000" pitchFamily="49" charset="-128"/>
              </a:rPr>
              <a:t>○日本の公的医療保険は</a:t>
            </a:r>
          </a:p>
          <a:p>
            <a:pPr marL="0" indent="0">
              <a:buNone/>
            </a:pPr>
            <a:r>
              <a:rPr lang="ja-JP" altLang="en-US" sz="2400" dirty="0">
                <a:latin typeface="BIZ UDゴシック" panose="020B0400000000000000" pitchFamily="49" charset="-128"/>
                <a:ea typeface="BIZ UDゴシック" panose="020B0400000000000000" pitchFamily="49" charset="-128"/>
              </a:rPr>
              <a:t>　①大企業の労働者が加入する</a:t>
            </a:r>
            <a:r>
              <a:rPr lang="ja-JP" altLang="en-US" sz="2400" dirty="0">
                <a:solidFill>
                  <a:srgbClr val="00B0F0"/>
                </a:solidFill>
                <a:latin typeface="BIZ UDゴシック" panose="020B0400000000000000" pitchFamily="49" charset="-128"/>
                <a:ea typeface="BIZ UDゴシック" panose="020B0400000000000000" pitchFamily="49" charset="-128"/>
              </a:rPr>
              <a:t>組合健保</a:t>
            </a:r>
          </a:p>
          <a:p>
            <a:pPr marL="0" indent="0">
              <a:buNone/>
            </a:pPr>
            <a:r>
              <a:rPr lang="ja-JP" altLang="en-US" sz="2400" dirty="0">
                <a:latin typeface="BIZ UDゴシック" panose="020B0400000000000000" pitchFamily="49" charset="-128"/>
                <a:ea typeface="BIZ UDゴシック" panose="020B0400000000000000" pitchFamily="49" charset="-128"/>
              </a:rPr>
              <a:t>　②公務員が加入する</a:t>
            </a:r>
            <a:r>
              <a:rPr lang="ja-JP" altLang="en-US" sz="2400" dirty="0">
                <a:solidFill>
                  <a:srgbClr val="00B0F0"/>
                </a:solidFill>
                <a:latin typeface="BIZ UDゴシック" panose="020B0400000000000000" pitchFamily="49" charset="-128"/>
                <a:ea typeface="BIZ UDゴシック" panose="020B0400000000000000" pitchFamily="49" charset="-128"/>
              </a:rPr>
              <a:t>共済組合</a:t>
            </a:r>
          </a:p>
          <a:p>
            <a:pPr marL="0" indent="0">
              <a:buNone/>
            </a:pPr>
            <a:r>
              <a:rPr lang="ja-JP" altLang="en-US" sz="2400" dirty="0">
                <a:latin typeface="BIZ UDゴシック" panose="020B0400000000000000" pitchFamily="49" charset="-128"/>
                <a:ea typeface="BIZ UDゴシック" panose="020B0400000000000000" pitchFamily="49" charset="-128"/>
              </a:rPr>
              <a:t>　③中小企業の労働者が加入する</a:t>
            </a:r>
            <a:r>
              <a:rPr lang="ja-JP" altLang="en-US" sz="2400" dirty="0">
                <a:solidFill>
                  <a:srgbClr val="00B0F0"/>
                </a:solidFill>
                <a:latin typeface="BIZ UDゴシック" panose="020B0400000000000000" pitchFamily="49" charset="-128"/>
                <a:ea typeface="BIZ UDゴシック" panose="020B0400000000000000" pitchFamily="49" charset="-128"/>
              </a:rPr>
              <a:t>協会けんぽ</a:t>
            </a:r>
          </a:p>
          <a:p>
            <a:pPr marL="0" indent="0">
              <a:buNone/>
            </a:pPr>
            <a:r>
              <a:rPr lang="ja-JP" altLang="en-US" sz="2400" dirty="0">
                <a:latin typeface="BIZ UDゴシック" panose="020B0400000000000000" pitchFamily="49" charset="-128"/>
                <a:ea typeface="BIZ UDゴシック" panose="020B0400000000000000" pitchFamily="49" charset="-128"/>
              </a:rPr>
              <a:t>　④①～③以外の</a:t>
            </a:r>
            <a:r>
              <a:rPr lang="en-US" altLang="ja-JP" sz="2400" dirty="0">
                <a:latin typeface="BIZ UDゴシック" panose="020B0400000000000000" pitchFamily="49" charset="-128"/>
                <a:ea typeface="BIZ UDゴシック" panose="020B0400000000000000" pitchFamily="49" charset="-128"/>
              </a:rPr>
              <a:t>74</a:t>
            </a:r>
            <a:r>
              <a:rPr lang="ja-JP" altLang="en-US" sz="2400" dirty="0">
                <a:latin typeface="BIZ UDゴシック" panose="020B0400000000000000" pitchFamily="49" charset="-128"/>
                <a:ea typeface="BIZ UDゴシック" panose="020B0400000000000000" pitchFamily="49" charset="-128"/>
              </a:rPr>
              <a:t>歳までの方が加入する</a:t>
            </a:r>
            <a:r>
              <a:rPr lang="ja-JP" altLang="en-US" sz="2400" dirty="0">
                <a:solidFill>
                  <a:srgbClr val="C00000"/>
                </a:solidFill>
                <a:latin typeface="BIZ UDゴシック" panose="020B0400000000000000" pitchFamily="49" charset="-128"/>
                <a:ea typeface="BIZ UDゴシック" panose="020B0400000000000000" pitchFamily="49" charset="-128"/>
              </a:rPr>
              <a:t>国保</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市町村国保・国保組合</a:t>
            </a:r>
            <a:r>
              <a:rPr lang="en-US" altLang="ja-JP" sz="2400" dirty="0">
                <a:latin typeface="BIZ UDゴシック" panose="020B0400000000000000" pitchFamily="49" charset="-128"/>
                <a:ea typeface="BIZ UDゴシック" panose="020B0400000000000000" pitchFamily="49" charset="-128"/>
              </a:rPr>
              <a:t>)</a:t>
            </a:r>
            <a:endParaRPr lang="ja-JP" altLang="en-US" sz="2400" dirty="0">
              <a:latin typeface="BIZ UDゴシック" panose="020B0400000000000000" pitchFamily="49" charset="-128"/>
              <a:ea typeface="BIZ UDゴシック" panose="020B0400000000000000" pitchFamily="49" charset="-128"/>
            </a:endParaRPr>
          </a:p>
          <a:p>
            <a:pPr marL="0" indent="0">
              <a:buNone/>
            </a:pPr>
            <a:r>
              <a:rPr lang="ja-JP" altLang="en-US" sz="2400" dirty="0">
                <a:latin typeface="BIZ UDゴシック" panose="020B0400000000000000" pitchFamily="49" charset="-128"/>
                <a:ea typeface="BIZ UDゴシック" panose="020B0400000000000000" pitchFamily="49" charset="-128"/>
              </a:rPr>
              <a:t>　　</a:t>
            </a:r>
            <a:r>
              <a:rPr lang="en-US" altLang="ja-JP" sz="2400" dirty="0">
                <a:latin typeface="BIZ UDゴシック" panose="020B0400000000000000" pitchFamily="49" charset="-128"/>
                <a:ea typeface="BIZ UDゴシック" panose="020B0400000000000000" pitchFamily="49" charset="-128"/>
              </a:rPr>
              <a:t>※75</a:t>
            </a:r>
            <a:r>
              <a:rPr lang="ja-JP" altLang="en-US" sz="2400" dirty="0">
                <a:latin typeface="BIZ UDゴシック" panose="020B0400000000000000" pitchFamily="49" charset="-128"/>
                <a:ea typeface="BIZ UDゴシック" panose="020B0400000000000000" pitchFamily="49" charset="-128"/>
              </a:rPr>
              <a:t>歳以上の方はすべて後期高齢者医療制度に強制加入</a:t>
            </a:r>
          </a:p>
          <a:p>
            <a:pPr marL="0" indent="0">
              <a:buNone/>
            </a:pPr>
            <a:endParaRPr lang="en-US" altLang="ja-JP" dirty="0"/>
          </a:p>
        </p:txBody>
      </p:sp>
    </p:spTree>
    <p:extLst>
      <p:ext uri="{BB962C8B-B14F-4D97-AF65-F5344CB8AC3E}">
        <p14:creationId xmlns:p14="http://schemas.microsoft.com/office/powerpoint/2010/main" val="3239526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B22C9C1-7C6F-AC67-651A-CEE1413558C9}"/>
              </a:ext>
            </a:extLst>
          </p:cNvPr>
          <p:cNvPicPr>
            <a:picLocks noChangeAspect="1"/>
          </p:cNvPicPr>
          <p:nvPr/>
        </p:nvPicPr>
        <p:blipFill>
          <a:blip r:embed="rId2"/>
          <a:stretch>
            <a:fillRect/>
          </a:stretch>
        </p:blipFill>
        <p:spPr>
          <a:xfrm>
            <a:off x="3217669" y="-79900"/>
            <a:ext cx="4905399" cy="6956129"/>
          </a:xfrm>
          <a:prstGeom prst="rect">
            <a:avLst/>
          </a:prstGeom>
        </p:spPr>
      </p:pic>
    </p:spTree>
    <p:extLst>
      <p:ext uri="{BB962C8B-B14F-4D97-AF65-F5344CB8AC3E}">
        <p14:creationId xmlns:p14="http://schemas.microsoft.com/office/powerpoint/2010/main" val="194525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8914FA-70EC-799D-0D39-602F5FF03C1F}"/>
              </a:ext>
            </a:extLst>
          </p:cNvPr>
          <p:cNvSpPr>
            <a:spLocks noGrp="1"/>
          </p:cNvSpPr>
          <p:nvPr>
            <p:ph type="title"/>
          </p:nvPr>
        </p:nvSpPr>
        <p:spPr>
          <a:xfrm>
            <a:off x="1535186" y="476777"/>
            <a:ext cx="9520158" cy="1049235"/>
          </a:xfrm>
        </p:spPr>
        <p:txBody>
          <a:bodyPr>
            <a:normAutofit/>
          </a:bodyPr>
          <a:lstStyle/>
          <a:p>
            <a:r>
              <a:rPr lang="ja-JP" altLang="en-US" sz="4000" dirty="0">
                <a:latin typeface="BIZ UDPゴシック" panose="020B0400000000000000" pitchFamily="50" charset="-128"/>
                <a:ea typeface="BIZ UDPゴシック" panose="020B0400000000000000" pitchFamily="50" charset="-128"/>
              </a:rPr>
              <a:t>保険者の規模別にみた世帯数の構成割合</a:t>
            </a:r>
            <a:br>
              <a:rPr lang="ja-JP" altLang="en-US" dirty="0"/>
            </a:br>
            <a:r>
              <a:rPr lang="en-US" altLang="ja-JP" sz="2200" dirty="0"/>
              <a:t>(</a:t>
            </a:r>
            <a:r>
              <a:rPr lang="ja-JP" altLang="en-US" sz="2200" dirty="0"/>
              <a:t>令和</a:t>
            </a:r>
            <a:r>
              <a:rPr lang="en-US" altLang="ja-JP" sz="2200" dirty="0"/>
              <a:t>2</a:t>
            </a:r>
            <a:r>
              <a:rPr lang="ja-JP" altLang="en-US" sz="2200" dirty="0"/>
              <a:t>年国民健康保険実態調査から</a:t>
            </a:r>
            <a:r>
              <a:rPr lang="en-US" altLang="ja-JP" sz="2200" dirty="0"/>
              <a:t>)</a:t>
            </a:r>
            <a:r>
              <a:rPr lang="ja-JP" altLang="en-US" sz="2200" dirty="0"/>
              <a:t>　</a:t>
            </a:r>
            <a:endParaRPr kumimoji="1" lang="ja-JP" altLang="en-US" sz="2200" dirty="0"/>
          </a:p>
        </p:txBody>
      </p:sp>
      <p:graphicFrame>
        <p:nvGraphicFramePr>
          <p:cNvPr id="4" name="表 4">
            <a:extLst>
              <a:ext uri="{FF2B5EF4-FFF2-40B4-BE49-F238E27FC236}">
                <a16:creationId xmlns:a16="http://schemas.microsoft.com/office/drawing/2014/main" id="{A9463467-2824-7AC7-B423-04252DBE114B}"/>
              </a:ext>
            </a:extLst>
          </p:cNvPr>
          <p:cNvGraphicFramePr>
            <a:graphicFrameLocks noGrp="1"/>
          </p:cNvGraphicFramePr>
          <p:nvPr>
            <p:ph idx="1"/>
            <p:extLst>
              <p:ext uri="{D42A27DB-BD31-4B8C-83A1-F6EECF244321}">
                <p14:modId xmlns:p14="http://schemas.microsoft.com/office/powerpoint/2010/main" val="3434625973"/>
              </p:ext>
            </p:extLst>
          </p:nvPr>
        </p:nvGraphicFramePr>
        <p:xfrm>
          <a:off x="703385" y="1526012"/>
          <a:ext cx="11127542" cy="4288393"/>
        </p:xfrm>
        <a:graphic>
          <a:graphicData uri="http://schemas.openxmlformats.org/drawingml/2006/table">
            <a:tbl>
              <a:tblPr firstRow="1" bandRow="1">
                <a:tableStyleId>{5C22544A-7EE6-4342-B048-85BDC9FD1C3A}</a:tableStyleId>
              </a:tblPr>
              <a:tblGrid>
                <a:gridCol w="2091224">
                  <a:extLst>
                    <a:ext uri="{9D8B030D-6E8A-4147-A177-3AD203B41FA5}">
                      <a16:colId xmlns:a16="http://schemas.microsoft.com/office/drawing/2014/main" val="2825641049"/>
                    </a:ext>
                  </a:extLst>
                </a:gridCol>
                <a:gridCol w="1506053">
                  <a:extLst>
                    <a:ext uri="{9D8B030D-6E8A-4147-A177-3AD203B41FA5}">
                      <a16:colId xmlns:a16="http://schemas.microsoft.com/office/drawing/2014/main" val="4218084464"/>
                    </a:ext>
                  </a:extLst>
                </a:gridCol>
                <a:gridCol w="1506053">
                  <a:extLst>
                    <a:ext uri="{9D8B030D-6E8A-4147-A177-3AD203B41FA5}">
                      <a16:colId xmlns:a16="http://schemas.microsoft.com/office/drawing/2014/main" val="630299576"/>
                    </a:ext>
                  </a:extLst>
                </a:gridCol>
                <a:gridCol w="1506053">
                  <a:extLst>
                    <a:ext uri="{9D8B030D-6E8A-4147-A177-3AD203B41FA5}">
                      <a16:colId xmlns:a16="http://schemas.microsoft.com/office/drawing/2014/main" val="392621201"/>
                    </a:ext>
                  </a:extLst>
                </a:gridCol>
                <a:gridCol w="1506053">
                  <a:extLst>
                    <a:ext uri="{9D8B030D-6E8A-4147-A177-3AD203B41FA5}">
                      <a16:colId xmlns:a16="http://schemas.microsoft.com/office/drawing/2014/main" val="3302093344"/>
                    </a:ext>
                  </a:extLst>
                </a:gridCol>
                <a:gridCol w="1506053">
                  <a:extLst>
                    <a:ext uri="{9D8B030D-6E8A-4147-A177-3AD203B41FA5}">
                      <a16:colId xmlns:a16="http://schemas.microsoft.com/office/drawing/2014/main" val="2527802615"/>
                    </a:ext>
                  </a:extLst>
                </a:gridCol>
                <a:gridCol w="1506053">
                  <a:extLst>
                    <a:ext uri="{9D8B030D-6E8A-4147-A177-3AD203B41FA5}">
                      <a16:colId xmlns:a16="http://schemas.microsoft.com/office/drawing/2014/main" val="1419706808"/>
                    </a:ext>
                  </a:extLst>
                </a:gridCol>
              </a:tblGrid>
              <a:tr h="714732">
                <a:tc>
                  <a:txBody>
                    <a:bodyPr/>
                    <a:lstStyle/>
                    <a:p>
                      <a:endParaRPr kumimoji="1" lang="ja-JP" altLang="en-US" dirty="0"/>
                    </a:p>
                  </a:txBody>
                  <a:tcPr/>
                </a:tc>
                <a:tc>
                  <a:txBody>
                    <a:bodyPr/>
                    <a:lstStyle/>
                    <a:p>
                      <a:r>
                        <a:rPr kumimoji="1" lang="ja-JP" altLang="en-US" dirty="0"/>
                        <a:t>総数</a:t>
                      </a:r>
                    </a:p>
                  </a:txBody>
                  <a:tcPr/>
                </a:tc>
                <a:tc>
                  <a:txBody>
                    <a:bodyPr/>
                    <a:lstStyle/>
                    <a:p>
                      <a:r>
                        <a:rPr kumimoji="1" lang="en-US" altLang="ja-JP" dirty="0"/>
                        <a:t>1</a:t>
                      </a:r>
                      <a:r>
                        <a:rPr kumimoji="1" lang="ja-JP" altLang="en-US" dirty="0"/>
                        <a:t>万人未満</a:t>
                      </a:r>
                    </a:p>
                  </a:txBody>
                  <a:tcPr/>
                </a:tc>
                <a:tc>
                  <a:txBody>
                    <a:bodyPr/>
                    <a:lstStyle/>
                    <a:p>
                      <a:r>
                        <a:rPr kumimoji="1" lang="en-US" altLang="ja-JP" dirty="0"/>
                        <a:t>1</a:t>
                      </a:r>
                      <a:r>
                        <a:rPr kumimoji="1" lang="ja-JP" altLang="en-US" dirty="0"/>
                        <a:t>万人以上　</a:t>
                      </a:r>
                      <a:r>
                        <a:rPr kumimoji="1" lang="en-US" altLang="ja-JP" dirty="0"/>
                        <a:t>5</a:t>
                      </a:r>
                      <a:r>
                        <a:rPr kumimoji="1" lang="ja-JP" altLang="en-US" dirty="0"/>
                        <a:t>万人未満</a:t>
                      </a:r>
                    </a:p>
                  </a:txBody>
                  <a:tcPr/>
                </a:tc>
                <a:tc>
                  <a:txBody>
                    <a:bodyPr/>
                    <a:lstStyle/>
                    <a:p>
                      <a:r>
                        <a:rPr kumimoji="1" lang="en-US" altLang="ja-JP" dirty="0"/>
                        <a:t>5</a:t>
                      </a:r>
                      <a:r>
                        <a:rPr kumimoji="1" lang="ja-JP" altLang="en-US" dirty="0"/>
                        <a:t>万人以上　</a:t>
                      </a:r>
                      <a:r>
                        <a:rPr kumimoji="1" lang="en-US" altLang="ja-JP" dirty="0"/>
                        <a:t>10</a:t>
                      </a:r>
                      <a:r>
                        <a:rPr kumimoji="1" lang="ja-JP" altLang="en-US" dirty="0"/>
                        <a:t>万人未満</a:t>
                      </a:r>
                    </a:p>
                  </a:txBody>
                  <a:tcPr/>
                </a:tc>
                <a:tc>
                  <a:txBody>
                    <a:bodyPr/>
                    <a:lstStyle/>
                    <a:p>
                      <a:r>
                        <a:rPr kumimoji="1" lang="en-US" altLang="ja-JP" dirty="0"/>
                        <a:t>10</a:t>
                      </a:r>
                      <a:r>
                        <a:rPr kumimoji="1" lang="ja-JP" altLang="en-US" dirty="0"/>
                        <a:t>万人以上　</a:t>
                      </a:r>
                      <a:r>
                        <a:rPr kumimoji="1" lang="en-US" altLang="ja-JP" dirty="0"/>
                        <a:t>20</a:t>
                      </a:r>
                      <a:r>
                        <a:rPr kumimoji="1" lang="ja-JP" altLang="en-US" dirty="0"/>
                        <a:t>万人未満</a:t>
                      </a:r>
                    </a:p>
                  </a:txBody>
                  <a:tcPr/>
                </a:tc>
                <a:tc>
                  <a:txBody>
                    <a:bodyPr/>
                    <a:lstStyle/>
                    <a:p>
                      <a:r>
                        <a:rPr kumimoji="1" lang="en-US" altLang="ja-JP" dirty="0"/>
                        <a:t>20</a:t>
                      </a:r>
                      <a:r>
                        <a:rPr kumimoji="1" lang="ja-JP" altLang="en-US" dirty="0"/>
                        <a:t>万人以上</a:t>
                      </a:r>
                    </a:p>
                  </a:txBody>
                  <a:tcPr/>
                </a:tc>
                <a:extLst>
                  <a:ext uri="{0D108BD9-81ED-4DB2-BD59-A6C34878D82A}">
                    <a16:rowId xmlns:a16="http://schemas.microsoft.com/office/drawing/2014/main" val="2083285884"/>
                  </a:ext>
                </a:extLst>
              </a:tr>
              <a:tr h="510523">
                <a:tc>
                  <a:txBody>
                    <a:bodyPr/>
                    <a:lstStyle/>
                    <a:p>
                      <a:endParaRPr kumimoji="1" lang="ja-JP" altLang="en-US"/>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53839114"/>
                  </a:ext>
                </a:extLst>
              </a:tr>
              <a:tr h="510523">
                <a:tc>
                  <a:txBody>
                    <a:bodyPr/>
                    <a:lstStyle/>
                    <a:p>
                      <a:r>
                        <a:rPr kumimoji="1" lang="ja-JP" altLang="en-US" dirty="0"/>
                        <a:t>総数</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a:t>
                      </a:r>
                      <a:r>
                        <a:rPr kumimoji="1" lang="ja-JP" altLang="en-US" sz="2400" dirty="0">
                          <a:latin typeface="BIZ UDPゴシック" panose="020B0400000000000000" pitchFamily="50" charset="-128"/>
                          <a:ea typeface="BIZ UDPゴシック" panose="020B0400000000000000" pitchFamily="50" charset="-128"/>
                        </a:rPr>
                        <a:t>０</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100.0</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668524464"/>
                  </a:ext>
                </a:extLst>
              </a:tr>
              <a:tr h="510523">
                <a:tc>
                  <a:txBody>
                    <a:bodyPr/>
                    <a:lstStyle/>
                    <a:p>
                      <a:r>
                        <a:rPr kumimoji="1" lang="ja-JP" altLang="en-US" dirty="0"/>
                        <a:t>農林水産業</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2.3</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7.4</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0.9</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0.8</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0.0</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077747396"/>
                  </a:ext>
                </a:extLst>
              </a:tr>
              <a:tr h="510523">
                <a:tc>
                  <a:txBody>
                    <a:bodyPr/>
                    <a:lstStyle/>
                    <a:p>
                      <a:r>
                        <a:rPr kumimoji="1" lang="ja-JP" altLang="en-US" dirty="0"/>
                        <a:t>その他自営業者</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16.6</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15.5</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15.9</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16.7</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16.1</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18.5</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93518159"/>
                  </a:ext>
                </a:extLst>
              </a:tr>
              <a:tr h="510523">
                <a:tc>
                  <a:txBody>
                    <a:bodyPr/>
                    <a:lstStyle/>
                    <a:p>
                      <a:r>
                        <a:rPr kumimoji="1" lang="ja-JP" altLang="en-US" dirty="0"/>
                        <a:t>被用者</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33.2</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30.9</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32.3</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32.2</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33.5</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37.5</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56831788"/>
                  </a:ext>
                </a:extLst>
              </a:tr>
              <a:tr h="510523">
                <a:tc>
                  <a:txBody>
                    <a:bodyPr/>
                    <a:lstStyle/>
                    <a:p>
                      <a:r>
                        <a:rPr kumimoji="1" lang="ja-JP" altLang="en-US" dirty="0"/>
                        <a:t>その他の職業</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4.3</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4.0</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4.2</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3.8</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6.4</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4.2</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8122614"/>
                  </a:ext>
                </a:extLst>
              </a:tr>
              <a:tr h="510523">
                <a:tc>
                  <a:txBody>
                    <a:bodyPr/>
                    <a:lstStyle/>
                    <a:p>
                      <a:r>
                        <a:rPr kumimoji="1" lang="ja-JP" altLang="en-US" dirty="0"/>
                        <a:t>無職</a:t>
                      </a: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43.5</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43.1</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44.9</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46.5</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43.2</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400" dirty="0">
                          <a:latin typeface="BIZ UDPゴシック" panose="020B0400000000000000" pitchFamily="50" charset="-128"/>
                          <a:ea typeface="BIZ UDPゴシック" panose="020B0400000000000000" pitchFamily="50" charset="-128"/>
                        </a:rPr>
                        <a:t>39.8</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80837062"/>
                  </a:ext>
                </a:extLst>
              </a:tr>
            </a:tbl>
          </a:graphicData>
        </a:graphic>
      </p:graphicFrame>
    </p:spTree>
    <p:extLst>
      <p:ext uri="{BB962C8B-B14F-4D97-AF65-F5344CB8AC3E}">
        <p14:creationId xmlns:p14="http://schemas.microsoft.com/office/powerpoint/2010/main" val="403376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4CAADC-5127-67A5-FC34-993093F35078}"/>
              </a:ext>
            </a:extLst>
          </p:cNvPr>
          <p:cNvSpPr>
            <a:spLocks noGrp="1"/>
          </p:cNvSpPr>
          <p:nvPr>
            <p:ph type="title"/>
          </p:nvPr>
        </p:nvSpPr>
        <p:spPr>
          <a:xfrm>
            <a:off x="1094477" y="0"/>
            <a:ext cx="10671286" cy="1326989"/>
          </a:xfrm>
        </p:spPr>
        <p:txBody>
          <a:bodyPr>
            <a:normAutofit/>
          </a:bodyPr>
          <a:lstStyle/>
          <a:p>
            <a:r>
              <a:rPr kumimoji="1" lang="ja-JP" altLang="en-US" sz="4000" dirty="0">
                <a:latin typeface="BIZ UDPゴシック" panose="020B0400000000000000" pitchFamily="50" charset="-128"/>
                <a:ea typeface="BIZ UDPゴシック" panose="020B0400000000000000" pitchFamily="50" charset="-128"/>
              </a:rPr>
              <a:t>国保加入者の平均所得及び保険料・税と調定額年次推移</a:t>
            </a:r>
            <a:r>
              <a:rPr lang="en-US" altLang="ja-JP" sz="2000" dirty="0"/>
              <a:t>(</a:t>
            </a:r>
            <a:r>
              <a:rPr lang="ja-JP" altLang="en-US" sz="2000" dirty="0"/>
              <a:t>令和</a:t>
            </a:r>
            <a:r>
              <a:rPr lang="en-US" altLang="ja-JP" sz="2000" dirty="0"/>
              <a:t>2</a:t>
            </a:r>
            <a:r>
              <a:rPr lang="ja-JP" altLang="en-US" sz="2000" dirty="0"/>
              <a:t>年国民健康保険実態調査から</a:t>
            </a:r>
            <a:r>
              <a:rPr lang="en-US" altLang="ja-JP" sz="2000" dirty="0"/>
              <a:t>)</a:t>
            </a:r>
            <a:r>
              <a:rPr lang="ja-JP" altLang="en-US" sz="2000" dirty="0"/>
              <a:t>　</a:t>
            </a:r>
            <a:endParaRPr kumimoji="1" lang="ja-JP" altLang="en-US" sz="2000" dirty="0">
              <a:latin typeface="BIZ UDPゴシック" panose="020B0400000000000000" pitchFamily="50" charset="-128"/>
              <a:ea typeface="BIZ UDPゴシック" panose="020B0400000000000000" pitchFamily="50" charset="-128"/>
            </a:endParaRPr>
          </a:p>
        </p:txBody>
      </p:sp>
      <p:graphicFrame>
        <p:nvGraphicFramePr>
          <p:cNvPr id="4" name="表 4">
            <a:extLst>
              <a:ext uri="{FF2B5EF4-FFF2-40B4-BE49-F238E27FC236}">
                <a16:creationId xmlns:a16="http://schemas.microsoft.com/office/drawing/2014/main" id="{568101E3-8F66-770C-1106-E809AF5D208A}"/>
              </a:ext>
            </a:extLst>
          </p:cNvPr>
          <p:cNvGraphicFramePr>
            <a:graphicFrameLocks noGrp="1"/>
          </p:cNvGraphicFramePr>
          <p:nvPr>
            <p:ph idx="1"/>
            <p:extLst>
              <p:ext uri="{D42A27DB-BD31-4B8C-83A1-F6EECF244321}">
                <p14:modId xmlns:p14="http://schemas.microsoft.com/office/powerpoint/2010/main" val="3692638120"/>
              </p:ext>
            </p:extLst>
          </p:nvPr>
        </p:nvGraphicFramePr>
        <p:xfrm>
          <a:off x="560696" y="1366716"/>
          <a:ext cx="11433035" cy="5005955"/>
        </p:xfrm>
        <a:graphic>
          <a:graphicData uri="http://schemas.openxmlformats.org/drawingml/2006/table">
            <a:tbl>
              <a:tblPr firstRow="1" bandRow="1">
                <a:tableStyleId>{5C22544A-7EE6-4342-B048-85BDC9FD1C3A}</a:tableStyleId>
              </a:tblPr>
              <a:tblGrid>
                <a:gridCol w="1143303">
                  <a:extLst>
                    <a:ext uri="{9D8B030D-6E8A-4147-A177-3AD203B41FA5}">
                      <a16:colId xmlns:a16="http://schemas.microsoft.com/office/drawing/2014/main" val="3989336475"/>
                    </a:ext>
                  </a:extLst>
                </a:gridCol>
                <a:gridCol w="1143303">
                  <a:extLst>
                    <a:ext uri="{9D8B030D-6E8A-4147-A177-3AD203B41FA5}">
                      <a16:colId xmlns:a16="http://schemas.microsoft.com/office/drawing/2014/main" val="1606154344"/>
                    </a:ext>
                  </a:extLst>
                </a:gridCol>
                <a:gridCol w="920740">
                  <a:extLst>
                    <a:ext uri="{9D8B030D-6E8A-4147-A177-3AD203B41FA5}">
                      <a16:colId xmlns:a16="http://schemas.microsoft.com/office/drawing/2014/main" val="1209483074"/>
                    </a:ext>
                  </a:extLst>
                </a:gridCol>
                <a:gridCol w="917610">
                  <a:extLst>
                    <a:ext uri="{9D8B030D-6E8A-4147-A177-3AD203B41FA5}">
                      <a16:colId xmlns:a16="http://schemas.microsoft.com/office/drawing/2014/main" val="263041294"/>
                    </a:ext>
                  </a:extLst>
                </a:gridCol>
                <a:gridCol w="986216">
                  <a:extLst>
                    <a:ext uri="{9D8B030D-6E8A-4147-A177-3AD203B41FA5}">
                      <a16:colId xmlns:a16="http://schemas.microsoft.com/office/drawing/2014/main" val="1127692386"/>
                    </a:ext>
                  </a:extLst>
                </a:gridCol>
                <a:gridCol w="1748648">
                  <a:extLst>
                    <a:ext uri="{9D8B030D-6E8A-4147-A177-3AD203B41FA5}">
                      <a16:colId xmlns:a16="http://schemas.microsoft.com/office/drawing/2014/main" val="793644728"/>
                    </a:ext>
                  </a:extLst>
                </a:gridCol>
                <a:gridCol w="806938">
                  <a:extLst>
                    <a:ext uri="{9D8B030D-6E8A-4147-A177-3AD203B41FA5}">
                      <a16:colId xmlns:a16="http://schemas.microsoft.com/office/drawing/2014/main" val="4046808487"/>
                    </a:ext>
                  </a:extLst>
                </a:gridCol>
                <a:gridCol w="1479669">
                  <a:extLst>
                    <a:ext uri="{9D8B030D-6E8A-4147-A177-3AD203B41FA5}">
                      <a16:colId xmlns:a16="http://schemas.microsoft.com/office/drawing/2014/main" val="358396875"/>
                    </a:ext>
                  </a:extLst>
                </a:gridCol>
                <a:gridCol w="808713">
                  <a:extLst>
                    <a:ext uri="{9D8B030D-6E8A-4147-A177-3AD203B41FA5}">
                      <a16:colId xmlns:a16="http://schemas.microsoft.com/office/drawing/2014/main" val="3564793928"/>
                    </a:ext>
                  </a:extLst>
                </a:gridCol>
                <a:gridCol w="1477895">
                  <a:extLst>
                    <a:ext uri="{9D8B030D-6E8A-4147-A177-3AD203B41FA5}">
                      <a16:colId xmlns:a16="http://schemas.microsoft.com/office/drawing/2014/main" val="3682491881"/>
                    </a:ext>
                  </a:extLst>
                </a:gridCol>
              </a:tblGrid>
              <a:tr h="410300">
                <a:tc rowSpan="3">
                  <a:txBody>
                    <a:bodyPr/>
                    <a:lstStyle/>
                    <a:p>
                      <a:endParaRPr kumimoji="1" lang="ja-JP" altLang="en-US" dirty="0"/>
                    </a:p>
                  </a:txBody>
                  <a:tcPr/>
                </a:tc>
                <a:tc gridSpan="4">
                  <a:txBody>
                    <a:bodyPr/>
                    <a:lstStyle/>
                    <a:p>
                      <a:pPr algn="ctr"/>
                      <a:r>
                        <a:rPr kumimoji="1" lang="ja-JP" altLang="en-US" dirty="0"/>
                        <a:t>平均所得</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4">
                  <a:txBody>
                    <a:bodyPr/>
                    <a:lstStyle/>
                    <a:p>
                      <a:pPr algn="ctr"/>
                      <a:r>
                        <a:rPr kumimoji="1" lang="ja-JP" altLang="en-US" dirty="0"/>
                        <a:t>平均保険料・税調定額</a:t>
                      </a: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rowSpan="3">
                  <a:txBody>
                    <a:bodyPr/>
                    <a:lstStyle/>
                    <a:p>
                      <a:r>
                        <a:rPr kumimoji="1" lang="ja-JP" altLang="en-US" dirty="0"/>
                        <a:t>所得に対する調定額の割合</a:t>
                      </a:r>
                    </a:p>
                  </a:txBody>
                  <a:tcPr/>
                </a:tc>
                <a:extLst>
                  <a:ext uri="{0D108BD9-81ED-4DB2-BD59-A6C34878D82A}">
                    <a16:rowId xmlns:a16="http://schemas.microsoft.com/office/drawing/2014/main" val="2867952226"/>
                  </a:ext>
                </a:extLst>
              </a:tr>
              <a:tr h="352174">
                <a:tc vMerge="1">
                  <a:txBody>
                    <a:bodyPr/>
                    <a:lstStyle/>
                    <a:p>
                      <a:endParaRPr kumimoji="1" lang="ja-JP" altLang="en-US" dirty="0"/>
                    </a:p>
                  </a:txBody>
                  <a:tcPr/>
                </a:tc>
                <a:tc gridSpan="2">
                  <a:txBody>
                    <a:bodyPr/>
                    <a:lstStyle/>
                    <a:p>
                      <a:pPr algn="ctr"/>
                      <a:r>
                        <a:rPr kumimoji="1" lang="ja-JP" altLang="en-US" dirty="0"/>
                        <a:t>世帯当</a:t>
                      </a:r>
                    </a:p>
                  </a:txBody>
                  <a:tcPr/>
                </a:tc>
                <a:tc hMerge="1">
                  <a:txBody>
                    <a:bodyPr/>
                    <a:lstStyle/>
                    <a:p>
                      <a:endParaRPr kumimoji="1" lang="ja-JP" altLang="en-US" dirty="0"/>
                    </a:p>
                  </a:txBody>
                  <a:tcPr/>
                </a:tc>
                <a:tc gridSpan="2">
                  <a:txBody>
                    <a:bodyPr/>
                    <a:lstStyle/>
                    <a:p>
                      <a:pPr algn="ctr"/>
                      <a:r>
                        <a:rPr kumimoji="1" lang="ja-JP" altLang="en-US" dirty="0"/>
                        <a:t>一人当</a:t>
                      </a:r>
                    </a:p>
                  </a:txBody>
                  <a:tcPr/>
                </a:tc>
                <a:tc hMerge="1">
                  <a:txBody>
                    <a:bodyPr/>
                    <a:lstStyle/>
                    <a:p>
                      <a:endParaRPr kumimoji="1" lang="ja-JP" altLang="en-US" dirty="0"/>
                    </a:p>
                  </a:txBody>
                  <a:tcPr/>
                </a:tc>
                <a:tc gridSpan="2">
                  <a:txBody>
                    <a:bodyPr/>
                    <a:lstStyle/>
                    <a:p>
                      <a:pPr algn="ctr"/>
                      <a:r>
                        <a:rPr kumimoji="1" lang="ja-JP" altLang="en-US" dirty="0"/>
                        <a:t>世帯当</a:t>
                      </a:r>
                    </a:p>
                  </a:txBody>
                  <a:tcPr/>
                </a:tc>
                <a:tc hMerge="1">
                  <a:txBody>
                    <a:bodyPr/>
                    <a:lstStyle/>
                    <a:p>
                      <a:endParaRPr kumimoji="1" lang="ja-JP" altLang="en-US" dirty="0"/>
                    </a:p>
                  </a:txBody>
                  <a:tcPr/>
                </a:tc>
                <a:tc gridSpan="2">
                  <a:txBody>
                    <a:bodyPr/>
                    <a:lstStyle/>
                    <a:p>
                      <a:pPr algn="ctr"/>
                      <a:r>
                        <a:rPr kumimoji="1" lang="ja-JP" altLang="en-US" dirty="0"/>
                        <a:t>一人当</a:t>
                      </a:r>
                    </a:p>
                  </a:txBody>
                  <a:tcPr/>
                </a:tc>
                <a:tc h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2955500624"/>
                  </a:ext>
                </a:extLst>
              </a:tr>
              <a:tr h="880433">
                <a:tc vMerge="1">
                  <a:txBody>
                    <a:bodyPr/>
                    <a:lstStyle/>
                    <a:p>
                      <a:endParaRPr kumimoji="1" lang="ja-JP" altLang="en-US" dirty="0"/>
                    </a:p>
                  </a:txBody>
                  <a:tcPr/>
                </a:tc>
                <a:tc>
                  <a:txBody>
                    <a:bodyPr/>
                    <a:lstStyle/>
                    <a:p>
                      <a:pPr algn="ctr"/>
                      <a:r>
                        <a:rPr kumimoji="1" lang="ja-JP" altLang="en-US" dirty="0"/>
                        <a:t>金額</a:t>
                      </a:r>
                    </a:p>
                    <a:p>
                      <a:pPr algn="ctr"/>
                      <a:r>
                        <a:rPr kumimoji="1" lang="ja-JP" altLang="en-US" dirty="0"/>
                        <a:t>千円</a:t>
                      </a:r>
                    </a:p>
                  </a:txBody>
                  <a:tcPr/>
                </a:tc>
                <a:tc>
                  <a:txBody>
                    <a:bodyPr/>
                    <a:lstStyle/>
                    <a:p>
                      <a:pPr algn="ctr"/>
                      <a:r>
                        <a:rPr kumimoji="1" lang="ja-JP" altLang="en-US" dirty="0"/>
                        <a:t>対前年比</a:t>
                      </a:r>
                      <a:endParaRPr kumimoji="1" lang="en-US" altLang="ja-JP" dirty="0"/>
                    </a:p>
                    <a:p>
                      <a:pPr algn="ctr"/>
                      <a:r>
                        <a:rPr kumimoji="1" lang="en-US" altLang="ja-JP" dirty="0"/>
                        <a:t>%</a:t>
                      </a:r>
                      <a:endParaRPr kumimoji="1" lang="ja-JP" altLang="en-US" dirty="0"/>
                    </a:p>
                  </a:txBody>
                  <a:tcPr/>
                </a:tc>
                <a:tc>
                  <a:txBody>
                    <a:bodyPr/>
                    <a:lstStyle/>
                    <a:p>
                      <a:pPr algn="ctr"/>
                      <a:r>
                        <a:rPr kumimoji="1" lang="ja-JP" altLang="en-US" dirty="0"/>
                        <a:t>金額</a:t>
                      </a:r>
                    </a:p>
                    <a:p>
                      <a:pPr algn="ctr"/>
                      <a:r>
                        <a:rPr kumimoji="1" lang="ja-JP" altLang="en-US" dirty="0"/>
                        <a:t>千円</a:t>
                      </a:r>
                    </a:p>
                    <a:p>
                      <a:pPr algn="ctr"/>
                      <a:endParaRPr kumimoji="1" lang="ja-JP" altLang="en-US" dirty="0"/>
                    </a:p>
                  </a:txBody>
                  <a:tcPr/>
                </a:tc>
                <a:tc>
                  <a:txBody>
                    <a:bodyPr/>
                    <a:lstStyle/>
                    <a:p>
                      <a:pPr algn="ctr"/>
                      <a:r>
                        <a:rPr kumimoji="1" lang="ja-JP" altLang="en-US" dirty="0"/>
                        <a:t>対前年比</a:t>
                      </a:r>
                      <a:endParaRPr kumimoji="1" lang="en-US" altLang="ja-JP" dirty="0"/>
                    </a:p>
                    <a:p>
                      <a:pPr algn="ctr"/>
                      <a:r>
                        <a:rPr kumimoji="1" lang="en-US" altLang="ja-JP" dirty="0"/>
                        <a:t>%</a:t>
                      </a:r>
                      <a:endParaRPr kumimoji="1" lang="ja-JP" altLang="en-US" dirty="0"/>
                    </a:p>
                  </a:txBody>
                  <a:tcPr/>
                </a:tc>
                <a:tc>
                  <a:txBody>
                    <a:bodyPr/>
                    <a:lstStyle/>
                    <a:p>
                      <a:pPr algn="ctr"/>
                      <a:r>
                        <a:rPr kumimoji="1" lang="ja-JP" altLang="en-US" dirty="0"/>
                        <a:t>金額</a:t>
                      </a:r>
                    </a:p>
                    <a:p>
                      <a:pPr algn="ctr"/>
                      <a:r>
                        <a:rPr kumimoji="1" lang="ja-JP" altLang="en-US" dirty="0"/>
                        <a:t>円</a:t>
                      </a:r>
                    </a:p>
                    <a:p>
                      <a:pPr algn="ctr"/>
                      <a:endParaRPr kumimoji="1" lang="ja-JP" altLang="en-US" dirty="0"/>
                    </a:p>
                  </a:txBody>
                  <a:tcPr/>
                </a:tc>
                <a:tc>
                  <a:txBody>
                    <a:bodyPr/>
                    <a:lstStyle/>
                    <a:p>
                      <a:pPr algn="ctr"/>
                      <a:r>
                        <a:rPr kumimoji="1" lang="ja-JP" altLang="en-US" dirty="0"/>
                        <a:t>対前年比</a:t>
                      </a:r>
                      <a:endParaRPr kumimoji="1" lang="en-US" altLang="ja-JP" dirty="0"/>
                    </a:p>
                    <a:p>
                      <a:pPr algn="ctr"/>
                      <a:r>
                        <a:rPr kumimoji="1" lang="en-US" altLang="ja-JP" dirty="0"/>
                        <a:t>%</a:t>
                      </a:r>
                      <a:endParaRPr kumimoji="1" lang="ja-JP" altLang="en-US" dirty="0"/>
                    </a:p>
                  </a:txBody>
                  <a:tcPr/>
                </a:tc>
                <a:tc>
                  <a:txBody>
                    <a:bodyPr/>
                    <a:lstStyle/>
                    <a:p>
                      <a:pPr algn="ctr"/>
                      <a:r>
                        <a:rPr kumimoji="1" lang="ja-JP" altLang="en-US" dirty="0"/>
                        <a:t>金額</a:t>
                      </a:r>
                    </a:p>
                    <a:p>
                      <a:pPr algn="ctr"/>
                      <a:r>
                        <a:rPr kumimoji="1" lang="ja-JP" altLang="en-US" dirty="0"/>
                        <a:t>円</a:t>
                      </a:r>
                    </a:p>
                    <a:p>
                      <a:pPr algn="ctr"/>
                      <a:endParaRPr kumimoji="1" lang="ja-JP" altLang="en-US" dirty="0"/>
                    </a:p>
                  </a:txBody>
                  <a:tcPr/>
                </a:tc>
                <a:tc>
                  <a:txBody>
                    <a:bodyPr/>
                    <a:lstStyle/>
                    <a:p>
                      <a:pPr algn="ctr"/>
                      <a:r>
                        <a:rPr kumimoji="1" lang="ja-JP" altLang="en-US" dirty="0"/>
                        <a:t>対前年比</a:t>
                      </a:r>
                      <a:endParaRPr kumimoji="1" lang="en-US" altLang="ja-JP" dirty="0"/>
                    </a:p>
                    <a:p>
                      <a:pPr algn="ctr"/>
                      <a:r>
                        <a:rPr kumimoji="1" lang="en-US" altLang="ja-JP" dirty="0"/>
                        <a:t>%</a:t>
                      </a:r>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710778748"/>
                  </a:ext>
                </a:extLst>
              </a:tr>
              <a:tr h="663099">
                <a:tc>
                  <a:txBody>
                    <a:bodyPr/>
                    <a:lstStyle/>
                    <a:p>
                      <a:r>
                        <a:rPr kumimoji="1" lang="ja-JP" altLang="en-US" dirty="0"/>
                        <a:t>平成</a:t>
                      </a:r>
                      <a:r>
                        <a:rPr kumimoji="1" lang="en-US" altLang="ja-JP" dirty="0"/>
                        <a:t>28</a:t>
                      </a:r>
                      <a:r>
                        <a:rPr kumimoji="1" lang="ja-JP" altLang="en-US" dirty="0"/>
                        <a:t>年</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1,388</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-0.6</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856</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1.4</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142,908</a:t>
                      </a:r>
                      <a:r>
                        <a:rPr kumimoji="1" lang="ja-JP" altLang="en-US" sz="2000" dirty="0">
                          <a:latin typeface="BIZ UDPゴシック" panose="020B0400000000000000" pitchFamily="50" charset="-128"/>
                          <a:ea typeface="BIZ UDPゴシック" panose="020B0400000000000000" pitchFamily="50" charset="-128"/>
                        </a:rPr>
                        <a:t>　　</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0.6</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88,178</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2.7</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10.3</a:t>
                      </a:r>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6222509"/>
                  </a:ext>
                </a:extLst>
              </a:tr>
              <a:tr h="663099">
                <a:tc>
                  <a:txBody>
                    <a:bodyPr/>
                    <a:lstStyle/>
                    <a:p>
                      <a:r>
                        <a:rPr kumimoji="1" lang="ja-JP" altLang="en-US" dirty="0"/>
                        <a:t>平成</a:t>
                      </a:r>
                      <a:r>
                        <a:rPr kumimoji="1" lang="en-US" altLang="ja-JP" dirty="0"/>
                        <a:t>29</a:t>
                      </a:r>
                      <a:r>
                        <a:rPr kumimoji="1" lang="ja-JP" altLang="en-US" dirty="0"/>
                        <a:t>年</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1,361</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-1.9</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858</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0.2</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142,287</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-0.4</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89,709</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1.7</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10.5</a:t>
                      </a:r>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26595992"/>
                  </a:ext>
                </a:extLst>
              </a:tr>
              <a:tr h="663099">
                <a:tc>
                  <a:txBody>
                    <a:bodyPr/>
                    <a:lstStyle/>
                    <a:p>
                      <a:r>
                        <a:rPr kumimoji="1" lang="ja-JP" altLang="en-US" dirty="0"/>
                        <a:t>平成</a:t>
                      </a:r>
                      <a:r>
                        <a:rPr kumimoji="1" lang="en-US" altLang="ja-JP" dirty="0"/>
                        <a:t>30</a:t>
                      </a:r>
                      <a:r>
                        <a:rPr kumimoji="1" lang="ja-JP" altLang="en-US" dirty="0"/>
                        <a:t>年</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1,367</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0.4</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877</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2.2</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139,583</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-1.9</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89,563</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-0.2</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10.2</a:t>
                      </a:r>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49007728"/>
                  </a:ext>
                </a:extLst>
              </a:tr>
              <a:tr h="663099">
                <a:tc>
                  <a:txBody>
                    <a:bodyPr/>
                    <a:lstStyle/>
                    <a:p>
                      <a:r>
                        <a:rPr kumimoji="1" lang="ja-JP" altLang="en-US" dirty="0"/>
                        <a:t>令和</a:t>
                      </a:r>
                      <a:r>
                        <a:rPr kumimoji="1" lang="en-US" altLang="ja-JP" dirty="0"/>
                        <a:t>1</a:t>
                      </a:r>
                      <a:r>
                        <a:rPr kumimoji="1" lang="ja-JP" altLang="en-US" dirty="0"/>
                        <a:t>年</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1,335</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-2.3</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864</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-1.5</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139,449</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-0.1</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90,283</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0.8</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10.4</a:t>
                      </a:r>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12891515"/>
                  </a:ext>
                </a:extLst>
              </a:tr>
              <a:tr h="663099">
                <a:tc>
                  <a:txBody>
                    <a:bodyPr/>
                    <a:lstStyle/>
                    <a:p>
                      <a:r>
                        <a:rPr kumimoji="1" lang="ja-JP" altLang="en-US" dirty="0"/>
                        <a:t>令和</a:t>
                      </a:r>
                      <a:r>
                        <a:rPr kumimoji="1" lang="en-US" altLang="ja-JP" dirty="0"/>
                        <a:t>2</a:t>
                      </a:r>
                      <a:r>
                        <a:rPr kumimoji="1" lang="ja-JP" altLang="en-US" dirty="0"/>
                        <a:t>年</a:t>
                      </a: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1,360</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1.9</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890</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3.0</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139,213</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-0.2</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91,150</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a:t>
                      </a:r>
                      <a:endParaRPr kumimoji="1" lang="ja-JP" altLang="en-US" sz="20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2000" dirty="0">
                          <a:latin typeface="BIZ UDPゴシック" panose="020B0400000000000000" pitchFamily="50" charset="-128"/>
                          <a:ea typeface="BIZ UDPゴシック" panose="020B0400000000000000" pitchFamily="50" charset="-128"/>
                        </a:rPr>
                        <a:t>10.2</a:t>
                      </a:r>
                      <a:endParaRPr kumimoji="1" lang="ja-JP" altLang="en-US"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73344686"/>
                  </a:ext>
                </a:extLst>
              </a:tr>
            </a:tbl>
          </a:graphicData>
        </a:graphic>
      </p:graphicFrame>
    </p:spTree>
    <p:extLst>
      <p:ext uri="{BB962C8B-B14F-4D97-AF65-F5344CB8AC3E}">
        <p14:creationId xmlns:p14="http://schemas.microsoft.com/office/powerpoint/2010/main" val="16378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国民健康保険の加入者</a:t>
            </a:r>
            <a:r>
              <a:rPr kumimoji="1" lang="en-US" altLang="ja-JP" sz="1400" dirty="0">
                <a:latin typeface="UD デジタル 教科書体 NP-B" panose="02020700000000000000" pitchFamily="18" charset="-128"/>
                <a:ea typeface="UD デジタル 教科書体 NP-B" panose="02020700000000000000" pitchFamily="18" charset="-128"/>
              </a:rPr>
              <a:t>(</a:t>
            </a:r>
            <a:r>
              <a:rPr kumimoji="1" lang="ja-JP" altLang="en-US" sz="1400" dirty="0">
                <a:latin typeface="UD デジタル 教科書体 NP-B" panose="02020700000000000000" pitchFamily="18" charset="-128"/>
                <a:ea typeface="UD デジタル 教科書体 NP-B" panose="02020700000000000000" pitchFamily="18" charset="-128"/>
              </a:rPr>
              <a:t>平成</a:t>
            </a:r>
            <a:r>
              <a:rPr kumimoji="1" lang="en-US" altLang="ja-JP" sz="1400" dirty="0">
                <a:latin typeface="UD デジタル 教科書体 NP-B" panose="02020700000000000000" pitchFamily="18" charset="-128"/>
                <a:ea typeface="UD デジタル 教科書体 NP-B" panose="02020700000000000000" pitchFamily="18" charset="-128"/>
              </a:rPr>
              <a:t>28</a:t>
            </a:r>
            <a:r>
              <a:rPr kumimoji="1" lang="ja-JP" altLang="en-US" sz="1400" dirty="0">
                <a:latin typeface="UD デジタル 教科書体 NP-B" panose="02020700000000000000" pitchFamily="18" charset="-128"/>
                <a:ea typeface="UD デジタル 教科書体 NP-B" panose="02020700000000000000" pitchFamily="18" charset="-128"/>
              </a:rPr>
              <a:t>年国民健康保険実態調査データから</a:t>
            </a:r>
            <a:r>
              <a:rPr kumimoji="1" lang="en-US" altLang="ja-JP" sz="1400" dirty="0">
                <a:latin typeface="UD デジタル 教科書体 NP-B" panose="02020700000000000000" pitchFamily="18" charset="-128"/>
                <a:ea typeface="UD デジタル 教科書体 NP-B" panose="02020700000000000000" pitchFamily="18" charset="-128"/>
              </a:rPr>
              <a:t>)</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pic>
        <p:nvPicPr>
          <p:cNvPr id="5" name="コンテンツ プレースホルダー 4">
            <a:extLst>
              <a:ext uri="{FF2B5EF4-FFF2-40B4-BE49-F238E27FC236}">
                <a16:creationId xmlns:a16="http://schemas.microsoft.com/office/drawing/2014/main" id="{032BADB6-25CC-410D-A961-B6670A301994}"/>
              </a:ext>
            </a:extLst>
          </p:cNvPr>
          <p:cNvPicPr>
            <a:picLocks noGrp="1" noChangeAspect="1"/>
          </p:cNvPicPr>
          <p:nvPr>
            <p:ph idx="1"/>
          </p:nvPr>
        </p:nvPicPr>
        <p:blipFill>
          <a:blip r:embed="rId2"/>
          <a:stretch>
            <a:fillRect/>
          </a:stretch>
        </p:blipFill>
        <p:spPr>
          <a:xfrm>
            <a:off x="658956" y="1363423"/>
            <a:ext cx="11201740" cy="4725172"/>
          </a:xfrm>
          <a:prstGeom prst="rect">
            <a:avLst/>
          </a:prstGeom>
        </p:spPr>
      </p:pic>
    </p:spTree>
    <p:extLst>
      <p:ext uri="{BB962C8B-B14F-4D97-AF65-F5344CB8AC3E}">
        <p14:creationId xmlns:p14="http://schemas.microsoft.com/office/powerpoint/2010/main" val="156140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967409" y="1842052"/>
            <a:ext cx="10087445" cy="3624293"/>
          </a:xfrm>
        </p:spPr>
        <p:txBody>
          <a:bodyPr>
            <a:normAutofit fontScale="92500" lnSpcReduction="10000"/>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保険者</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・・・国民健康保険を運営する主体。</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2017</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年度まで</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は市町村、</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2018</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年度からは都道府県と市町村</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都道府県単位化による</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被保険者</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・・・国保加入者</a:t>
            </a:r>
          </a:p>
          <a:p>
            <a:pPr marL="133350"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a:t>
            </a:r>
            <a:r>
              <a:rPr lang="ja-JP" altLang="ja-JP"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料</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と国保</a:t>
            </a:r>
            <a:r>
              <a:rPr lang="ja-JP" altLang="ja-JP"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税</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・・・国保法上は国保料。税の方が集めやすいということで町村は税が多い。違いは料の時効は２年、税は５年。国保税の改定は条例に定められるが、料は定められない。</a:t>
            </a:r>
          </a:p>
          <a:p>
            <a:endParaRPr lang="ja-JP" altLang="en-US" dirty="0"/>
          </a:p>
        </p:txBody>
      </p:sp>
    </p:spTree>
    <p:extLst>
      <p:ext uri="{BB962C8B-B14F-4D97-AF65-F5344CB8AC3E}">
        <p14:creationId xmlns:p14="http://schemas.microsoft.com/office/powerpoint/2010/main" val="2924307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808383" y="1722783"/>
            <a:ext cx="10840278" cy="3743563"/>
          </a:xfrm>
        </p:spPr>
        <p:txBody>
          <a:bodyPr>
            <a:normAutofit fontScale="85000" lnSpcReduction="20000"/>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応能負担</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・・・能力に応じた負担のこと。国保では、</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所得割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や</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資産割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のこと。資産割はもともと農民の健康保険であったことのなごり</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応益負担</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・・・能力に関係なく一定の負担をさせる部分。国保では均等割・平等割のこと。</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所得割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・・・所得</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収入</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必要経費</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から基礎控除</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４３万円</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をひいた金額に料率をかける。</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均等割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・・・被保険者一人当の保険料</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平等割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・・・被保険者１世帯当の保険料</a:t>
            </a:r>
          </a:p>
          <a:p>
            <a:pPr indent="0" algn="just">
              <a:buNone/>
            </a:pPr>
            <a:endParaRPr lang="ja-JP" altLang="en-US" dirty="0"/>
          </a:p>
        </p:txBody>
      </p:sp>
    </p:spTree>
    <p:extLst>
      <p:ext uri="{BB962C8B-B14F-4D97-AF65-F5344CB8AC3E}">
        <p14:creationId xmlns:p14="http://schemas.microsoft.com/office/powerpoint/2010/main" val="1972041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940903" y="1868557"/>
            <a:ext cx="10376453" cy="3597788"/>
          </a:xfrm>
        </p:spPr>
        <p:txBody>
          <a:bodyPr>
            <a:normAutofit/>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医療分</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・・・医療費で計算する保険料</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介護分</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歳から</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64</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歳までの被保険者に対して賦課される介護保険料</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支援金分</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・・・被保険者全員が後期高齢者医療制度に対して支払う保険料</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後期高齢者支援金</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indent="0" algn="just">
              <a:buNone/>
            </a:pPr>
            <a:endParaRPr lang="ja-JP" altLang="en-US" dirty="0"/>
          </a:p>
        </p:txBody>
      </p:sp>
    </p:spTree>
    <p:extLst>
      <p:ext uri="{BB962C8B-B14F-4D97-AF65-F5344CB8AC3E}">
        <p14:creationId xmlns:p14="http://schemas.microsoft.com/office/powerpoint/2010/main" val="2423221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96349" y="1537252"/>
            <a:ext cx="10972800" cy="3929093"/>
          </a:xfrm>
        </p:spPr>
        <p:txBody>
          <a:bodyPr>
            <a:normAutofit/>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賦課</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・・・保険料をかけること</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賦課限度額</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・・・その年の保険料の最高額。</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2022</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年度医療分</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65</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万円、後期高齢者医療支援金分</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万円、介護分</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17</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万円　　</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合計　</a:t>
            </a:r>
            <a:r>
              <a:rPr lang="en-US" altLang="ja-JP"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102</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万円</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賦課総額</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・・・その年の自治体の一年間で集めるべき保険料の総額</a:t>
            </a:r>
          </a:p>
          <a:p>
            <a:pPr indent="0" algn="just">
              <a:buNone/>
            </a:pPr>
            <a:endParaRPr lang="ja-JP" altLang="en-US" dirty="0"/>
          </a:p>
        </p:txBody>
      </p:sp>
    </p:spTree>
    <p:extLst>
      <p:ext uri="{BB962C8B-B14F-4D97-AF65-F5344CB8AC3E}">
        <p14:creationId xmlns:p14="http://schemas.microsoft.com/office/powerpoint/2010/main" val="406639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728869" y="1484242"/>
            <a:ext cx="10734261" cy="3544781"/>
          </a:xfrm>
        </p:spPr>
        <p:txBody>
          <a:bodyPr>
            <a:normAutofit/>
          </a:bodyPr>
          <a:lstStyle/>
          <a:p>
            <a:pPr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政令軽減　</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政令で定められた全国共通の低所得者に対する保険料軽減制度。</a:t>
            </a:r>
            <a:r>
              <a:rPr lang="ja-JP" altLang="en-US" sz="24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申請は不要</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で、応益部分に対して、</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割、</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割、</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割減額される。</a:t>
            </a:r>
          </a:p>
          <a:p>
            <a:pPr indent="0" algn="just">
              <a:buNone/>
            </a:pP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dirty="0"/>
          </a:p>
        </p:txBody>
      </p:sp>
      <p:graphicFrame>
        <p:nvGraphicFramePr>
          <p:cNvPr id="5" name="表 4">
            <a:extLst>
              <a:ext uri="{FF2B5EF4-FFF2-40B4-BE49-F238E27FC236}">
                <a16:creationId xmlns:a16="http://schemas.microsoft.com/office/drawing/2014/main" id="{907F9D20-97B6-0644-5830-C82561E040A8}"/>
              </a:ext>
            </a:extLst>
          </p:cNvPr>
          <p:cNvGraphicFramePr>
            <a:graphicFrameLocks noGrp="1"/>
          </p:cNvGraphicFramePr>
          <p:nvPr>
            <p:extLst>
              <p:ext uri="{D42A27DB-BD31-4B8C-83A1-F6EECF244321}">
                <p14:modId xmlns:p14="http://schemas.microsoft.com/office/powerpoint/2010/main" val="2128256494"/>
              </p:ext>
            </p:extLst>
          </p:nvPr>
        </p:nvGraphicFramePr>
        <p:xfrm>
          <a:off x="1114425" y="2587512"/>
          <a:ext cx="9790906" cy="2942765"/>
        </p:xfrm>
        <a:graphic>
          <a:graphicData uri="http://schemas.openxmlformats.org/drawingml/2006/table">
            <a:tbl>
              <a:tblPr/>
              <a:tblGrid>
                <a:gridCol w="1504950">
                  <a:extLst>
                    <a:ext uri="{9D8B030D-6E8A-4147-A177-3AD203B41FA5}">
                      <a16:colId xmlns:a16="http://schemas.microsoft.com/office/drawing/2014/main" val="1692181982"/>
                    </a:ext>
                  </a:extLst>
                </a:gridCol>
                <a:gridCol w="2228056">
                  <a:extLst>
                    <a:ext uri="{9D8B030D-6E8A-4147-A177-3AD203B41FA5}">
                      <a16:colId xmlns:a16="http://schemas.microsoft.com/office/drawing/2014/main" val="2857971551"/>
                    </a:ext>
                  </a:extLst>
                </a:gridCol>
                <a:gridCol w="1790700">
                  <a:extLst>
                    <a:ext uri="{9D8B030D-6E8A-4147-A177-3AD203B41FA5}">
                      <a16:colId xmlns:a16="http://schemas.microsoft.com/office/drawing/2014/main" val="368125045"/>
                    </a:ext>
                  </a:extLst>
                </a:gridCol>
                <a:gridCol w="2201069">
                  <a:extLst>
                    <a:ext uri="{9D8B030D-6E8A-4147-A177-3AD203B41FA5}">
                      <a16:colId xmlns:a16="http://schemas.microsoft.com/office/drawing/2014/main" val="3614619059"/>
                    </a:ext>
                  </a:extLst>
                </a:gridCol>
                <a:gridCol w="2066131">
                  <a:extLst>
                    <a:ext uri="{9D8B030D-6E8A-4147-A177-3AD203B41FA5}">
                      <a16:colId xmlns:a16="http://schemas.microsoft.com/office/drawing/2014/main" val="3249151031"/>
                    </a:ext>
                  </a:extLst>
                </a:gridCol>
              </a:tblGrid>
              <a:tr h="420395">
                <a:tc>
                  <a:txBody>
                    <a:bodyPr/>
                    <a:lstStyle/>
                    <a:p>
                      <a:pPr algn="ctr"/>
                      <a:r>
                        <a:rPr lang="ja-JP" altLang="en-US" sz="2000" dirty="0">
                          <a:effectLst/>
                          <a:latin typeface="BIZ UDPゴシック" panose="020B0400000000000000" pitchFamily="50" charset="-128"/>
                          <a:ea typeface="BIZ UDPゴシック" panose="020B0400000000000000" pitchFamily="50" charset="-128"/>
                        </a:rPr>
                        <a:t>加入者数</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1F1EE"/>
                    </a:solidFill>
                  </a:tcPr>
                </a:tc>
                <a:tc>
                  <a:txBody>
                    <a:bodyPr/>
                    <a:lstStyle/>
                    <a:p>
                      <a:pPr algn="ctr"/>
                      <a:r>
                        <a:rPr lang="ja-JP" altLang="en-US" sz="2000">
                          <a:effectLst/>
                          <a:latin typeface="BIZ UDPゴシック" panose="020B0400000000000000" pitchFamily="50" charset="-128"/>
                          <a:ea typeface="BIZ UDPゴシック" panose="020B0400000000000000" pitchFamily="50" charset="-128"/>
                        </a:rPr>
                        <a:t>給与所得者等の数</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1F1EE"/>
                    </a:solidFill>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7</a:t>
                      </a:r>
                      <a:r>
                        <a:rPr lang="ja-JP" altLang="en-US" sz="2000">
                          <a:effectLst/>
                          <a:latin typeface="BIZ UDPゴシック" panose="020B0400000000000000" pitchFamily="50" charset="-128"/>
                          <a:ea typeface="BIZ UDPゴシック" panose="020B0400000000000000" pitchFamily="50" charset="-128"/>
                        </a:rPr>
                        <a:t>割軽減額</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1F1EE"/>
                    </a:solidFill>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5</a:t>
                      </a:r>
                      <a:r>
                        <a:rPr lang="ja-JP" altLang="en-US" sz="2000">
                          <a:effectLst/>
                          <a:latin typeface="BIZ UDPゴシック" panose="020B0400000000000000" pitchFamily="50" charset="-128"/>
                          <a:ea typeface="BIZ UDPゴシック" panose="020B0400000000000000" pitchFamily="50" charset="-128"/>
                        </a:rPr>
                        <a:t>割軽減額</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1F1EE"/>
                    </a:solidFill>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2</a:t>
                      </a:r>
                      <a:r>
                        <a:rPr lang="ja-JP" altLang="en-US" sz="2000">
                          <a:effectLst/>
                          <a:latin typeface="BIZ UDPゴシック" panose="020B0400000000000000" pitchFamily="50" charset="-128"/>
                          <a:ea typeface="BIZ UDPゴシック" panose="020B0400000000000000" pitchFamily="50" charset="-128"/>
                        </a:rPr>
                        <a:t>割軽減額</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F1F1EE"/>
                    </a:solidFill>
                  </a:tcPr>
                </a:tc>
                <a:extLst>
                  <a:ext uri="{0D108BD9-81ED-4DB2-BD59-A6C34878D82A}">
                    <a16:rowId xmlns:a16="http://schemas.microsoft.com/office/drawing/2014/main" val="3110584697"/>
                  </a:ext>
                </a:extLst>
              </a:tr>
              <a:tr h="420395">
                <a:tc rowSpan="2">
                  <a:txBody>
                    <a:bodyPr/>
                    <a:lstStyle/>
                    <a:p>
                      <a:pPr algn="ctr"/>
                      <a:r>
                        <a:rPr lang="en-US" altLang="ja-JP" sz="2000" dirty="0">
                          <a:effectLst/>
                          <a:latin typeface="BIZ UDPゴシック" panose="020B0400000000000000" pitchFamily="50" charset="-128"/>
                          <a:ea typeface="BIZ UDPゴシック" panose="020B0400000000000000" pitchFamily="50" charset="-128"/>
                        </a:rPr>
                        <a:t>1</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0</a:t>
                      </a:r>
                      <a:r>
                        <a:rPr lang="ja-JP" altLang="en-US" sz="2000" dirty="0">
                          <a:effectLst/>
                          <a:latin typeface="BIZ UDPゴシック" panose="020B0400000000000000" pitchFamily="50" charset="-128"/>
                          <a:ea typeface="BIZ UDPゴシック" panose="020B0400000000000000" pitchFamily="50" charset="-128"/>
                        </a:rPr>
                        <a:t>～</a:t>
                      </a:r>
                      <a:r>
                        <a:rPr lang="en-US" altLang="ja-JP" sz="2000" dirty="0">
                          <a:effectLst/>
                          <a:latin typeface="BIZ UDPゴシック" panose="020B0400000000000000" pitchFamily="50" charset="-128"/>
                          <a:ea typeface="BIZ UDPゴシック" panose="020B0400000000000000" pitchFamily="50" charset="-128"/>
                        </a:rPr>
                        <a:t>1</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43</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71.5</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95</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1706034807"/>
                  </a:ext>
                </a:extLst>
              </a:tr>
              <a:tr h="420395">
                <a:tc vMerge="1">
                  <a:txBody>
                    <a:bodyPr/>
                    <a:lstStyle/>
                    <a:p>
                      <a:endParaRPr kumimoji="1" lang="ja-JP" altLang="en-US"/>
                    </a:p>
                  </a:txBody>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2</a:t>
                      </a:r>
                      <a:r>
                        <a:rPr lang="ja-JP" altLang="en-US" sz="200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53</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81.5</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105</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3535261761"/>
                  </a:ext>
                </a:extLst>
              </a:tr>
              <a:tr h="420395">
                <a:tc rowSpan="2">
                  <a:txBody>
                    <a:bodyPr/>
                    <a:lstStyle/>
                    <a:p>
                      <a:pPr algn="ctr"/>
                      <a:r>
                        <a:rPr lang="en-US" altLang="ja-JP" sz="2000" dirty="0">
                          <a:effectLst/>
                          <a:latin typeface="BIZ UDPゴシック" panose="020B0400000000000000" pitchFamily="50" charset="-128"/>
                          <a:ea typeface="BIZ UDPゴシック" panose="020B0400000000000000" pitchFamily="50" charset="-128"/>
                        </a:rPr>
                        <a:t>2</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0</a:t>
                      </a:r>
                      <a:r>
                        <a:rPr lang="ja-JP" altLang="en-US" sz="2000" dirty="0">
                          <a:effectLst/>
                          <a:latin typeface="BIZ UDPゴシック" panose="020B0400000000000000" pitchFamily="50" charset="-128"/>
                          <a:ea typeface="BIZ UDPゴシック" panose="020B0400000000000000" pitchFamily="50" charset="-128"/>
                        </a:rPr>
                        <a:t>～</a:t>
                      </a:r>
                      <a:r>
                        <a:rPr lang="en-US" altLang="ja-JP" sz="2000" dirty="0">
                          <a:effectLst/>
                          <a:latin typeface="BIZ UDPゴシック" panose="020B0400000000000000" pitchFamily="50" charset="-128"/>
                          <a:ea typeface="BIZ UDPゴシック" panose="020B0400000000000000" pitchFamily="50" charset="-128"/>
                        </a:rPr>
                        <a:t>1</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43</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100</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147</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1360225353"/>
                  </a:ext>
                </a:extLst>
              </a:tr>
              <a:tr h="420395">
                <a:tc vMerge="1">
                  <a:txBody>
                    <a:bodyPr/>
                    <a:lstStyle/>
                    <a:p>
                      <a:endParaRPr kumimoji="1" lang="ja-JP" altLang="en-US"/>
                    </a:p>
                  </a:txBody>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2</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53</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110</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157</a:t>
                      </a:r>
                      <a:r>
                        <a:rPr lang="ja-JP" altLang="en-US" sz="200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942076516"/>
                  </a:ext>
                </a:extLst>
              </a:tr>
              <a:tr h="420395">
                <a:tc rowSpan="2">
                  <a:txBody>
                    <a:bodyPr/>
                    <a:lstStyle/>
                    <a:p>
                      <a:pPr algn="ctr"/>
                      <a:r>
                        <a:rPr lang="en-US" altLang="ja-JP" sz="2000">
                          <a:effectLst/>
                          <a:latin typeface="BIZ UDPゴシック" panose="020B0400000000000000" pitchFamily="50" charset="-128"/>
                          <a:ea typeface="BIZ UDPゴシック" panose="020B0400000000000000" pitchFamily="50" charset="-128"/>
                        </a:rPr>
                        <a:t>3</a:t>
                      </a:r>
                      <a:r>
                        <a:rPr lang="ja-JP" altLang="en-US" sz="200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0</a:t>
                      </a:r>
                      <a:r>
                        <a:rPr lang="ja-JP" altLang="en-US" sz="2000" dirty="0">
                          <a:effectLst/>
                          <a:latin typeface="BIZ UDPゴシック" panose="020B0400000000000000" pitchFamily="50" charset="-128"/>
                          <a:ea typeface="BIZ UDPゴシック" panose="020B0400000000000000" pitchFamily="50" charset="-128"/>
                        </a:rPr>
                        <a:t>～</a:t>
                      </a:r>
                      <a:r>
                        <a:rPr lang="en-US" altLang="ja-JP" sz="2000" dirty="0">
                          <a:effectLst/>
                          <a:latin typeface="BIZ UDPゴシック" panose="020B0400000000000000" pitchFamily="50" charset="-128"/>
                          <a:ea typeface="BIZ UDPゴシック" panose="020B0400000000000000" pitchFamily="50" charset="-128"/>
                        </a:rPr>
                        <a:t>1</a:t>
                      </a:r>
                      <a:r>
                        <a:rPr lang="ja-JP" altLang="en-US" sz="2000" dirty="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43</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128.5</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199</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2281300818"/>
                  </a:ext>
                </a:extLst>
              </a:tr>
              <a:tr h="420395">
                <a:tc vMerge="1">
                  <a:txBody>
                    <a:bodyPr/>
                    <a:lstStyle/>
                    <a:p>
                      <a:endParaRPr kumimoji="1" lang="ja-JP" altLang="en-US"/>
                    </a:p>
                  </a:txBody>
                  <a:tcPr/>
                </a:tc>
                <a:tc>
                  <a:txBody>
                    <a:bodyPr/>
                    <a:lstStyle/>
                    <a:p>
                      <a:pPr algn="ctr"/>
                      <a:r>
                        <a:rPr lang="en-US" altLang="ja-JP" sz="2000">
                          <a:effectLst/>
                          <a:latin typeface="BIZ UDPゴシック" panose="020B0400000000000000" pitchFamily="50" charset="-128"/>
                          <a:ea typeface="BIZ UDPゴシック" panose="020B0400000000000000" pitchFamily="50" charset="-128"/>
                        </a:rPr>
                        <a:t>2</a:t>
                      </a:r>
                      <a:r>
                        <a:rPr lang="ja-JP" altLang="en-US" sz="2000">
                          <a:effectLst/>
                          <a:latin typeface="BIZ UDPゴシック" panose="020B0400000000000000" pitchFamily="50" charset="-128"/>
                          <a:ea typeface="BIZ UDPゴシック" panose="020B0400000000000000" pitchFamily="50" charset="-128"/>
                        </a:rPr>
                        <a:t>人</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53</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138.5</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a:r>
                        <a:rPr lang="en-US" altLang="ja-JP" sz="2000" dirty="0">
                          <a:effectLst/>
                          <a:latin typeface="BIZ UDPゴシック" panose="020B0400000000000000" pitchFamily="50" charset="-128"/>
                          <a:ea typeface="BIZ UDPゴシック" panose="020B0400000000000000" pitchFamily="50" charset="-128"/>
                        </a:rPr>
                        <a:t>209</a:t>
                      </a:r>
                      <a:r>
                        <a:rPr lang="ja-JP" altLang="en-US" sz="2000" dirty="0">
                          <a:effectLst/>
                          <a:latin typeface="BIZ UDPゴシック" panose="020B0400000000000000" pitchFamily="50" charset="-128"/>
                          <a:ea typeface="BIZ UDPゴシック" panose="020B0400000000000000" pitchFamily="50" charset="-128"/>
                        </a:rPr>
                        <a:t>万円以下</a:t>
                      </a:r>
                    </a:p>
                  </a:txBody>
                  <a:tcPr marL="3902" marR="3902" marT="3902" marB="3902" anchor="ctr">
                    <a:lnL w="6350" cap="flat" cmpd="sng" algn="ctr">
                      <a:solidFill>
                        <a:srgbClr val="D8D8D8"/>
                      </a:solidFill>
                      <a:prstDash val="solid"/>
                      <a:round/>
                      <a:headEnd type="none" w="med" len="med"/>
                      <a:tailEnd type="none" w="med" len="med"/>
                    </a:lnL>
                    <a:lnR w="6350" cap="flat" cmpd="sng" algn="ctr">
                      <a:solidFill>
                        <a:srgbClr val="D8D8D8"/>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extLst>
                  <a:ext uri="{0D108BD9-81ED-4DB2-BD59-A6C34878D82A}">
                    <a16:rowId xmlns:a16="http://schemas.microsoft.com/office/drawing/2014/main" val="1101371378"/>
                  </a:ext>
                </a:extLst>
              </a:tr>
            </a:tbl>
          </a:graphicData>
        </a:graphic>
      </p:graphicFrame>
    </p:spTree>
    <p:extLst>
      <p:ext uri="{BB962C8B-B14F-4D97-AF65-F5344CB8AC3E}">
        <p14:creationId xmlns:p14="http://schemas.microsoft.com/office/powerpoint/2010/main" val="192966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56591" y="1524000"/>
            <a:ext cx="11118574" cy="4240696"/>
          </a:xfrm>
        </p:spPr>
        <p:txBody>
          <a:bodyPr>
            <a:normAutofit lnSpcReduction="10000"/>
          </a:bodyPr>
          <a:lstStyle/>
          <a:p>
            <a:pPr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条例減免</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・・・自治体が条例に基づき保険料を減免する制度。基本は申請主義だが、申請しなくても適用される場合もある</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市町村の裁量次第</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dirty="0">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宮城県仙台市　</a:t>
            </a:r>
            <a:r>
              <a:rPr lang="ja-JP" altLang="en-US" dirty="0">
                <a:latin typeface="BIZ UDゴシック" panose="020B0400000000000000" pitchFamily="49" charset="-128"/>
                <a:ea typeface="BIZ UDゴシック" panose="020B0400000000000000" pitchFamily="49" charset="-128"/>
              </a:rPr>
              <a:t>子育て世帯の減免（申請不要）</a:t>
            </a:r>
          </a:p>
          <a:p>
            <a:pPr indent="0" algn="just">
              <a:buNone/>
            </a:pPr>
            <a:r>
              <a:rPr lang="en-US" altLang="ja-JP" dirty="0">
                <a:latin typeface="BIZ UDゴシック" panose="020B0400000000000000" pitchFamily="49" charset="-128"/>
                <a:ea typeface="BIZ UDゴシック" panose="020B0400000000000000" pitchFamily="49" charset="-128"/>
              </a:rPr>
              <a:t>4</a:t>
            </a:r>
            <a:r>
              <a:rPr lang="ja-JP" altLang="en-US" dirty="0">
                <a:latin typeface="BIZ UDゴシック" panose="020B0400000000000000" pitchFamily="49" charset="-128"/>
                <a:ea typeface="BIZ UDゴシック" panose="020B0400000000000000" pitchFamily="49" charset="-128"/>
              </a:rPr>
              <a:t>月</a:t>
            </a:r>
            <a:r>
              <a:rPr lang="en-US" altLang="ja-JP" dirty="0">
                <a:latin typeface="BIZ UDゴシック" panose="020B0400000000000000" pitchFamily="49" charset="-128"/>
                <a:ea typeface="BIZ UDゴシック" panose="020B0400000000000000" pitchFamily="49" charset="-128"/>
              </a:rPr>
              <a:t>1</a:t>
            </a:r>
            <a:r>
              <a:rPr lang="ja-JP" altLang="en-US" dirty="0">
                <a:latin typeface="BIZ UDゴシック" panose="020B0400000000000000" pitchFamily="49" charset="-128"/>
                <a:ea typeface="BIZ UDゴシック" panose="020B0400000000000000" pitchFamily="49" charset="-128"/>
              </a:rPr>
              <a:t>日時点で</a:t>
            </a:r>
            <a:r>
              <a:rPr lang="en-US" altLang="ja-JP" dirty="0">
                <a:latin typeface="BIZ UDゴシック" panose="020B0400000000000000" pitchFamily="49" charset="-128"/>
                <a:ea typeface="BIZ UDゴシック" panose="020B0400000000000000" pitchFamily="49" charset="-128"/>
              </a:rPr>
              <a:t>18</a:t>
            </a:r>
            <a:r>
              <a:rPr lang="ja-JP" altLang="en-US" dirty="0">
                <a:latin typeface="BIZ UDゴシック" panose="020B0400000000000000" pitchFamily="49" charset="-128"/>
                <a:ea typeface="BIZ UDゴシック" panose="020B0400000000000000" pitchFamily="49" charset="-128"/>
              </a:rPr>
              <a:t>歳未満の被保険者または</a:t>
            </a:r>
            <a:r>
              <a:rPr lang="en-US" altLang="ja-JP" dirty="0">
                <a:latin typeface="BIZ UDゴシック" panose="020B0400000000000000" pitchFamily="49" charset="-128"/>
                <a:ea typeface="BIZ UDゴシック" panose="020B0400000000000000" pitchFamily="49" charset="-128"/>
              </a:rPr>
              <a:t>4</a:t>
            </a:r>
            <a:r>
              <a:rPr lang="ja-JP" altLang="en-US" dirty="0">
                <a:latin typeface="BIZ UDゴシック" panose="020B0400000000000000" pitchFamily="49" charset="-128"/>
                <a:ea typeface="BIZ UDゴシック" panose="020B0400000000000000" pitchFamily="49" charset="-128"/>
              </a:rPr>
              <a:t>月</a:t>
            </a:r>
            <a:r>
              <a:rPr lang="en-US" altLang="ja-JP" dirty="0">
                <a:latin typeface="BIZ UDゴシック" panose="020B0400000000000000" pitchFamily="49" charset="-128"/>
                <a:ea typeface="BIZ UDゴシック" panose="020B0400000000000000" pitchFamily="49" charset="-128"/>
              </a:rPr>
              <a:t>2</a:t>
            </a:r>
            <a:r>
              <a:rPr lang="ja-JP" altLang="en-US" dirty="0">
                <a:latin typeface="BIZ UDゴシック" panose="020B0400000000000000" pitchFamily="49" charset="-128"/>
                <a:ea typeface="BIZ UDゴシック" panose="020B0400000000000000" pitchFamily="49" charset="-128"/>
              </a:rPr>
              <a:t>日以降に出生した被保険者が世帯にいる場合は、その被保険者の均等割額の</a:t>
            </a:r>
            <a:r>
              <a:rPr lang="en-US" altLang="ja-JP" dirty="0">
                <a:latin typeface="BIZ UDゴシック" panose="020B0400000000000000" pitchFamily="49" charset="-128"/>
                <a:ea typeface="BIZ UDゴシック" panose="020B0400000000000000" pitchFamily="49" charset="-128"/>
              </a:rPr>
              <a:t>3</a:t>
            </a:r>
            <a:r>
              <a:rPr lang="ja-JP" altLang="en-US" dirty="0">
                <a:latin typeface="BIZ UDゴシック" panose="020B0400000000000000" pitchFamily="49" charset="-128"/>
                <a:ea typeface="BIZ UDゴシック" panose="020B0400000000000000" pitchFamily="49" charset="-128"/>
              </a:rPr>
              <a:t>割相当分が減免される。</a:t>
            </a:r>
          </a:p>
          <a:p>
            <a:pPr indent="0" algn="just">
              <a:buNone/>
            </a:pPr>
            <a:r>
              <a:rPr lang="ja-JP" altLang="en-US" dirty="0">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大阪府高槻市　</a:t>
            </a:r>
            <a:r>
              <a:rPr lang="ja-JP" altLang="en-US" dirty="0">
                <a:latin typeface="BIZ UDゴシック" panose="020B0400000000000000" pitchFamily="49" charset="-128"/>
                <a:ea typeface="BIZ UDゴシック" panose="020B0400000000000000" pitchFamily="49" charset="-128"/>
              </a:rPr>
              <a:t>低所得世帯減免（申請不要）</a:t>
            </a:r>
          </a:p>
          <a:p>
            <a:pPr indent="0" algn="just">
              <a:buNone/>
            </a:pPr>
            <a:r>
              <a:rPr lang="ja-JP" altLang="en-US" dirty="0">
                <a:latin typeface="BIZ UDゴシック" panose="020B0400000000000000" pitchFamily="49" charset="-128"/>
                <a:ea typeface="BIZ UDゴシック" panose="020B0400000000000000" pitchFamily="49" charset="-128"/>
              </a:rPr>
              <a:t>国民健康保険料が被保険者の前年の総所得金額等の合計の</a:t>
            </a:r>
            <a:r>
              <a:rPr lang="en-US" altLang="ja-JP" dirty="0">
                <a:latin typeface="BIZ UDゴシック" panose="020B0400000000000000" pitchFamily="49" charset="-128"/>
                <a:ea typeface="BIZ UDゴシック" panose="020B0400000000000000" pitchFamily="49" charset="-128"/>
              </a:rPr>
              <a:t>16</a:t>
            </a:r>
            <a:r>
              <a:rPr lang="ja-JP" altLang="en-US" dirty="0">
                <a:latin typeface="BIZ UDゴシック" panose="020B0400000000000000" pitchFamily="49" charset="-128"/>
                <a:ea typeface="BIZ UDゴシック" panose="020B0400000000000000" pitchFamily="49" charset="-128"/>
              </a:rPr>
              <a:t>％を超えている世帯は、</a:t>
            </a:r>
            <a:r>
              <a:rPr lang="en-US" altLang="ja-JP" dirty="0">
                <a:latin typeface="BIZ UDゴシック" panose="020B0400000000000000" pitchFamily="49" charset="-128"/>
                <a:ea typeface="BIZ UDゴシック" panose="020B0400000000000000" pitchFamily="49" charset="-128"/>
              </a:rPr>
              <a:t>16</a:t>
            </a:r>
            <a:r>
              <a:rPr lang="ja-JP" altLang="en-US" dirty="0">
                <a:latin typeface="BIZ UDゴシック" panose="020B0400000000000000" pitchFamily="49" charset="-128"/>
                <a:ea typeface="BIZ UDゴシック" panose="020B0400000000000000" pitchFamily="49" charset="-128"/>
              </a:rPr>
              <a:t>％を超えた分を減免対象額（ただし、減免対象額は所得割額が上限）とし、令和</a:t>
            </a:r>
            <a:r>
              <a:rPr lang="en-US" altLang="ja-JP" dirty="0">
                <a:latin typeface="BIZ UDゴシック" panose="020B0400000000000000" pitchFamily="49" charset="-128"/>
                <a:ea typeface="BIZ UDゴシック" panose="020B0400000000000000" pitchFamily="49" charset="-128"/>
              </a:rPr>
              <a:t>3</a:t>
            </a:r>
            <a:r>
              <a:rPr lang="ja-JP" altLang="en-US" dirty="0">
                <a:latin typeface="BIZ UDゴシック" panose="020B0400000000000000" pitchFamily="49" charset="-128"/>
                <a:ea typeface="BIZ UDゴシック" panose="020B0400000000000000" pitchFamily="49" charset="-128"/>
              </a:rPr>
              <a:t>年度は減免対象額の</a:t>
            </a:r>
            <a:r>
              <a:rPr lang="en-US" altLang="ja-JP" dirty="0">
                <a:latin typeface="BIZ UDゴシック" panose="020B0400000000000000" pitchFamily="49" charset="-128"/>
                <a:ea typeface="BIZ UDゴシック" panose="020B0400000000000000" pitchFamily="49" charset="-128"/>
              </a:rPr>
              <a:t>45</a:t>
            </a:r>
            <a:r>
              <a:rPr lang="ja-JP" altLang="en-US" dirty="0">
                <a:latin typeface="BIZ UDゴシック" panose="020B0400000000000000" pitchFamily="49" charset="-128"/>
                <a:ea typeface="BIZ UDゴシック" panose="020B0400000000000000" pitchFamily="49" charset="-128"/>
              </a:rPr>
              <a:t>％分を減額。保険料決定時に自動的に減免判定を行い該当世帯にはあらかじめ減免額を差し引いた保険料を通知。</a:t>
            </a:r>
          </a:p>
          <a:p>
            <a:pPr indent="0" algn="just">
              <a:buNone/>
            </a:pPr>
            <a:endParaRPr lang="ja-JP" altLang="en-US" dirty="0"/>
          </a:p>
          <a:p>
            <a:pPr indent="0" algn="just">
              <a:buNone/>
            </a:pPr>
            <a:endParaRPr lang="ja-JP" altLang="en-US" dirty="0"/>
          </a:p>
          <a:p>
            <a:pPr indent="0" algn="just">
              <a:buNone/>
            </a:pPr>
            <a:endParaRPr lang="ja-JP" altLang="en-US" dirty="0"/>
          </a:p>
        </p:txBody>
      </p:sp>
    </p:spTree>
    <p:extLst>
      <p:ext uri="{BB962C8B-B14F-4D97-AF65-F5344CB8AC3E}">
        <p14:creationId xmlns:p14="http://schemas.microsoft.com/office/powerpoint/2010/main" val="196097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C21972E-5D93-4864-AEFC-2F7A79B7B6CC}"/>
              </a:ext>
            </a:extLst>
          </p:cNvPr>
          <p:cNvPicPr>
            <a:picLocks noChangeAspect="1"/>
          </p:cNvPicPr>
          <p:nvPr/>
        </p:nvPicPr>
        <p:blipFill>
          <a:blip r:embed="rId2"/>
          <a:stretch>
            <a:fillRect/>
          </a:stretch>
        </p:blipFill>
        <p:spPr>
          <a:xfrm>
            <a:off x="1" y="0"/>
            <a:ext cx="12191998" cy="6857999"/>
          </a:xfrm>
          <a:prstGeom prst="rect">
            <a:avLst/>
          </a:prstGeom>
        </p:spPr>
      </p:pic>
    </p:spTree>
    <p:extLst>
      <p:ext uri="{BB962C8B-B14F-4D97-AF65-F5344CB8AC3E}">
        <p14:creationId xmlns:p14="http://schemas.microsoft.com/office/powerpoint/2010/main" val="770779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56591" y="1524000"/>
            <a:ext cx="11118574" cy="4240696"/>
          </a:xfrm>
        </p:spPr>
        <p:txBody>
          <a:bodyPr>
            <a:normAutofit/>
          </a:bodyPr>
          <a:lstStyle/>
          <a:p>
            <a:pPr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条例減免</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・・・自治体が条例に基づき保険料を減免する制度。基本は申請主義だが、申請しなくても適用される場合もある。</a:t>
            </a: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dirty="0">
                <a:latin typeface="BIZ UDゴシック" panose="020B0400000000000000" pitchFamily="49" charset="-128"/>
                <a:ea typeface="BIZ UDゴシック" panose="020B0400000000000000" pitchFamily="49" charset="-128"/>
              </a:rPr>
              <a:t>・</a:t>
            </a:r>
            <a:r>
              <a:rPr lang="ja-JP" altLang="en-US" dirty="0">
                <a:solidFill>
                  <a:srgbClr val="0070C0"/>
                </a:solidFill>
                <a:latin typeface="BIZ UDゴシック" panose="020B0400000000000000" pitchFamily="49" charset="-128"/>
                <a:ea typeface="BIZ UDゴシック" panose="020B0400000000000000" pitchFamily="49" charset="-128"/>
              </a:rPr>
              <a:t>愛知県名古屋市　</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独自控除</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 自治体が条例に基づき、保険料所得割額の基礎となる所得額　　</a:t>
            </a:r>
          </a:p>
          <a:p>
            <a:pPr indent="0" algn="just">
              <a:buNone/>
            </a:pPr>
            <a:r>
              <a:rPr lang="ja-JP" altLang="en-US" dirty="0">
                <a:latin typeface="BIZ UDゴシック" panose="020B0400000000000000" pitchFamily="49" charset="-128"/>
                <a:ea typeface="BIZ UDゴシック" panose="020B0400000000000000" pitchFamily="49" charset="-128"/>
              </a:rPr>
              <a:t>　を独自に控除する制度。申請しなくても自動的に適用される</a:t>
            </a:r>
          </a:p>
          <a:p>
            <a:pPr indent="0" algn="just">
              <a:buNone/>
            </a:pPr>
            <a:r>
              <a:rPr lang="ja-JP" altLang="en-US" dirty="0">
                <a:latin typeface="BIZ UDゴシック" panose="020B0400000000000000" pitchFamily="49" charset="-128"/>
                <a:ea typeface="BIZ UDゴシック" panose="020B0400000000000000" pitchFamily="49" charset="-128"/>
              </a:rPr>
              <a:t>　例えば</a:t>
            </a:r>
            <a:endParaRPr lang="en-US" altLang="ja-JP" dirty="0">
              <a:latin typeface="BIZ UDゴシック" panose="020B0400000000000000" pitchFamily="49" charset="-128"/>
              <a:ea typeface="BIZ UDゴシック" panose="020B0400000000000000" pitchFamily="49" charset="-128"/>
            </a:endParaRPr>
          </a:p>
          <a:p>
            <a:pPr indent="0" algn="just">
              <a:buNone/>
            </a:pPr>
            <a:r>
              <a:rPr lang="ja-JP" altLang="en-US" dirty="0">
                <a:latin typeface="BIZ UDゴシック" panose="020B0400000000000000" pitchFamily="49" charset="-128"/>
                <a:ea typeface="BIZ UDゴシック" panose="020B0400000000000000" pitchFamily="49" charset="-128"/>
              </a:rPr>
              <a:t>　ひとり親で子ども２人（うち１人障がい児）の場合は４３万円＋２１１万円（</a:t>
            </a:r>
            <a:r>
              <a:rPr lang="en-US" altLang="ja-JP" dirty="0">
                <a:latin typeface="BIZ UDゴシック" panose="020B0400000000000000" pitchFamily="49" charset="-128"/>
                <a:ea typeface="BIZ UDゴシック" panose="020B0400000000000000" pitchFamily="49" charset="-128"/>
              </a:rPr>
              <a:t>92</a:t>
            </a:r>
            <a:r>
              <a:rPr lang="ja-JP" altLang="en-US" dirty="0">
                <a:latin typeface="BIZ UDゴシック" panose="020B0400000000000000" pitchFamily="49" charset="-128"/>
                <a:ea typeface="BIZ UDゴシック" panose="020B0400000000000000" pitchFamily="49" charset="-128"/>
              </a:rPr>
              <a:t>万円＋８６万円＋３３万円）⇒２５４万円まで所得割はゼロ円。</a:t>
            </a:r>
          </a:p>
          <a:p>
            <a:pPr indent="0" algn="just">
              <a:buNone/>
            </a:pPr>
            <a:endParaRPr lang="ja-JP" altLang="en-US" dirty="0"/>
          </a:p>
          <a:p>
            <a:pPr indent="0" algn="just">
              <a:buNone/>
            </a:pPr>
            <a:endParaRPr lang="ja-JP" altLang="en-US" dirty="0"/>
          </a:p>
        </p:txBody>
      </p:sp>
    </p:spTree>
    <p:extLst>
      <p:ext uri="{BB962C8B-B14F-4D97-AF65-F5344CB8AC3E}">
        <p14:creationId xmlns:p14="http://schemas.microsoft.com/office/powerpoint/2010/main" val="3375174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66624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なぜこんなに</a:t>
            </a:r>
            <a:r>
              <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国保料が高い</a:t>
            </a:r>
            <a:r>
              <a:rPr kumimoji="1" lang="ja-JP" altLang="en-US" sz="4400" dirty="0">
                <a:latin typeface="UD デジタル 教科書体 NP-B" panose="02020700000000000000" pitchFamily="18" charset="-128"/>
                <a:ea typeface="UD デジタル 教科書体 NP-B" panose="02020700000000000000" pitchFamily="18" charset="-128"/>
              </a:rPr>
              <a:t>のか</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56591" y="1524000"/>
            <a:ext cx="11118574" cy="4240696"/>
          </a:xfrm>
        </p:spPr>
        <p:txBody>
          <a:bodyPr>
            <a:normAutofit/>
          </a:bodyPr>
          <a:lstStyle/>
          <a:p>
            <a:pPr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そもそも国保加入者の特徴とは</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①高齢者が多い</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医療を必要としている人が多い</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②無職者</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年金生活者・病気などで働けない人</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医療を必要としている人</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が　　</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多い</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③低所得者</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無年金・低年金・ワーキングプア</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高い保険料だと払えない人</a:t>
            </a:r>
            <a:r>
              <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が多い</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400"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困難を抱えている人が加入する医療保険</a:t>
            </a:r>
            <a:endParaRPr lang="ja-JP" altLang="en-US" dirty="0">
              <a:solidFill>
                <a:srgbClr val="0070C0"/>
              </a:solidFill>
            </a:endParaRPr>
          </a:p>
          <a:p>
            <a:pPr indent="0" algn="just">
              <a:buNone/>
            </a:pPr>
            <a:endParaRPr lang="ja-JP" altLang="en-US" dirty="0"/>
          </a:p>
          <a:p>
            <a:pPr indent="0" algn="just">
              <a:buNone/>
            </a:pPr>
            <a:endParaRPr lang="ja-JP" altLang="en-US" dirty="0"/>
          </a:p>
        </p:txBody>
      </p:sp>
    </p:spTree>
    <p:extLst>
      <p:ext uri="{BB962C8B-B14F-4D97-AF65-F5344CB8AC3E}">
        <p14:creationId xmlns:p14="http://schemas.microsoft.com/office/powerpoint/2010/main" val="1829411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なぜこんなに</a:t>
            </a:r>
            <a:r>
              <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国保料が高い</a:t>
            </a:r>
            <a:r>
              <a:rPr kumimoji="1" lang="ja-JP" altLang="en-US" sz="4400" dirty="0">
                <a:latin typeface="UD デジタル 教科書体 NP-B" panose="02020700000000000000" pitchFamily="18" charset="-128"/>
                <a:ea typeface="UD デジタル 教科書体 NP-B" panose="02020700000000000000" pitchFamily="18" charset="-128"/>
              </a:rPr>
              <a:t>のか</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56590" y="1523999"/>
            <a:ext cx="11317357" cy="4227443"/>
          </a:xfrm>
        </p:spPr>
        <p:txBody>
          <a:bodyPr>
            <a:normAutofit fontScale="25000" lnSpcReduction="20000"/>
          </a:bodyPr>
          <a:lstStyle/>
          <a:p>
            <a:pPr indent="0" algn="just">
              <a:buNone/>
            </a:pPr>
            <a:r>
              <a:rPr lang="ja-JP" altLang="ja-JP" sz="1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国保料の計算の仕方を簡単に説明すると・・・・</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①一年間の医療給付費</a:t>
            </a:r>
            <a:r>
              <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簡単に言うと医療費</a:t>
            </a:r>
            <a:r>
              <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予想総額から</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②収入</a:t>
            </a:r>
            <a:r>
              <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国庫支出金・都道府県支出金・前期高齢者交付金・市町村支出金等</a:t>
            </a:r>
            <a:r>
              <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見込みをひいて</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③保険料賦課総額を出し、半分を応能分、半分を応益分とし</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④応能分は加入者数の総所得で割り、応益分は加入者の人数と世帯数で割り、計算したのが国保料。</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つまり、医療費総額が少なく、加入者の所得が高く、加入人数・世帯数が多いと安くなり、その反対は高くなる。</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endPar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dirty="0"/>
          </a:p>
          <a:p>
            <a:pPr indent="0" algn="just">
              <a:buNone/>
            </a:pPr>
            <a:endParaRPr lang="ja-JP" altLang="en-US" dirty="0"/>
          </a:p>
        </p:txBody>
      </p:sp>
    </p:spTree>
    <p:extLst>
      <p:ext uri="{BB962C8B-B14F-4D97-AF65-F5344CB8AC3E}">
        <p14:creationId xmlns:p14="http://schemas.microsoft.com/office/powerpoint/2010/main" val="233193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097831" y="0"/>
            <a:ext cx="10232778" cy="1049235"/>
          </a:xfrm>
        </p:spPr>
        <p:txBody>
          <a:bodyPr>
            <a:normAutofit fontScale="90000"/>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大都市国保は</a:t>
            </a:r>
            <a:r>
              <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保険料が高くなる宿命</a:t>
            </a:r>
            <a:r>
              <a:rPr kumimoji="1" lang="ja-JP" altLang="en-US" sz="4400" dirty="0">
                <a:latin typeface="UD デジタル 教科書体 NP-B" panose="02020700000000000000" pitchFamily="18" charset="-128"/>
                <a:ea typeface="UD デジタル 教科書体 NP-B" panose="02020700000000000000" pitchFamily="18" charset="-128"/>
              </a:rPr>
              <a:t>を持つ</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318052" y="863705"/>
            <a:ext cx="11608905" cy="5550347"/>
          </a:xfrm>
        </p:spPr>
        <p:txBody>
          <a:bodyPr>
            <a:normAutofit fontScale="25000" lnSpcReduction="20000"/>
          </a:bodyPr>
          <a:lstStyle/>
          <a:p>
            <a:pPr indent="0" algn="just">
              <a:buNone/>
            </a:pPr>
            <a:endParaRPr lang="en-US" altLang="ja-JP" sz="9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9600" kern="100" dirty="0">
                <a:solidFill>
                  <a:srgbClr val="00B0F0"/>
                </a:solidFill>
                <a:latin typeface="BIZ UDゴシック" panose="020B0400000000000000" pitchFamily="49" charset="-128"/>
                <a:ea typeface="BIZ UDゴシック" panose="020B0400000000000000" pitchFamily="49" charset="-128"/>
                <a:cs typeface="Times New Roman" panose="02020603050405020304" pitchFamily="18" charset="0"/>
              </a:rPr>
              <a:t>宿命①</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高度医療を提供する大病院など第三次・第二次医療機関が集中する。アクセスがいい＝医療機関にかかりやすい。</a:t>
            </a:r>
          </a:p>
          <a:p>
            <a:pPr indent="0" algn="just">
              <a:buNone/>
            </a:pPr>
            <a:r>
              <a:rPr lang="ja-JP" altLang="en-US" sz="9600" kern="100" dirty="0">
                <a:solidFill>
                  <a:srgbClr val="00B0F0"/>
                </a:solidFill>
                <a:latin typeface="BIZ UDゴシック" panose="020B0400000000000000" pitchFamily="49" charset="-128"/>
                <a:ea typeface="BIZ UDゴシック" panose="020B0400000000000000" pitchFamily="49" charset="-128"/>
                <a:cs typeface="Times New Roman" panose="02020603050405020304" pitchFamily="18" charset="0"/>
              </a:rPr>
              <a:t>宿命②</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労働者が多いため、病気になる人が多い。労働強化による病気は必然であり、自己責任ではない。他の医療保険であっても病気で退職すれば国保に。　</a:t>
            </a:r>
          </a:p>
          <a:p>
            <a:pPr indent="0" algn="just">
              <a:buNone/>
            </a:pPr>
            <a:r>
              <a:rPr lang="ja-JP" altLang="en-US" sz="9600" kern="100" dirty="0">
                <a:solidFill>
                  <a:srgbClr val="00B0F0"/>
                </a:solidFill>
                <a:latin typeface="BIZ UDゴシック" panose="020B0400000000000000" pitchFamily="49" charset="-128"/>
                <a:ea typeface="BIZ UDゴシック" panose="020B0400000000000000" pitchFamily="49" charset="-128"/>
                <a:cs typeface="Times New Roman" panose="02020603050405020304" pitchFamily="18" charset="0"/>
              </a:rPr>
              <a:t>宿命③</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国保の被保険者＝ワーキングプアは最低賃金の時給・日給で働いているため特定健診やがん検診のために休むことができない＝早期発見早期治療ができない。</a:t>
            </a:r>
          </a:p>
          <a:p>
            <a:pPr indent="0" algn="just">
              <a:buNone/>
            </a:pPr>
            <a:r>
              <a:rPr lang="ja-JP" altLang="en-US" sz="9600" kern="100" dirty="0">
                <a:solidFill>
                  <a:srgbClr val="00B0F0"/>
                </a:solidFill>
                <a:latin typeface="BIZ UDゴシック" panose="020B0400000000000000" pitchFamily="49" charset="-128"/>
                <a:ea typeface="BIZ UDゴシック" panose="020B0400000000000000" pitchFamily="49" charset="-128"/>
                <a:cs typeface="Times New Roman" panose="02020603050405020304" pitchFamily="18" charset="0"/>
              </a:rPr>
              <a:t>宿命④</a:t>
            </a: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大都市には所得の低い人が多い。所得が低ければ保険料は集めにくく、そのために必要保険料より多い目の保険料を計算する必要がある。</a:t>
            </a:r>
          </a:p>
          <a:p>
            <a:pPr indent="0" algn="just">
              <a:buNone/>
            </a:pPr>
            <a:r>
              <a:rPr lang="ja-JP" altLang="en-US"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⇒宿命であり、そこに住む住人に責任があるわけではない。だから自治体が本来保険料</a:t>
            </a:r>
            <a:r>
              <a:rPr lang="en-US" altLang="ja-JP"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国が言う</a:t>
            </a:r>
            <a:r>
              <a:rPr lang="en-US" altLang="ja-JP"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」より安くするために一般会計法定外繰入をするのは当然。</a:t>
            </a:r>
          </a:p>
          <a:p>
            <a:pPr indent="0" algn="just">
              <a:buNone/>
            </a:pPr>
            <a:endParaRPr lang="ja-JP" altLang="en-US" sz="96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sz="80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r>
              <a:rPr lang="ja-JP" altLang="en-US" sz="9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p>
          <a:p>
            <a:pPr indent="0" algn="just">
              <a:buNone/>
            </a:pPr>
            <a:endPar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dirty="0"/>
          </a:p>
          <a:p>
            <a:pPr indent="0" algn="just">
              <a:buNone/>
            </a:pPr>
            <a:endParaRPr lang="ja-JP" altLang="en-US" dirty="0"/>
          </a:p>
        </p:txBody>
      </p:sp>
    </p:spTree>
    <p:extLst>
      <p:ext uri="{BB962C8B-B14F-4D97-AF65-F5344CB8AC3E}">
        <p14:creationId xmlns:p14="http://schemas.microsoft.com/office/powerpoint/2010/main" val="3616899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535152" y="314188"/>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国保用語のイロハ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609599" y="1363423"/>
            <a:ext cx="11065565" cy="5180389"/>
          </a:xfrm>
        </p:spPr>
        <p:txBody>
          <a:bodyPr>
            <a:normAutofit/>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00B0F0"/>
                </a:solidFill>
                <a:effectLst/>
                <a:latin typeface="BIZ UDゴシック" panose="020B0400000000000000" pitchFamily="49" charset="-128"/>
                <a:ea typeface="BIZ UDゴシック" panose="020B0400000000000000" pitchFamily="49" charset="-128"/>
                <a:cs typeface="Times New Roman" panose="02020603050405020304" pitchFamily="18" charset="0"/>
              </a:rPr>
              <a:t>都道府県単位化　</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2018</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年度から国保の運営を都道府県と市町村が行う。都道府県は財政を握り市町村を支配する。市町村は賦課や給付の権限を持つが、</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年に一度策定される「都道府県国保運営方針」に縛られる。市町村は都道他県が示す「事業費納付金」をどんなことがあっても年度内に納付しないといけない</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＝年貢</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□都道府県単位化の目的は</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国の医療負担の削減</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□国保は医療費の支払い側。医療の供給については、都道府県が策定する「地域医療計画」や公的公立病院廃止・統合で縛っていく。</a:t>
            </a:r>
          </a:p>
          <a:p>
            <a:pPr indent="0" algn="just">
              <a:buNone/>
            </a:pPr>
            <a:endParaRPr lang="ja-JP" altLang="en-US" dirty="0"/>
          </a:p>
        </p:txBody>
      </p:sp>
    </p:spTree>
    <p:extLst>
      <p:ext uri="{BB962C8B-B14F-4D97-AF65-F5344CB8AC3E}">
        <p14:creationId xmlns:p14="http://schemas.microsoft.com/office/powerpoint/2010/main" val="3867124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D8F45494-1C47-4806-93DB-0FA9F7292AA2}"/>
              </a:ext>
            </a:extLst>
          </p:cNvPr>
          <p:cNvPicPr>
            <a:picLocks noGrp="1" noChangeAspect="1"/>
          </p:cNvPicPr>
          <p:nvPr>
            <p:ph idx="4294967295"/>
          </p:nvPr>
        </p:nvPicPr>
        <p:blipFill>
          <a:blip r:embed="rId2"/>
          <a:stretch>
            <a:fillRect/>
          </a:stretch>
        </p:blipFill>
        <p:spPr>
          <a:xfrm>
            <a:off x="428625" y="-171450"/>
            <a:ext cx="11763375" cy="5764213"/>
          </a:xfrm>
          <a:prstGeom prst="rect">
            <a:avLst/>
          </a:prstGeom>
        </p:spPr>
      </p:pic>
    </p:spTree>
    <p:extLst>
      <p:ext uri="{BB962C8B-B14F-4D97-AF65-F5344CB8AC3E}">
        <p14:creationId xmlns:p14="http://schemas.microsoft.com/office/powerpoint/2010/main" val="73967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65586-5E1F-22F8-44E3-8167AADB3FDF}"/>
              </a:ext>
            </a:extLst>
          </p:cNvPr>
          <p:cNvSpPr>
            <a:spLocks noGrp="1"/>
          </p:cNvSpPr>
          <p:nvPr>
            <p:ph type="title"/>
          </p:nvPr>
        </p:nvSpPr>
        <p:spPr>
          <a:xfrm>
            <a:off x="1499186" y="0"/>
            <a:ext cx="9520158" cy="1049235"/>
          </a:xfrm>
        </p:spPr>
        <p:txBody>
          <a:bodyPr>
            <a:normAutofit/>
          </a:bodyPr>
          <a:lstStyle/>
          <a:p>
            <a:r>
              <a:rPr kumimoji="1" lang="en-US" altLang="ja-JP" sz="3600" dirty="0">
                <a:solidFill>
                  <a:srgbClr val="FF0000"/>
                </a:solidFill>
                <a:latin typeface="BIZ UDPゴシック" panose="020B0400000000000000" pitchFamily="50" charset="-128"/>
                <a:ea typeface="BIZ UDPゴシック" panose="020B0400000000000000" pitchFamily="50" charset="-128"/>
              </a:rPr>
              <a:t>2020</a:t>
            </a:r>
            <a:r>
              <a:rPr kumimoji="1" lang="ja-JP" altLang="en-US" sz="3600" dirty="0">
                <a:solidFill>
                  <a:srgbClr val="FF0000"/>
                </a:solidFill>
                <a:latin typeface="BIZ UDPゴシック" panose="020B0400000000000000" pitchFamily="50" charset="-128"/>
                <a:ea typeface="BIZ UDPゴシック" panose="020B0400000000000000" pitchFamily="50" charset="-128"/>
              </a:rPr>
              <a:t>年度社会保障費はどうなった</a:t>
            </a:r>
            <a:r>
              <a:rPr kumimoji="1" lang="en-US" altLang="ja-JP" sz="3600" dirty="0">
                <a:solidFill>
                  <a:srgbClr val="FF0000"/>
                </a:solidFill>
                <a:latin typeface="BIZ UDPゴシック" panose="020B0400000000000000" pitchFamily="50" charset="-128"/>
                <a:ea typeface="BIZ UDPゴシック" panose="020B0400000000000000" pitchFamily="50" charset="-128"/>
              </a:rPr>
              <a:t>?</a:t>
            </a:r>
            <a:endParaRPr kumimoji="1" lang="ja-JP" altLang="en-US" sz="3600" dirty="0">
              <a:solidFill>
                <a:srgbClr val="FF0000"/>
              </a:solidFill>
              <a:latin typeface="BIZ UDPゴシック" panose="020B0400000000000000" pitchFamily="50" charset="-128"/>
              <a:ea typeface="BIZ UDPゴシック" panose="020B0400000000000000" pitchFamily="50" charset="-128"/>
            </a:endParaRPr>
          </a:p>
        </p:txBody>
      </p:sp>
      <p:pic>
        <p:nvPicPr>
          <p:cNvPr id="1025" name="Picture 1">
            <a:extLst>
              <a:ext uri="{FF2B5EF4-FFF2-40B4-BE49-F238E27FC236}">
                <a16:creationId xmlns:a16="http://schemas.microsoft.com/office/drawing/2014/main" id="{D6090814-720F-FA20-54CD-AF4E9AE5CA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3299" y="524617"/>
            <a:ext cx="11216659" cy="611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4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9542B-5412-8810-1296-F70EFB6CFEFB}"/>
              </a:ext>
            </a:extLst>
          </p:cNvPr>
          <p:cNvSpPr>
            <a:spLocks noGrp="1"/>
          </p:cNvSpPr>
          <p:nvPr>
            <p:ph type="title"/>
          </p:nvPr>
        </p:nvSpPr>
        <p:spPr/>
        <p:txBody>
          <a:bodyPr/>
          <a:lstStyle/>
          <a:p>
            <a:endParaRPr kumimoji="1" lang="ja-JP" altLang="en-US"/>
          </a:p>
        </p:txBody>
      </p:sp>
      <p:pic>
        <p:nvPicPr>
          <p:cNvPr id="4" name="コンテンツ プレースホルダー 4">
            <a:extLst>
              <a:ext uri="{FF2B5EF4-FFF2-40B4-BE49-F238E27FC236}">
                <a16:creationId xmlns:a16="http://schemas.microsoft.com/office/drawing/2014/main" id="{03A03B63-78DE-4360-C5DA-9BB3E5BF57C3}"/>
              </a:ext>
            </a:extLst>
          </p:cNvPr>
          <p:cNvPicPr>
            <a:picLocks noGrp="1" noChangeAspect="1"/>
          </p:cNvPicPr>
          <p:nvPr>
            <p:ph idx="1"/>
          </p:nvPr>
        </p:nvPicPr>
        <p:blipFill>
          <a:blip r:embed="rId2"/>
          <a:stretch>
            <a:fillRect/>
          </a:stretch>
        </p:blipFill>
        <p:spPr>
          <a:xfrm>
            <a:off x="1305017" y="-1717"/>
            <a:ext cx="9259410" cy="6944558"/>
          </a:xfrm>
        </p:spPr>
      </p:pic>
    </p:spTree>
    <p:extLst>
      <p:ext uri="{BB962C8B-B14F-4D97-AF65-F5344CB8AC3E}">
        <p14:creationId xmlns:p14="http://schemas.microsoft.com/office/powerpoint/2010/main" val="1253897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455639" y="0"/>
            <a:ext cx="9520158" cy="1049235"/>
          </a:xfrm>
        </p:spPr>
        <p:txBody>
          <a:bodyPr>
            <a:norm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そもそも国保財政は危機なのか</a:t>
            </a:r>
            <a:r>
              <a:rPr kumimoji="1" lang="en-US" altLang="ja-JP" sz="4400" dirty="0">
                <a:latin typeface="UD デジタル 教科書体 NP-B" panose="02020700000000000000" pitchFamily="18" charset="-128"/>
                <a:ea typeface="UD デジタル 教科書体 NP-B" panose="02020700000000000000" pitchFamily="18" charset="-128"/>
              </a:rPr>
              <a:t>?</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563217" y="1164640"/>
            <a:ext cx="11065565" cy="5180389"/>
          </a:xfrm>
        </p:spPr>
        <p:txBody>
          <a:bodyPr>
            <a:normAutofit/>
          </a:bodyPr>
          <a:lstStyle/>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エクセルデータをご覧ください。これは政府統計</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e-stat</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データを用いて寺内が作成・蓄積しているものです</a:t>
            </a: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endPar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ja-JP"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全国ベース国保会計</a:t>
            </a:r>
          </a:p>
          <a:p>
            <a:pPr indent="0" algn="just">
              <a:buNone/>
            </a:pP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年度市町村国保会計決算・市町村・都道府県一般会計法定　</a:t>
            </a:r>
          </a:p>
          <a:p>
            <a:pPr indent="0" algn="just">
              <a:buNone/>
            </a:pP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　外繰入・基金残高</a:t>
            </a:r>
          </a:p>
          <a:p>
            <a:pPr indent="0" algn="just">
              <a:buNone/>
            </a:pP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年度全国市町村一人当所得・全国順位</a:t>
            </a:r>
            <a:endParaRPr lang="en-US" altLang="ja-JP"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096476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5E2F0-8D59-4747-9625-D1684669B8D9}"/>
              </a:ext>
            </a:extLst>
          </p:cNvPr>
          <p:cNvSpPr>
            <a:spLocks noGrp="1"/>
          </p:cNvSpPr>
          <p:nvPr>
            <p:ph type="title"/>
          </p:nvPr>
        </p:nvSpPr>
        <p:spPr>
          <a:xfrm>
            <a:off x="1224820" y="640022"/>
            <a:ext cx="9520158" cy="1049235"/>
          </a:xfrm>
        </p:spPr>
        <p:txBody>
          <a:bodyPr>
            <a:normAutofit fontScale="90000"/>
          </a:bodyPr>
          <a:lstStyle/>
          <a:p>
            <a:r>
              <a:rPr kumimoji="1"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結論～市町村国保財政は危機ではない。でも被保険者はたいへんな危機</a:t>
            </a:r>
            <a:r>
              <a:rPr kumimoji="1" lang="en-US" altLang="ja-JP" sz="4400" dirty="0">
                <a:solidFill>
                  <a:srgbClr val="FF0000"/>
                </a:solidFill>
                <a:latin typeface="UD デジタル 教科書体 NP-B" panose="02020700000000000000" pitchFamily="18" charset="-128"/>
                <a:ea typeface="UD デジタル 教科書体 NP-B" panose="02020700000000000000" pitchFamily="18" charset="-128"/>
              </a:rPr>
              <a:t>!?</a:t>
            </a:r>
            <a:endPar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コンテンツ プレースホルダー 3">
            <a:extLst>
              <a:ext uri="{FF2B5EF4-FFF2-40B4-BE49-F238E27FC236}">
                <a16:creationId xmlns:a16="http://schemas.microsoft.com/office/drawing/2014/main" id="{B2AABD62-0D27-46C8-97ED-B7B77740B85F}"/>
              </a:ext>
            </a:extLst>
          </p:cNvPr>
          <p:cNvSpPr>
            <a:spLocks noGrp="1"/>
          </p:cNvSpPr>
          <p:nvPr>
            <p:ph idx="1"/>
          </p:nvPr>
        </p:nvSpPr>
        <p:spPr>
          <a:xfrm>
            <a:off x="452116" y="1708677"/>
            <a:ext cx="11065565" cy="5180389"/>
          </a:xfrm>
        </p:spPr>
        <p:txBody>
          <a:bodyPr>
            <a:normAutofit/>
          </a:bodyPr>
          <a:lstStyle/>
          <a:p>
            <a:pPr indent="0" algn="just">
              <a:buNone/>
            </a:pPr>
            <a:endPar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全国ベース国保会計</a:t>
            </a:r>
            <a:endPar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7748</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億円の黒字＋基金残高</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5719</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億円</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年度市町村国保会計決算⇒みなさんの自治体の決算は</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年度全国市町村一人当基金残高順位</a:t>
            </a:r>
            <a:endParaRPr lang="ja-JP" altLang="en-US" dirty="0"/>
          </a:p>
        </p:txBody>
      </p:sp>
    </p:spTree>
    <p:extLst>
      <p:ext uri="{BB962C8B-B14F-4D97-AF65-F5344CB8AC3E}">
        <p14:creationId xmlns:p14="http://schemas.microsoft.com/office/powerpoint/2010/main" val="295832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8CD0D3C-66A6-4A8A-BBBA-049B335578E0}"/>
              </a:ext>
            </a:extLst>
          </p:cNvPr>
          <p:cNvSpPr>
            <a:spLocks noGrp="1"/>
          </p:cNvSpPr>
          <p:nvPr>
            <p:ph idx="1"/>
          </p:nvPr>
        </p:nvSpPr>
        <p:spPr>
          <a:xfrm>
            <a:off x="1452627" y="1551906"/>
            <a:ext cx="9520158" cy="3450613"/>
          </a:xfrm>
        </p:spPr>
        <p:txBody>
          <a:bodyPr>
            <a:normAutofit fontScale="92500" lnSpcReduction="10000"/>
          </a:bodyPr>
          <a:lstStyle/>
          <a:p>
            <a:pPr marL="0" indent="0">
              <a:buNone/>
            </a:pPr>
            <a:r>
              <a:rPr lang="ja-JP" altLang="en-US" sz="2800" dirty="0">
                <a:latin typeface="BIZ UDゴシック" panose="020B0400000000000000" pitchFamily="49" charset="-128"/>
                <a:ea typeface="BIZ UDゴシック" panose="020B0400000000000000" pitchFamily="49" charset="-128"/>
              </a:rPr>
              <a:t>「なぜ、国保の歴史を勉強するのか」と聞かれたら「しっかりとした歴史認識を持たないと、政治や行政にいいようにあしらわれてしまうから」と答えるべきでしょう。</a:t>
            </a:r>
            <a:endParaRPr lang="en-US" altLang="ja-JP" sz="2800" dirty="0">
              <a:latin typeface="BIZ UDゴシック" panose="020B0400000000000000" pitchFamily="49" charset="-128"/>
              <a:ea typeface="BIZ UDゴシック" panose="020B0400000000000000" pitchFamily="49" charset="-128"/>
            </a:endParaRPr>
          </a:p>
          <a:p>
            <a:pPr marL="0" indent="0">
              <a:buNone/>
            </a:pPr>
            <a:r>
              <a:rPr lang="ja-JP" altLang="en-US" sz="2800" dirty="0">
                <a:latin typeface="BIZ UDゴシック" panose="020B0400000000000000" pitchFamily="49" charset="-128"/>
                <a:ea typeface="BIZ UDゴシック" panose="020B0400000000000000" pitchFamily="49" charset="-128"/>
              </a:rPr>
              <a:t>　住民の共同の努力の成果の官僚的取り込み、企業的利用など、運動と支配のダイナミックスのなかで、自らの立ち位置をはっきりさせるためには歴史の勉強が必要です。</a:t>
            </a:r>
          </a:p>
          <a:p>
            <a:pPr marL="0" indent="0">
              <a:buNone/>
            </a:pPr>
            <a:r>
              <a:rPr kumimoji="1" lang="ja-JP" altLang="en-US" sz="2800" dirty="0"/>
              <a:t>　　　　　　　　　　　　野村拓「</a:t>
            </a:r>
            <a:r>
              <a:rPr lang="ja-JP" altLang="en-US" sz="2800" dirty="0"/>
              <a:t>新・国保読本」から</a:t>
            </a:r>
            <a:endParaRPr kumimoji="1" lang="ja-JP" altLang="en-US" sz="2800" dirty="0"/>
          </a:p>
        </p:txBody>
      </p:sp>
      <p:sp>
        <p:nvSpPr>
          <p:cNvPr id="2" name="タイトル 1">
            <a:extLst>
              <a:ext uri="{FF2B5EF4-FFF2-40B4-BE49-F238E27FC236}">
                <a16:creationId xmlns:a16="http://schemas.microsoft.com/office/drawing/2014/main" id="{67D2A584-F9F5-444A-BC8E-206EE0F2D576}"/>
              </a:ext>
            </a:extLst>
          </p:cNvPr>
          <p:cNvSpPr>
            <a:spLocks noGrp="1"/>
          </p:cNvSpPr>
          <p:nvPr>
            <p:ph type="title"/>
          </p:nvPr>
        </p:nvSpPr>
        <p:spPr>
          <a:xfrm>
            <a:off x="1534696" y="342420"/>
            <a:ext cx="9520158" cy="1049235"/>
          </a:xfrm>
        </p:spPr>
        <p:txBody>
          <a:bodyPr>
            <a:normAutofit/>
          </a:bodyPr>
          <a:lstStyle/>
          <a:p>
            <a:r>
              <a:rPr lang="ja-JP" altLang="en-US" sz="4000" dirty="0">
                <a:latin typeface="UD デジタル 教科書体 NP-B" panose="02020700000000000000" pitchFamily="18" charset="-128"/>
                <a:ea typeface="UD デジタル 教科書体 NP-B" panose="02020700000000000000" pitchFamily="18" charset="-128"/>
              </a:rPr>
              <a:t>国保の歴史を学ぼう</a:t>
            </a:r>
            <a:endParaRPr kumimoji="1" lang="ja-JP" altLang="en-US" sz="4000" dirty="0"/>
          </a:p>
        </p:txBody>
      </p:sp>
    </p:spTree>
    <p:extLst>
      <p:ext uri="{BB962C8B-B14F-4D97-AF65-F5344CB8AC3E}">
        <p14:creationId xmlns:p14="http://schemas.microsoft.com/office/powerpoint/2010/main" val="1971298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8AE7B-CEAF-4810-93AC-921B464BC113}"/>
              </a:ext>
            </a:extLst>
          </p:cNvPr>
          <p:cNvSpPr>
            <a:spLocks noGrp="1"/>
          </p:cNvSpPr>
          <p:nvPr>
            <p:ph type="title"/>
          </p:nvPr>
        </p:nvSpPr>
        <p:spPr>
          <a:xfrm>
            <a:off x="1335921" y="165326"/>
            <a:ext cx="9520158" cy="1049235"/>
          </a:xfrm>
        </p:spPr>
        <p:txBody>
          <a:bodyPr>
            <a:normAutofit/>
          </a:bodyP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国保改善運動がいまなぜ重要なのか</a:t>
            </a:r>
            <a:endParaRPr kumimoji="1" lang="ja-JP" altLang="en-US" sz="4000" dirty="0"/>
          </a:p>
        </p:txBody>
      </p:sp>
      <p:sp>
        <p:nvSpPr>
          <p:cNvPr id="3" name="コンテンツ プレースホルダー 2">
            <a:extLst>
              <a:ext uri="{FF2B5EF4-FFF2-40B4-BE49-F238E27FC236}">
                <a16:creationId xmlns:a16="http://schemas.microsoft.com/office/drawing/2014/main" id="{DE0AC059-63DD-53CE-16C9-C9E486E77C61}"/>
              </a:ext>
            </a:extLst>
          </p:cNvPr>
          <p:cNvSpPr>
            <a:spLocks noGrp="1"/>
          </p:cNvSpPr>
          <p:nvPr>
            <p:ph idx="1"/>
          </p:nvPr>
        </p:nvSpPr>
        <p:spPr>
          <a:xfrm>
            <a:off x="993159" y="1332152"/>
            <a:ext cx="10601078" cy="4447211"/>
          </a:xfrm>
        </p:spPr>
        <p:txBody>
          <a:bodyPr>
            <a:normAutofit/>
          </a:bodyPr>
          <a:lstStyle/>
          <a:p>
            <a:pPr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国保加入者</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被保険者</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の半分が自営業・フリーランス・非正規雇用労働者とその家族</a:t>
            </a: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□コロナ禍の影響を最も受けている人たち</a:t>
            </a:r>
          </a:p>
          <a:p>
            <a:pPr indent="0" algn="just">
              <a:buNone/>
            </a:pP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□国保料そのものを安くすることがコロナ対策としても最も有効</a:t>
            </a:r>
            <a:endPar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□国保料は税・社会保険料で最も高いため、免除等されると結果的に実質賃金・可処分所得が増えることとなる。</a:t>
            </a:r>
          </a:p>
          <a:p>
            <a:pPr indent="0" algn="just">
              <a:buNone/>
            </a:pP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例</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年度所得</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200</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万円　</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40</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歳代母</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こども</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人の国保料は</a:t>
            </a:r>
          </a:p>
          <a:p>
            <a:pPr indent="0" algn="just">
              <a:buNone/>
            </a:pP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　　東大阪市</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40</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万</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3728</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円　大阪市</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37</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万</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1585</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円　枚方市</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37</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万</a:t>
            </a:r>
            <a:r>
              <a:rPr lang="en-US" altLang="ja-JP"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8700</a:t>
            </a:r>
            <a:r>
              <a:rPr lang="ja-JP" altLang="en-US" sz="2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2400" dirty="0">
              <a:solidFill>
                <a:srgbClr val="FF0000"/>
              </a:solidFill>
            </a:endParaRPr>
          </a:p>
          <a:p>
            <a:endParaRPr kumimoji="1" lang="ja-JP" altLang="en-US" dirty="0"/>
          </a:p>
        </p:txBody>
      </p:sp>
    </p:spTree>
    <p:extLst>
      <p:ext uri="{BB962C8B-B14F-4D97-AF65-F5344CB8AC3E}">
        <p14:creationId xmlns:p14="http://schemas.microsoft.com/office/powerpoint/2010/main" val="3930712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C632F9-8642-5F91-ED28-106172693CA2}"/>
              </a:ext>
            </a:extLst>
          </p:cNvPr>
          <p:cNvSpPr>
            <a:spLocks noGrp="1"/>
          </p:cNvSpPr>
          <p:nvPr>
            <p:ph type="title"/>
          </p:nvPr>
        </p:nvSpPr>
        <p:spPr>
          <a:xfrm>
            <a:off x="1587962" y="0"/>
            <a:ext cx="9520158" cy="1049235"/>
          </a:xfrm>
        </p:spPr>
        <p:txBody>
          <a:bodyPr>
            <a:normAutofit fontScale="90000"/>
          </a:bodyPr>
          <a:lstStyle/>
          <a:p>
            <a:pPr algn="ctr"/>
            <a:r>
              <a:rPr lang="ja-JP" altLang="en-US" sz="3600" dirty="0">
                <a:solidFill>
                  <a:srgbClr val="FF0000"/>
                </a:solidFill>
                <a:latin typeface="UD デジタル 教科書体 NK-B" panose="02020700000000000000" pitchFamily="18" charset="-128"/>
                <a:ea typeface="UD デジタル 教科書体 NK-B" panose="02020700000000000000" pitchFamily="18" charset="-128"/>
              </a:rPr>
              <a:t>国保が貧困を拡大する～京都府のシンママさんの悲鳴</a:t>
            </a:r>
            <a:endParaRPr kumimoji="1" lang="ja-JP" altLang="en-US" sz="36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7140E77B-DACB-10E3-D5A3-D378EDFA6EE3}"/>
              </a:ext>
            </a:extLst>
          </p:cNvPr>
          <p:cNvSpPr>
            <a:spLocks noGrp="1"/>
          </p:cNvSpPr>
          <p:nvPr>
            <p:ph idx="1"/>
          </p:nvPr>
        </p:nvSpPr>
        <p:spPr>
          <a:xfrm>
            <a:off x="514904" y="1049235"/>
            <a:ext cx="11363417" cy="4742354"/>
          </a:xfrm>
        </p:spPr>
        <p:txBody>
          <a:bodyPr>
            <a:noAutofit/>
          </a:bodyPr>
          <a:lstStyle/>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この夏、電気代が恐ろしくて、一度もクーラーを入れることができず、うちわで過ごしたので、苦しかったです。電気代約</a:t>
            </a:r>
            <a:r>
              <a:rPr kumimoji="1" lang="en-US" altLang="ja-JP" sz="1800" dirty="0">
                <a:latin typeface="UD デジタル 教科書体 NK-B" panose="02020700000000000000" pitchFamily="18" charset="-128"/>
                <a:ea typeface="UD デジタル 教科書体 NK-B" panose="02020700000000000000" pitchFamily="18" charset="-128"/>
              </a:rPr>
              <a:t>4800</a:t>
            </a:r>
            <a:r>
              <a:rPr kumimoji="1" lang="ja-JP" altLang="en-US" sz="1800" dirty="0">
                <a:latin typeface="UD デジタル 教科書体 NK-B" panose="02020700000000000000" pitchFamily="18" charset="-128"/>
                <a:ea typeface="UD デジタル 教科書体 NK-B" panose="02020700000000000000" pitchFamily="18" charset="-128"/>
              </a:rPr>
              <a:t>円、ガス代約</a:t>
            </a:r>
            <a:r>
              <a:rPr kumimoji="1" lang="en-US" altLang="ja-JP" sz="1800" dirty="0">
                <a:latin typeface="UD デジタル 教科書体 NK-B" panose="02020700000000000000" pitchFamily="18" charset="-128"/>
                <a:ea typeface="UD デジタル 教科書体 NK-B" panose="02020700000000000000" pitchFamily="18" charset="-128"/>
              </a:rPr>
              <a:t>4600</a:t>
            </a:r>
            <a:r>
              <a:rPr kumimoji="1" lang="ja-JP" altLang="en-US" sz="1800" dirty="0">
                <a:latin typeface="UD デジタル 教科書体 NK-B" panose="02020700000000000000" pitchFamily="18" charset="-128"/>
                <a:ea typeface="UD デジタル 教科書体 NK-B" panose="02020700000000000000" pitchFamily="18" charset="-128"/>
              </a:rPr>
              <a:t>円、水道代約</a:t>
            </a:r>
            <a:r>
              <a:rPr kumimoji="1" lang="en-US" altLang="ja-JP" sz="1800" dirty="0">
                <a:latin typeface="UD デジタル 教科書体 NK-B" panose="02020700000000000000" pitchFamily="18" charset="-128"/>
                <a:ea typeface="UD デジタル 教科書体 NK-B" panose="02020700000000000000" pitchFamily="18" charset="-128"/>
              </a:rPr>
              <a:t>4300</a:t>
            </a:r>
            <a:r>
              <a:rPr kumimoji="1" lang="ja-JP" altLang="en-US" sz="1800" dirty="0">
                <a:latin typeface="UD デジタル 教科書体 NK-B" panose="02020700000000000000" pitchFamily="18" charset="-128"/>
                <a:ea typeface="UD デジタル 教科書体 NK-B" panose="02020700000000000000" pitchFamily="18" charset="-128"/>
              </a:rPr>
              <a:t>円。息をしているだけなのに、死にそうですね。どんなに節約しても、トイレは、</a:t>
            </a:r>
            <a:r>
              <a:rPr kumimoji="1" lang="en-US" altLang="ja-JP" sz="1800" dirty="0">
                <a:latin typeface="UD デジタル 教科書体 NK-B" panose="02020700000000000000" pitchFamily="18" charset="-128"/>
                <a:ea typeface="UD デジタル 教科書体 NK-B" panose="02020700000000000000" pitchFamily="18" charset="-128"/>
              </a:rPr>
              <a:t>1</a:t>
            </a:r>
            <a:r>
              <a:rPr kumimoji="1" lang="ja-JP" altLang="en-US" sz="1800" dirty="0">
                <a:latin typeface="UD デジタル 教科書体 NK-B" panose="02020700000000000000" pitchFamily="18" charset="-128"/>
                <a:ea typeface="UD デジタル 教科書体 NK-B" panose="02020700000000000000" pitchFamily="18" charset="-128"/>
              </a:rPr>
              <a:t>日</a:t>
            </a:r>
            <a:r>
              <a:rPr kumimoji="1" lang="en-US" altLang="ja-JP" sz="1800" dirty="0">
                <a:latin typeface="UD デジタル 教科書体 NK-B" panose="02020700000000000000" pitchFamily="18" charset="-128"/>
                <a:ea typeface="UD デジタル 教科書体 NK-B" panose="02020700000000000000" pitchFamily="18" charset="-128"/>
              </a:rPr>
              <a:t>1</a:t>
            </a:r>
            <a:r>
              <a:rPr kumimoji="1" lang="ja-JP" altLang="en-US" sz="1800" dirty="0">
                <a:latin typeface="UD デジタル 教科書体 NK-B" panose="02020700000000000000" pitchFamily="18" charset="-128"/>
                <a:ea typeface="UD デジタル 教科書体 NK-B" panose="02020700000000000000" pitchFamily="18" charset="-128"/>
              </a:rPr>
              <a:t>回しか水を流さないようにしても、お風呂は</a:t>
            </a:r>
            <a:r>
              <a:rPr kumimoji="1" lang="en-US" altLang="ja-JP" sz="1800" dirty="0">
                <a:latin typeface="UD デジタル 教科書体 NK-B" panose="02020700000000000000" pitchFamily="18" charset="-128"/>
                <a:ea typeface="UD デジタル 教科書体 NK-B" panose="02020700000000000000" pitchFamily="18" charset="-128"/>
              </a:rPr>
              <a:t>1</a:t>
            </a:r>
            <a:r>
              <a:rPr kumimoji="1" lang="ja-JP" altLang="en-US" sz="1800" dirty="0">
                <a:latin typeface="UD デジタル 教科書体 NK-B" panose="02020700000000000000" pitchFamily="18" charset="-128"/>
                <a:ea typeface="UD デジタル 教科書体 NK-B" panose="02020700000000000000" pitchFamily="18" charset="-128"/>
              </a:rPr>
              <a:t>週間以上</a:t>
            </a:r>
            <a:r>
              <a:rPr kumimoji="1" lang="en-US" altLang="ja-JP" sz="1800" dirty="0">
                <a:latin typeface="UD デジタル 教科書体 NK-B" panose="02020700000000000000" pitchFamily="18" charset="-128"/>
                <a:ea typeface="UD デジタル 教科書体 NK-B" panose="02020700000000000000" pitchFamily="18" charset="-128"/>
              </a:rPr>
              <a:t>10</a:t>
            </a:r>
            <a:r>
              <a:rPr kumimoji="1" lang="ja-JP" altLang="en-US" sz="1800" dirty="0">
                <a:latin typeface="UD デジタル 教科書体 NK-B" panose="02020700000000000000" pitchFamily="18" charset="-128"/>
                <a:ea typeface="UD デジタル 教科書体 NK-B" panose="02020700000000000000" pitchFamily="18" charset="-128"/>
              </a:rPr>
              <a:t>日までで一回だけの交換にしてもこれだけかかります。おかしいです。前はこんなことなかった、、、気がします。節約を、これ以上は、どうすればいいのかわかりません。</a:t>
            </a:r>
            <a:r>
              <a:rPr kumimoji="1" lang="en-US" altLang="ja-JP" sz="1800" dirty="0">
                <a:latin typeface="UD デジタル 教科書体 NK-B" panose="02020700000000000000" pitchFamily="18" charset="-128"/>
                <a:ea typeface="UD デジタル 教科書体 NK-B" panose="02020700000000000000" pitchFamily="18" charset="-128"/>
              </a:rPr>
              <a:t>5</a:t>
            </a:r>
            <a:r>
              <a:rPr kumimoji="1" lang="ja-JP" altLang="en-US" sz="1800" dirty="0">
                <a:latin typeface="UD デジタル 教科書体 NK-B" panose="02020700000000000000" pitchFamily="18" charset="-128"/>
                <a:ea typeface="UD デジタル 教科書体 NK-B" panose="02020700000000000000" pitchFamily="18" charset="-128"/>
              </a:rPr>
              <a:t>月に仕事を辞めなくてはならなくなり、</a:t>
            </a:r>
            <a:r>
              <a:rPr kumimoji="1" lang="en-US" altLang="ja-JP" sz="1800" dirty="0">
                <a:latin typeface="UD デジタル 教科書体 NK-B" panose="02020700000000000000" pitchFamily="18" charset="-128"/>
                <a:ea typeface="UD デジタル 教科書体 NK-B" panose="02020700000000000000" pitchFamily="18" charset="-128"/>
              </a:rPr>
              <a:t>3</a:t>
            </a:r>
            <a:r>
              <a:rPr kumimoji="1" lang="ja-JP" altLang="en-US" sz="1800" dirty="0">
                <a:latin typeface="UD デジタル 教科書体 NK-B" panose="02020700000000000000" pitchFamily="18" charset="-128"/>
                <a:ea typeface="UD デジタル 教科書体 NK-B" panose="02020700000000000000" pitchFamily="18" charset="-128"/>
              </a:rPr>
              <a:t>ヶ月が過ぎました。めんつゆが、本当にありがたいです。　ご飯さえあれば、そうめんがなくなっても、つゆをかけて頂けます。かぼちゃがうれしいです。　それからラーメンは、ものすごくありがたいです。　タオルに、ナプキンも、必ず必要なので本当に助かります。　雨漏りがあるので、タオルはありがたいです。靴のサイズは</a:t>
            </a:r>
            <a:r>
              <a:rPr kumimoji="1" lang="en-US" altLang="ja-JP" sz="1800" dirty="0">
                <a:latin typeface="UD デジタル 教科書体 NK-B" panose="02020700000000000000" pitchFamily="18" charset="-128"/>
                <a:ea typeface="UD デジタル 教科書体 NK-B" panose="02020700000000000000" pitchFamily="18" charset="-128"/>
              </a:rPr>
              <a:t>23 </a:t>
            </a:r>
            <a:r>
              <a:rPr kumimoji="1" lang="ja-JP" altLang="en-US" sz="1800" dirty="0">
                <a:latin typeface="UD デジタル 教科書体 NK-B" panose="02020700000000000000" pitchFamily="18" charset="-128"/>
                <a:ea typeface="UD デジタル 教科書体 NK-B" panose="02020700000000000000" pitchFamily="18" charset="-128"/>
              </a:rPr>
              <a:t>身長は</a:t>
            </a:r>
            <a:r>
              <a:rPr kumimoji="1" lang="en-US" altLang="ja-JP" sz="1800" dirty="0">
                <a:latin typeface="UD デジタル 教科書体 NK-B" panose="02020700000000000000" pitchFamily="18" charset="-128"/>
                <a:ea typeface="UD デジタル 教科書体 NK-B" panose="02020700000000000000" pitchFamily="18" charset="-128"/>
              </a:rPr>
              <a:t>160</a:t>
            </a:r>
            <a:r>
              <a:rPr kumimoji="1" lang="ja-JP" altLang="en-US" sz="1800" dirty="0">
                <a:latin typeface="UD デジタル 教科書体 NK-B" panose="02020700000000000000" pitchFamily="18" charset="-128"/>
                <a:ea typeface="UD デジタル 教科書体 NK-B" panose="02020700000000000000" pitchFamily="18" charset="-128"/>
              </a:rPr>
              <a:t>です。お洋服と靴が欲しいです。体操服や、スポーツジャージや、半パン</a:t>
            </a:r>
            <a:r>
              <a:rPr kumimoji="1" lang="en-US" altLang="ja-JP" sz="1800" dirty="0">
                <a:latin typeface="UD デジタル 教科書体 NK-B" panose="02020700000000000000" pitchFamily="18" charset="-128"/>
                <a:ea typeface="UD デジタル 教科書体 NK-B" panose="02020700000000000000" pitchFamily="18" charset="-128"/>
              </a:rPr>
              <a:t>T</a:t>
            </a:r>
            <a:r>
              <a:rPr kumimoji="1" lang="ja-JP" altLang="en-US" sz="1800" dirty="0">
                <a:latin typeface="UD デジタル 教科書体 NK-B" panose="02020700000000000000" pitchFamily="18" charset="-128"/>
                <a:ea typeface="UD デジタル 教科書体 NK-B" panose="02020700000000000000" pitchFamily="18" charset="-128"/>
              </a:rPr>
              <a:t>シャツ（学校で陸上をしています）があれば、お古でもかまいませんのでできれば、お願いしたいです。</a:t>
            </a:r>
            <a:r>
              <a:rPr kumimoji="1" lang="en-US" altLang="ja-JP" sz="1800" dirty="0">
                <a:latin typeface="UD デジタル 教科書体 NK-B" panose="02020700000000000000" pitchFamily="18" charset="-128"/>
                <a:ea typeface="UD デジタル 教科書体 NK-B" panose="02020700000000000000" pitchFamily="18" charset="-128"/>
              </a:rPr>
              <a:t>70A</a:t>
            </a:r>
            <a:r>
              <a:rPr kumimoji="1" lang="ja-JP" altLang="en-US" sz="1800" dirty="0">
                <a:latin typeface="UD デジタル 教科書体 NK-B" panose="02020700000000000000" pitchFamily="18" charset="-128"/>
                <a:ea typeface="UD デジタル 教科書体 NK-B" panose="02020700000000000000" pitchFamily="18" charset="-128"/>
              </a:rPr>
              <a:t>か、</a:t>
            </a:r>
            <a:r>
              <a:rPr kumimoji="1" lang="en-US" altLang="ja-JP" sz="1800" dirty="0">
                <a:latin typeface="UD デジタル 教科書体 NK-B" panose="02020700000000000000" pitchFamily="18" charset="-128"/>
                <a:ea typeface="UD デジタル 教科書体 NK-B" panose="02020700000000000000" pitchFamily="18" charset="-128"/>
              </a:rPr>
              <a:t>65A</a:t>
            </a:r>
            <a:r>
              <a:rPr kumimoji="1" lang="ja-JP" altLang="en-US" sz="1800" dirty="0">
                <a:latin typeface="UD デジタル 教科書体 NK-B" panose="02020700000000000000" pitchFamily="18" charset="-128"/>
                <a:ea typeface="UD デジタル 教科書体 NK-B" panose="02020700000000000000" pitchFamily="18" charset="-128"/>
              </a:rPr>
              <a:t>のスポーツブラと、パンツがほしいです。髪をくくるゴムがあれば欲しいです。どんどん大きくなり、どうにもなりません。よろしくお願い致します。　</a:t>
            </a:r>
            <a:r>
              <a:rPr kumimoji="1" lang="en-US" altLang="ja-JP" sz="1800" dirty="0">
                <a:latin typeface="UD デジタル 教科書体 NK-B" panose="02020700000000000000" pitchFamily="18" charset="-128"/>
                <a:ea typeface="UD デジタル 教科書体 NK-B" panose="02020700000000000000" pitchFamily="18" charset="-128"/>
              </a:rPr>
              <a:t>(2022.8</a:t>
            </a:r>
            <a:r>
              <a:rPr kumimoji="1" lang="ja-JP" altLang="en-US" sz="1800" dirty="0">
                <a:latin typeface="UD デジタル 教科書体 NK-B" panose="02020700000000000000" pitchFamily="18" charset="-128"/>
                <a:ea typeface="UD デジタル 教科書体 NK-B" panose="02020700000000000000" pitchFamily="18" charset="-128"/>
              </a:rPr>
              <a:t>　京都府内在住のシンママさんから</a:t>
            </a:r>
            <a:r>
              <a:rPr kumimoji="1" lang="en-US" altLang="ja-JP" sz="1800" dirty="0">
                <a:latin typeface="UD デジタル 教科書体 NK-B" panose="02020700000000000000" pitchFamily="18" charset="-128"/>
                <a:ea typeface="UD デジタル 教科書体 NK-B" panose="02020700000000000000" pitchFamily="18" charset="-128"/>
              </a:rPr>
              <a:t>)</a:t>
            </a:r>
            <a:endParaRPr kumimoji="1" lang="ja-JP" altLang="en-US" sz="18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このママさんの国民健康保険料は年額</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43000</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円</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10</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回納付だと</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4300</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円。米</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5</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キロ</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1900</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円　月額保険料は米</a:t>
            </a:r>
            <a:r>
              <a:rPr lang="en-US" altLang="ja-JP" sz="1800" dirty="0">
                <a:solidFill>
                  <a:srgbClr val="FF0000"/>
                </a:solidFill>
                <a:latin typeface="UD デジタル 教科書体 NK-B" panose="02020700000000000000" pitchFamily="18" charset="-128"/>
                <a:ea typeface="UD デジタル 教科書体 NK-B" panose="02020700000000000000" pitchFamily="18" charset="-128"/>
              </a:rPr>
              <a:t>12</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キロ分</a:t>
            </a:r>
            <a:endParaRPr kumimoji="1" lang="ja-JP" altLang="en-US" sz="1800"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43824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C8A4B-D9D7-65F9-764D-CA1D407A9D93}"/>
              </a:ext>
            </a:extLst>
          </p:cNvPr>
          <p:cNvSpPr>
            <a:spLocks noGrp="1"/>
          </p:cNvSpPr>
          <p:nvPr>
            <p:ph type="title"/>
          </p:nvPr>
        </p:nvSpPr>
        <p:spPr>
          <a:xfrm>
            <a:off x="1437042" y="259863"/>
            <a:ext cx="9520158" cy="1049235"/>
          </a:xfrm>
        </p:spPr>
        <p:txBody>
          <a:bodyPr>
            <a:normAutofit/>
          </a:bodyPr>
          <a:lstStyle/>
          <a:p>
            <a:pPr algn="ctr"/>
            <a:r>
              <a:rPr kumimoji="1" lang="en-US" altLang="ja-JP" sz="4000" dirty="0">
                <a:solidFill>
                  <a:srgbClr val="C00000"/>
                </a:solidFill>
                <a:latin typeface="UD デジタル 教科書体 NP-B" panose="02020700000000000000" pitchFamily="18" charset="-128"/>
                <a:ea typeface="UD デジタル 教科書体 NP-B" panose="02020700000000000000" pitchFamily="18" charset="-128"/>
              </a:rPr>
              <a:t>2020</a:t>
            </a:r>
            <a:r>
              <a:rPr kumimoji="1" lang="ja-JP" altLang="en-US" sz="4000" dirty="0">
                <a:solidFill>
                  <a:srgbClr val="C00000"/>
                </a:solidFill>
                <a:latin typeface="UD デジタル 教科書体 NP-B" panose="02020700000000000000" pitchFamily="18" charset="-128"/>
                <a:ea typeface="UD デジタル 教科書体 NP-B" panose="02020700000000000000" pitchFamily="18" charset="-128"/>
              </a:rPr>
              <a:t>年実施されたコロナ減免</a:t>
            </a:r>
            <a:endParaRPr kumimoji="1" lang="ja-JP" altLang="en-US" sz="4000" dirty="0">
              <a:solidFill>
                <a:srgbClr val="C00000"/>
              </a:solidFill>
            </a:endParaRPr>
          </a:p>
        </p:txBody>
      </p:sp>
      <p:sp>
        <p:nvSpPr>
          <p:cNvPr id="3" name="コンテンツ プレースホルダー 2">
            <a:extLst>
              <a:ext uri="{FF2B5EF4-FFF2-40B4-BE49-F238E27FC236}">
                <a16:creationId xmlns:a16="http://schemas.microsoft.com/office/drawing/2014/main" id="{A081D583-2C75-6CA5-4F62-5296385F8AC1}"/>
              </a:ext>
            </a:extLst>
          </p:cNvPr>
          <p:cNvSpPr>
            <a:spLocks noGrp="1"/>
          </p:cNvSpPr>
          <p:nvPr>
            <p:ph idx="1"/>
          </p:nvPr>
        </p:nvSpPr>
        <p:spPr>
          <a:xfrm>
            <a:off x="1437042" y="1394294"/>
            <a:ext cx="9520158" cy="3450613"/>
          </a:xfrm>
        </p:spPr>
        <p:txBody>
          <a:bodyPr/>
          <a:lstStyle/>
          <a:p>
            <a:pPr indent="0" algn="just">
              <a:buNone/>
            </a:pP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減免対象　　　　　　　　　　　　　　　　　　　　　　　　　　</a:t>
            </a:r>
          </a:p>
          <a:p>
            <a:pPr indent="0" algn="just">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①主たる生計維持者が死亡または重篤な傷病を負ったとき。　</a:t>
            </a:r>
          </a:p>
          <a:p>
            <a:pPr indent="0" algn="just">
              <a:buNone/>
            </a:pP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②主たる生計維持者の収入が、</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2019</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年に比べ</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年が</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％以上減少</a:t>
            </a:r>
            <a:endParaRPr lang="ja-JP" altLang="en-US" dirty="0"/>
          </a:p>
          <a:p>
            <a:endParaRPr kumimoji="1" lang="ja-JP" altLang="en-US" dirty="0"/>
          </a:p>
        </p:txBody>
      </p:sp>
      <p:pic>
        <p:nvPicPr>
          <p:cNvPr id="4" name="図 3">
            <a:extLst>
              <a:ext uri="{FF2B5EF4-FFF2-40B4-BE49-F238E27FC236}">
                <a16:creationId xmlns:a16="http://schemas.microsoft.com/office/drawing/2014/main" id="{37D68612-9594-6942-E7A0-35CC0D8DD8A6}"/>
              </a:ext>
            </a:extLst>
          </p:cNvPr>
          <p:cNvPicPr>
            <a:picLocks noChangeAspect="1"/>
          </p:cNvPicPr>
          <p:nvPr/>
        </p:nvPicPr>
        <p:blipFill>
          <a:blip r:embed="rId2"/>
          <a:stretch>
            <a:fillRect/>
          </a:stretch>
        </p:blipFill>
        <p:spPr>
          <a:xfrm>
            <a:off x="736846" y="3254391"/>
            <a:ext cx="11317619" cy="2545461"/>
          </a:xfrm>
          <a:prstGeom prst="rect">
            <a:avLst/>
          </a:prstGeom>
        </p:spPr>
      </p:pic>
    </p:spTree>
    <p:extLst>
      <p:ext uri="{BB962C8B-B14F-4D97-AF65-F5344CB8AC3E}">
        <p14:creationId xmlns:p14="http://schemas.microsoft.com/office/powerpoint/2010/main" val="1102191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51563C-F9C3-1A55-D5CF-395C49619E86}"/>
              </a:ext>
            </a:extLst>
          </p:cNvPr>
          <p:cNvSpPr>
            <a:spLocks noGrp="1"/>
          </p:cNvSpPr>
          <p:nvPr>
            <p:ph type="title"/>
          </p:nvPr>
        </p:nvSpPr>
        <p:spPr>
          <a:xfrm>
            <a:off x="1508063" y="227470"/>
            <a:ext cx="9520158" cy="1049235"/>
          </a:xfrm>
        </p:spPr>
        <p:txBody>
          <a:bodyPr/>
          <a:lstStyle/>
          <a:p>
            <a:r>
              <a:rPr kumimoji="1" lang="en-US" altLang="ja-JP" sz="3200" dirty="0">
                <a:solidFill>
                  <a:srgbClr val="C00000"/>
                </a:solidFill>
                <a:latin typeface="UD デジタル 教科書体 NP-B" panose="02020700000000000000" pitchFamily="18" charset="-128"/>
                <a:ea typeface="UD デジタル 教科書体 NP-B" panose="02020700000000000000" pitchFamily="18" charset="-128"/>
              </a:rPr>
              <a:t>2021</a:t>
            </a:r>
            <a:r>
              <a:rPr kumimoji="1" lang="ja-JP" altLang="en-US" sz="3200" dirty="0">
                <a:solidFill>
                  <a:srgbClr val="C00000"/>
                </a:solidFill>
                <a:latin typeface="UD デジタル 教科書体 NP-B" panose="02020700000000000000" pitchFamily="18" charset="-128"/>
                <a:ea typeface="UD デジタル 教科書体 NP-B" panose="02020700000000000000" pitchFamily="18" charset="-128"/>
              </a:rPr>
              <a:t>年・</a:t>
            </a:r>
            <a:r>
              <a:rPr kumimoji="1" lang="en-US" altLang="ja-JP" sz="3200" dirty="0">
                <a:solidFill>
                  <a:srgbClr val="C00000"/>
                </a:solidFill>
                <a:latin typeface="UD デジタル 教科書体 NP-B" panose="02020700000000000000" pitchFamily="18" charset="-128"/>
                <a:ea typeface="UD デジタル 教科書体 NP-B" panose="02020700000000000000" pitchFamily="18" charset="-128"/>
              </a:rPr>
              <a:t>2022</a:t>
            </a:r>
            <a:r>
              <a:rPr kumimoji="1" lang="ja-JP" altLang="en-US" sz="3200" dirty="0">
                <a:solidFill>
                  <a:srgbClr val="C00000"/>
                </a:solidFill>
                <a:latin typeface="UD デジタル 教科書体 NP-B" panose="02020700000000000000" pitchFamily="18" charset="-128"/>
                <a:ea typeface="UD デジタル 教科書体 NP-B" panose="02020700000000000000" pitchFamily="18" charset="-128"/>
              </a:rPr>
              <a:t>年もコロナ減免は実施されたが</a:t>
            </a:r>
            <a:endParaRPr kumimoji="1" lang="ja-JP" altLang="en-US" dirty="0">
              <a:solidFill>
                <a:srgbClr val="C00000"/>
              </a:solidFill>
            </a:endParaRPr>
          </a:p>
        </p:txBody>
      </p:sp>
      <p:sp>
        <p:nvSpPr>
          <p:cNvPr id="3" name="コンテンツ プレースホルダー 2">
            <a:extLst>
              <a:ext uri="{FF2B5EF4-FFF2-40B4-BE49-F238E27FC236}">
                <a16:creationId xmlns:a16="http://schemas.microsoft.com/office/drawing/2014/main" id="{657024E2-0042-ED09-9A62-ED8F647D5C90}"/>
              </a:ext>
            </a:extLst>
          </p:cNvPr>
          <p:cNvSpPr>
            <a:spLocks noGrp="1"/>
          </p:cNvSpPr>
          <p:nvPr>
            <p:ph idx="1"/>
          </p:nvPr>
        </p:nvSpPr>
        <p:spPr>
          <a:xfrm>
            <a:off x="673561" y="1447560"/>
            <a:ext cx="10965064" cy="4322925"/>
          </a:xfrm>
        </p:spPr>
        <p:txBody>
          <a:bodyPr/>
          <a:lstStyle/>
          <a:p>
            <a:pPr indent="0" algn="just">
              <a:buNone/>
            </a:pP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減免対象　　　　　　　　　　　　　　　　　　　　　　　　　　</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①主たる生計維持者が死亡または重篤な傷病を負ったとき。　</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②主たる生計維持者の収入が、</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2022</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が</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％以上減少</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⇒となると前年より収入</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割以上減はあるが、さらに割減となると失業くらいしかない。</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□ほぼ使えない制度に。</a:t>
            </a:r>
          </a:p>
          <a:p>
            <a:endParaRPr kumimoji="1" lang="ja-JP" altLang="en-US" dirty="0"/>
          </a:p>
        </p:txBody>
      </p:sp>
    </p:spTree>
    <p:extLst>
      <p:ext uri="{BB962C8B-B14F-4D97-AF65-F5344CB8AC3E}">
        <p14:creationId xmlns:p14="http://schemas.microsoft.com/office/powerpoint/2010/main" val="4293823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3244A-CEFF-7408-EFC7-FF197C9B716A}"/>
              </a:ext>
            </a:extLst>
          </p:cNvPr>
          <p:cNvSpPr>
            <a:spLocks noGrp="1"/>
          </p:cNvSpPr>
          <p:nvPr>
            <p:ph type="title"/>
          </p:nvPr>
        </p:nvSpPr>
        <p:spPr>
          <a:xfrm>
            <a:off x="1454797" y="209715"/>
            <a:ext cx="9520158" cy="1049235"/>
          </a:xfrm>
        </p:spPr>
        <p:txBody>
          <a:bodyPr>
            <a:normAutofit/>
          </a:bodyPr>
          <a:lstStyle/>
          <a:p>
            <a:pPr algn="ctr"/>
            <a:r>
              <a:rPr kumimoji="1" lang="ja-JP" altLang="en-US" sz="4000" dirty="0">
                <a:solidFill>
                  <a:srgbClr val="C00000"/>
                </a:solidFill>
                <a:latin typeface="UD デジタル 教科書体 NP-B" panose="02020700000000000000" pitchFamily="18" charset="-128"/>
                <a:ea typeface="UD デジタル 教科書体 NP-B" panose="02020700000000000000" pitchFamily="18" charset="-128"/>
              </a:rPr>
              <a:t>コロナ対応傷病手当</a:t>
            </a:r>
            <a:endParaRPr kumimoji="1" lang="ja-JP" altLang="en-US" sz="4000" dirty="0">
              <a:solidFill>
                <a:srgbClr val="C00000"/>
              </a:solidFill>
            </a:endParaRPr>
          </a:p>
        </p:txBody>
      </p:sp>
      <p:sp>
        <p:nvSpPr>
          <p:cNvPr id="3" name="コンテンツ プレースホルダー 2">
            <a:extLst>
              <a:ext uri="{FF2B5EF4-FFF2-40B4-BE49-F238E27FC236}">
                <a16:creationId xmlns:a16="http://schemas.microsoft.com/office/drawing/2014/main" id="{BD8EBA98-475E-0827-E280-97BDA0F54263}"/>
              </a:ext>
            </a:extLst>
          </p:cNvPr>
          <p:cNvSpPr>
            <a:spLocks noGrp="1"/>
          </p:cNvSpPr>
          <p:nvPr>
            <p:ph idx="1"/>
          </p:nvPr>
        </p:nvSpPr>
        <p:spPr>
          <a:xfrm>
            <a:off x="1028669" y="1258950"/>
            <a:ext cx="10565568" cy="4786743"/>
          </a:xfrm>
        </p:spPr>
        <p:txBody>
          <a:bodyPr/>
          <a:lstStyle/>
          <a:p>
            <a:pPr indent="0" algn="just">
              <a:buNone/>
            </a:pPr>
            <a:r>
              <a:rPr lang="ja-JP"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国民健康保険法第</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58</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条第</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では「条例又は規約の定めるところにより、傷病手当金の支給その他の保険給付を行うことができる」と規定しているが、厚生労働省は「国民健康保険の財政運営に支障がない場合に実施する」ものとし市町村・国保組合の財政負担による実施を求め、事実上、全国で実施する市町村は無かった。</a:t>
            </a:r>
          </a:p>
          <a:p>
            <a:pPr indent="0" algn="just">
              <a:buNone/>
            </a:pPr>
            <a:b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□新型コロナウイルス感染症拡大のもと、国民健康保険の被保険者の中に多い、短時間・非正規雇用労働者の所得補償対策として、協会けんぽ等との均衡から傷病手当金の創設が国において検討され、</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2020</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24</a:t>
            </a:r>
            <a: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日の国事務連絡で、傷病手当金に対する財政支援を行うことを通知し、市町村・国保組合の判断により、条例・規約を改正し傷病手当金の支給が行われることとなった</a:t>
            </a:r>
            <a:endParaRPr lang="en-US" altLang="ja-JP"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br>
              <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br>
            <a:endParaRPr lang="ja-JP" altLang="en-US" sz="2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242936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B83E11-226D-EF48-011E-F0FB1335F1AB}"/>
              </a:ext>
            </a:extLst>
          </p:cNvPr>
          <p:cNvSpPr>
            <a:spLocks noGrp="1"/>
          </p:cNvSpPr>
          <p:nvPr>
            <p:ph type="title"/>
          </p:nvPr>
        </p:nvSpPr>
        <p:spPr>
          <a:xfrm>
            <a:off x="1492493" y="0"/>
            <a:ext cx="9520158" cy="1049235"/>
          </a:xfrm>
        </p:spPr>
        <p:txBody>
          <a:bodyPr>
            <a:normAutofit/>
          </a:bodyPr>
          <a:lstStyle/>
          <a:p>
            <a:pPr algn="ctr"/>
            <a:r>
              <a:rPr kumimoji="1" lang="ja-JP" altLang="en-US" sz="4000" dirty="0">
                <a:solidFill>
                  <a:srgbClr val="C00000"/>
                </a:solidFill>
                <a:latin typeface="UD デジタル 教科書体 NP-B" panose="02020700000000000000" pitchFamily="18" charset="-128"/>
                <a:ea typeface="UD デジタル 教科書体 NP-B" panose="02020700000000000000" pitchFamily="18" charset="-128"/>
              </a:rPr>
              <a:t>コロナ対応傷病手当</a:t>
            </a:r>
            <a:endParaRPr kumimoji="1" lang="ja-JP" altLang="en-US" sz="4000" dirty="0">
              <a:solidFill>
                <a:srgbClr val="C00000"/>
              </a:solidFill>
            </a:endParaRPr>
          </a:p>
        </p:txBody>
      </p:sp>
      <p:sp>
        <p:nvSpPr>
          <p:cNvPr id="3" name="コンテンツ プレースホルダー 2">
            <a:extLst>
              <a:ext uri="{FF2B5EF4-FFF2-40B4-BE49-F238E27FC236}">
                <a16:creationId xmlns:a16="http://schemas.microsoft.com/office/drawing/2014/main" id="{99A84AB9-87E9-7CBD-3CE2-B4F80B084FA2}"/>
              </a:ext>
            </a:extLst>
          </p:cNvPr>
          <p:cNvSpPr>
            <a:spLocks noGrp="1"/>
          </p:cNvSpPr>
          <p:nvPr>
            <p:ph idx="1"/>
          </p:nvPr>
        </p:nvSpPr>
        <p:spPr>
          <a:xfrm>
            <a:off x="875930" y="1177441"/>
            <a:ext cx="10440140" cy="4503118"/>
          </a:xfrm>
        </p:spPr>
        <p:txBody>
          <a:bodyPr>
            <a:normAutofit fontScale="25000" lnSpcReduction="20000"/>
          </a:bodyPr>
          <a:lstStyle/>
          <a:p>
            <a:pPr indent="0" algn="just">
              <a:buNone/>
            </a:pP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支給対象</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6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２０２２年</a:t>
            </a:r>
            <a:r>
              <a:rPr lang="en-US" altLang="ja-JP" sz="9600" kern="10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9600" kern="10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ja-JP" altLang="en-US" sz="96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末まで</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の支給開始日（疾患）が対象。（</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月国事務連絡）</a:t>
            </a:r>
          </a:p>
          <a:p>
            <a:pPr indent="0" algn="just">
              <a:buNone/>
            </a:pP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●給与等（所得税法（昭和</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43</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法律第</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33</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号）第</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28</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条第</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項規定）、賞与（健康保険法（大正</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年法律第</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70</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号）第</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条第</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規）を除く。以下同じ。）の支払いを受けている被保険者が療養のため労務に服することができないとき（新型コロナウイルス感染症に感染したとき又は発熱等の症状があり当該感染症の感染が疑われるときに限る）</a:t>
            </a:r>
            <a:endPar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b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b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●その労務に服することができなくなった日から起算して</a:t>
            </a:r>
            <a:r>
              <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a:t>
            </a:r>
            <a:r>
              <a:rPr lang="ja-JP" altLang="en-US"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日を経過した日から労務に服することができない期間のうち労務に就くことを予定していた日について、傷病手当金を支給する</a:t>
            </a:r>
            <a:endParaRPr lang="en-US" altLang="ja-JP" sz="9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indent="0" algn="just">
              <a:buNone/>
            </a:pPr>
            <a:br>
              <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br>
            <a:endParaRPr lang="ja-JP" altLang="en-US" sz="4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066042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02C92-47F8-2454-EAE5-BBC0764575BD}"/>
              </a:ext>
            </a:extLst>
          </p:cNvPr>
          <p:cNvSpPr>
            <a:spLocks noGrp="1"/>
          </p:cNvSpPr>
          <p:nvPr>
            <p:ph type="title"/>
          </p:nvPr>
        </p:nvSpPr>
        <p:spPr>
          <a:xfrm>
            <a:off x="1525818" y="349832"/>
            <a:ext cx="9520158" cy="1049235"/>
          </a:xfrm>
        </p:spPr>
        <p:txBody>
          <a:bodyPr>
            <a:normAutofit/>
          </a:bodyPr>
          <a:lstStyle/>
          <a:p>
            <a:pPr algn="ctr"/>
            <a:r>
              <a:rPr lang="ja-JP" altLang="en-US" sz="4400" dirty="0">
                <a:latin typeface="UD デジタル 教科書体 NP-B" panose="02020700000000000000" pitchFamily="18" charset="-128"/>
                <a:ea typeface="UD デジタル 教科書体 NP-B" panose="02020700000000000000" pitchFamily="18" charset="-128"/>
              </a:rPr>
              <a:t>国保は</a:t>
            </a:r>
            <a:r>
              <a:rPr lang="ja-JP" altLang="en-US" sz="4400" dirty="0">
                <a:solidFill>
                  <a:srgbClr val="92D050"/>
                </a:solidFill>
                <a:latin typeface="UD デジタル 教科書体 NP-B" panose="02020700000000000000" pitchFamily="18" charset="-128"/>
                <a:ea typeface="UD デジタル 教科書体 NP-B" panose="02020700000000000000" pitchFamily="18" charset="-128"/>
              </a:rPr>
              <a:t>共助</a:t>
            </a:r>
            <a:r>
              <a:rPr lang="ja-JP" altLang="en-US" sz="4400" dirty="0">
                <a:latin typeface="UD デジタル 教科書体 NP-B" panose="02020700000000000000" pitchFamily="18" charset="-128"/>
                <a:ea typeface="UD デジタル 教科書体 NP-B" panose="02020700000000000000" pitchFamily="18" charset="-128"/>
              </a:rPr>
              <a:t>でも</a:t>
            </a:r>
            <a:r>
              <a:rPr lang="ja-JP" altLang="en-US" sz="4400" dirty="0">
                <a:solidFill>
                  <a:srgbClr val="00B0F0"/>
                </a:solidFill>
                <a:latin typeface="UD デジタル 教科書体 NP-B" panose="02020700000000000000" pitchFamily="18" charset="-128"/>
                <a:ea typeface="UD デジタル 教科書体 NP-B" panose="02020700000000000000" pitchFamily="18" charset="-128"/>
              </a:rPr>
              <a:t>公助</a:t>
            </a:r>
            <a:r>
              <a:rPr lang="ja-JP" altLang="en-US" sz="4400" dirty="0">
                <a:latin typeface="UD デジタル 教科書体 NP-B" panose="02020700000000000000" pitchFamily="18" charset="-128"/>
                <a:ea typeface="UD デジタル 教科書体 NP-B" panose="02020700000000000000" pitchFamily="18" charset="-128"/>
              </a:rPr>
              <a:t>でもない</a:t>
            </a:r>
            <a:endParaRPr kumimoji="1" lang="ja-JP" altLang="en-US" sz="4400" dirty="0"/>
          </a:p>
        </p:txBody>
      </p:sp>
      <p:sp>
        <p:nvSpPr>
          <p:cNvPr id="3" name="コンテンツ プレースホルダー 2">
            <a:extLst>
              <a:ext uri="{FF2B5EF4-FFF2-40B4-BE49-F238E27FC236}">
                <a16:creationId xmlns:a16="http://schemas.microsoft.com/office/drawing/2014/main" id="{5D38EF30-C267-679E-C77B-1E0D89CC5BD0}"/>
              </a:ext>
            </a:extLst>
          </p:cNvPr>
          <p:cNvSpPr>
            <a:spLocks noGrp="1"/>
          </p:cNvSpPr>
          <p:nvPr>
            <p:ph idx="1"/>
          </p:nvPr>
        </p:nvSpPr>
        <p:spPr>
          <a:xfrm>
            <a:off x="728475" y="1399067"/>
            <a:ext cx="11114843" cy="4129796"/>
          </a:xfrm>
        </p:spPr>
        <p:txBody>
          <a:bodyPr/>
          <a:lstStyle/>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◇国保は法に「</a:t>
            </a:r>
            <a:r>
              <a:rPr lang="ja-JP" altLang="en-US" sz="28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社会保障制度</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」であることが明記されている。</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◇なぜならばこの国で最も困難な人たちが加入する医療保険だから。</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◇困難とは、低所得・無収入・病気・障がい・ひとり親など</a:t>
            </a:r>
          </a:p>
          <a:p>
            <a:pPr indent="0" algn="just">
              <a:buNone/>
            </a:pP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◇だからこそ、条例に基づき以下が可能。</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44</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　一部負担金を減免</a:t>
            </a:r>
          </a:p>
          <a:p>
            <a:pPr indent="0" algn="just">
              <a:buNone/>
            </a:pP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2800" kern="100" dirty="0">
                <a:latin typeface="BIZ UDゴシック" panose="020B0400000000000000" pitchFamily="49" charset="-128"/>
                <a:ea typeface="BIZ UDゴシック" panose="020B0400000000000000" pitchFamily="49" charset="-128"/>
                <a:cs typeface="Times New Roman" panose="02020603050405020304" pitchFamily="18" charset="0"/>
              </a:rPr>
              <a:t>77</a:t>
            </a:r>
            <a:r>
              <a:rPr lang="ja-JP" altLang="en-US" sz="2800" kern="100" dirty="0">
                <a:latin typeface="BIZ UDゴシック" panose="020B0400000000000000" pitchFamily="49" charset="-128"/>
                <a:ea typeface="BIZ UDゴシック" panose="020B0400000000000000" pitchFamily="49" charset="-128"/>
                <a:cs typeface="Times New Roman" panose="02020603050405020304" pitchFamily="18" charset="0"/>
              </a:rPr>
              <a:t>条　保険料減免・徴収猶予</a:t>
            </a:r>
          </a:p>
          <a:p>
            <a:endParaRPr kumimoji="1" lang="ja-JP" altLang="en-US" dirty="0"/>
          </a:p>
        </p:txBody>
      </p:sp>
    </p:spTree>
    <p:extLst>
      <p:ext uri="{BB962C8B-B14F-4D97-AF65-F5344CB8AC3E}">
        <p14:creationId xmlns:p14="http://schemas.microsoft.com/office/powerpoint/2010/main" val="4046333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E9FC52-8EC8-1CEA-D489-732140E96BF4}"/>
              </a:ext>
            </a:extLst>
          </p:cNvPr>
          <p:cNvSpPr>
            <a:spLocks noGrp="1"/>
          </p:cNvSpPr>
          <p:nvPr>
            <p:ph type="title"/>
          </p:nvPr>
        </p:nvSpPr>
        <p:spPr>
          <a:xfrm>
            <a:off x="1508063" y="155989"/>
            <a:ext cx="9520158" cy="1049235"/>
          </a:xfrm>
        </p:spPr>
        <p:txBody>
          <a:bodyPr>
            <a:normAutofit/>
          </a:bodyPr>
          <a:lstStyle/>
          <a:p>
            <a:r>
              <a:rPr kumimoji="1"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最後に・・・</a:t>
            </a:r>
          </a:p>
        </p:txBody>
      </p:sp>
      <p:sp>
        <p:nvSpPr>
          <p:cNvPr id="3" name="コンテンツ プレースホルダー 2">
            <a:extLst>
              <a:ext uri="{FF2B5EF4-FFF2-40B4-BE49-F238E27FC236}">
                <a16:creationId xmlns:a16="http://schemas.microsoft.com/office/drawing/2014/main" id="{1B7FB7D9-55FF-F48A-9778-E458F27F69C4}"/>
              </a:ext>
            </a:extLst>
          </p:cNvPr>
          <p:cNvSpPr>
            <a:spLocks noGrp="1"/>
          </p:cNvSpPr>
          <p:nvPr>
            <p:ph idx="1"/>
          </p:nvPr>
        </p:nvSpPr>
        <p:spPr>
          <a:xfrm>
            <a:off x="928468" y="1205224"/>
            <a:ext cx="10789920" cy="3736019"/>
          </a:xfrm>
        </p:spPr>
        <p:txBody>
          <a:bodyPr>
            <a:noAutofit/>
          </a:bodyPr>
          <a:lstStyle/>
          <a:p>
            <a:pPr marL="0" indent="0">
              <a:buNone/>
            </a:pPr>
            <a:r>
              <a:rPr lang="ja-JP" altLang="en-US" sz="2800" dirty="0">
                <a:latin typeface="BIZ UDPゴシック" panose="020B0400000000000000" pitchFamily="50" charset="-128"/>
                <a:ea typeface="BIZ UDPゴシック" panose="020B0400000000000000" pitchFamily="50" charset="-128"/>
              </a:rPr>
              <a:t>〇すでに来年度納付金・標準保険料率仮算定が出ているはず。</a:t>
            </a:r>
            <a:endParaRPr lang="en-US" altLang="ja-JP" sz="2800" dirty="0">
              <a:latin typeface="BIZ UDPゴシック" panose="020B0400000000000000" pitchFamily="50" charset="-128"/>
              <a:ea typeface="BIZ UDPゴシック" panose="020B0400000000000000" pitchFamily="50" charset="-128"/>
            </a:endParaRPr>
          </a:p>
          <a:p>
            <a:pPr marL="0" indent="0">
              <a:buNone/>
            </a:pPr>
            <a:r>
              <a:rPr lang="ja-JP" altLang="en-US" sz="2800" dirty="0">
                <a:latin typeface="BIZ UDPゴシック" panose="020B0400000000000000" pitchFamily="50" charset="-128"/>
                <a:ea typeface="BIZ UDPゴシック" panose="020B0400000000000000" pitchFamily="50" charset="-128"/>
              </a:rPr>
              <a:t>〇大阪府は</a:t>
            </a:r>
            <a:r>
              <a:rPr lang="en-US" altLang="ja-JP" sz="2800" dirty="0">
                <a:latin typeface="BIZ UDPゴシック" panose="020B0400000000000000" pitchFamily="50" charset="-128"/>
                <a:ea typeface="BIZ UDPゴシック" panose="020B0400000000000000" pitchFamily="50" charset="-128"/>
              </a:rPr>
              <a:t>11</a:t>
            </a:r>
            <a:r>
              <a:rPr lang="ja-JP" altLang="en-US" sz="2800" dirty="0">
                <a:latin typeface="BIZ UDPゴシック" panose="020B0400000000000000" pitchFamily="50" charset="-128"/>
                <a:ea typeface="BIZ UDPゴシック" panose="020B0400000000000000" pitchFamily="50" charset="-128"/>
              </a:rPr>
              <a:t>月</a:t>
            </a:r>
            <a:r>
              <a:rPr lang="en-US" altLang="ja-JP" sz="2800" dirty="0">
                <a:latin typeface="BIZ UDPゴシック" panose="020B0400000000000000" pitchFamily="50" charset="-128"/>
                <a:ea typeface="BIZ UDPゴシック" panose="020B0400000000000000" pitchFamily="50" charset="-128"/>
              </a:rPr>
              <a:t>24</a:t>
            </a:r>
            <a:r>
              <a:rPr lang="ja-JP" altLang="en-US" sz="2800" dirty="0">
                <a:latin typeface="BIZ UDPゴシック" panose="020B0400000000000000" pitchFamily="50" charset="-128"/>
                <a:ea typeface="BIZ UDPゴシック" panose="020B0400000000000000" pitchFamily="50" charset="-128"/>
              </a:rPr>
              <a:t>日主管課長会議で報告。平均</a:t>
            </a:r>
            <a:r>
              <a:rPr lang="en-US" altLang="ja-JP" sz="2800" dirty="0">
                <a:latin typeface="BIZ UDPゴシック" panose="020B0400000000000000" pitchFamily="50" charset="-128"/>
                <a:ea typeface="BIZ UDPゴシック" panose="020B0400000000000000" pitchFamily="50" charset="-128"/>
              </a:rPr>
              <a:t>12%</a:t>
            </a:r>
            <a:r>
              <a:rPr lang="ja-JP" altLang="en-US" sz="2800" dirty="0">
                <a:latin typeface="BIZ UDPゴシック" panose="020B0400000000000000" pitchFamily="50" charset="-128"/>
                <a:ea typeface="BIZ UDPゴシック" panose="020B0400000000000000" pitchFamily="50" charset="-128"/>
              </a:rPr>
              <a:t>という大　　</a:t>
            </a:r>
          </a:p>
          <a:p>
            <a:pPr marL="0" indent="0">
              <a:buNone/>
            </a:pPr>
            <a:r>
              <a:rPr lang="ja-JP" altLang="en-US" sz="2800" dirty="0">
                <a:latin typeface="BIZ UDPゴシック" panose="020B0400000000000000" pitchFamily="50" charset="-128"/>
                <a:ea typeface="BIZ UDPゴシック" panose="020B0400000000000000" pitchFamily="50" charset="-128"/>
              </a:rPr>
              <a:t>　　幅値上げの試算　　</a:t>
            </a:r>
            <a:endParaRPr lang="en-US" altLang="ja-JP" sz="2800" dirty="0">
              <a:latin typeface="BIZ UDPゴシック" panose="020B0400000000000000" pitchFamily="50" charset="-128"/>
              <a:ea typeface="BIZ UDPゴシック" panose="020B0400000000000000" pitchFamily="50" charset="-128"/>
            </a:endParaRPr>
          </a:p>
          <a:p>
            <a:pPr marL="0" indent="0">
              <a:buNone/>
            </a:pPr>
            <a:r>
              <a:rPr lang="en-US" altLang="ja-JP" sz="1800" dirty="0">
                <a:latin typeface="BIZ UDPゴシック" panose="020B0400000000000000" pitchFamily="50" charset="-128"/>
                <a:ea typeface="BIZ UDPゴシック" panose="020B0400000000000000" pitchFamily="50" charset="-128"/>
                <a:hlinkClick r:id="rId2"/>
              </a:rPr>
              <a:t>https://www.osaka-syahokyo.com/16kokuken/khk20221207</a:t>
            </a:r>
            <a:r>
              <a:rPr lang="en-US" altLang="ja-JP" sz="1800">
                <a:latin typeface="BIZ UDPゴシック" panose="020B0400000000000000" pitchFamily="50" charset="-128"/>
                <a:ea typeface="BIZ UDPゴシック" panose="020B0400000000000000" pitchFamily="50" charset="-128"/>
                <a:hlinkClick r:id="rId2"/>
              </a:rPr>
              <a:t>.pdf</a:t>
            </a:r>
            <a:endParaRPr lang="en-US" altLang="ja-JP" sz="1800">
              <a:latin typeface="BIZ UDPゴシック" panose="020B0400000000000000" pitchFamily="50" charset="-128"/>
              <a:ea typeface="BIZ UDPゴシック" panose="020B0400000000000000" pitchFamily="50" charset="-128"/>
            </a:endParaRPr>
          </a:p>
          <a:p>
            <a:pPr marL="0" indent="0">
              <a:buNone/>
            </a:pPr>
            <a:r>
              <a:rPr kumimoji="1" lang="ja-JP" altLang="en-US" sz="2800">
                <a:latin typeface="BIZ UDPゴシック" panose="020B0400000000000000" pitchFamily="50" charset="-128"/>
                <a:ea typeface="BIZ UDPゴシック" panose="020B0400000000000000" pitchFamily="50" charset="-128"/>
              </a:rPr>
              <a:t>〇</a:t>
            </a:r>
            <a:r>
              <a:rPr kumimoji="1" lang="ja-JP" altLang="en-US" sz="2800" dirty="0">
                <a:latin typeface="BIZ UDPゴシック" panose="020B0400000000000000" pitchFamily="50" charset="-128"/>
                <a:ea typeface="BIZ UDPゴシック" panose="020B0400000000000000" pitchFamily="50" charset="-128"/>
              </a:rPr>
              <a:t>来年</a:t>
            </a:r>
            <a:r>
              <a:rPr kumimoji="1" lang="en-US" altLang="ja-JP" sz="2800" dirty="0">
                <a:latin typeface="BIZ UDPゴシック" panose="020B0400000000000000" pitchFamily="50" charset="-128"/>
                <a:ea typeface="BIZ UDPゴシック" panose="020B0400000000000000" pitchFamily="50" charset="-128"/>
              </a:rPr>
              <a:t>1</a:t>
            </a:r>
            <a:r>
              <a:rPr kumimoji="1" lang="ja-JP" altLang="en-US" sz="2800" dirty="0">
                <a:latin typeface="BIZ UDPゴシック" panose="020B0400000000000000" pitchFamily="50" charset="-128"/>
                <a:ea typeface="BIZ UDPゴシック" panose="020B0400000000000000" pitchFamily="50" charset="-128"/>
              </a:rPr>
              <a:t>月納付金・標準保険料率本算定</a:t>
            </a:r>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大阪は例年</a:t>
            </a:r>
            <a:r>
              <a:rPr kumimoji="1" lang="en-US" altLang="ja-JP" sz="2800" dirty="0">
                <a:latin typeface="BIZ UDPゴシック" panose="020B0400000000000000" pitchFamily="50" charset="-128"/>
                <a:ea typeface="BIZ UDPゴシック" panose="020B0400000000000000" pitchFamily="50" charset="-128"/>
              </a:rPr>
              <a:t>10</a:t>
            </a:r>
            <a:r>
              <a:rPr kumimoji="1" lang="ja-JP" altLang="en-US" sz="2800" dirty="0">
                <a:latin typeface="BIZ UDPゴシック" panose="020B0400000000000000" pitchFamily="50" charset="-128"/>
                <a:ea typeface="BIZ UDPゴシック" panose="020B0400000000000000" pitchFamily="50" charset="-128"/>
              </a:rPr>
              <a:t>日過ぎ</a:t>
            </a:r>
            <a:r>
              <a:rPr kumimoji="1" lang="en-US" altLang="ja-JP" sz="2800" dirty="0">
                <a:latin typeface="BIZ UDPゴシック" panose="020B0400000000000000" pitchFamily="50" charset="-128"/>
                <a:ea typeface="BIZ UDPゴシック" panose="020B0400000000000000" pitchFamily="50" charset="-128"/>
              </a:rPr>
              <a:t>)</a:t>
            </a:r>
            <a:endParaRPr kumimoji="1" lang="ja-JP" altLang="en-US" sz="2800" dirty="0">
              <a:latin typeface="BIZ UDPゴシック" panose="020B0400000000000000" pitchFamily="50" charset="-128"/>
              <a:ea typeface="BIZ UDPゴシック" panose="020B0400000000000000" pitchFamily="50" charset="-128"/>
            </a:endParaRPr>
          </a:p>
          <a:p>
            <a:pPr marL="0" indent="0">
              <a:buNone/>
            </a:pPr>
            <a:r>
              <a:rPr lang="ja-JP" altLang="en-US" sz="2800" dirty="0">
                <a:latin typeface="BIZ UDPゴシック" panose="020B0400000000000000" pitchFamily="50" charset="-128"/>
                <a:ea typeface="BIZ UDPゴシック" panose="020B0400000000000000" pitchFamily="50" charset="-128"/>
              </a:rPr>
              <a:t>〇来年</a:t>
            </a:r>
            <a:r>
              <a:rPr lang="en-US" altLang="ja-JP" sz="2800" dirty="0">
                <a:latin typeface="BIZ UDPゴシック" panose="020B0400000000000000" pitchFamily="50" charset="-128"/>
                <a:ea typeface="BIZ UDPゴシック" panose="020B0400000000000000" pitchFamily="50" charset="-128"/>
              </a:rPr>
              <a:t>4</a:t>
            </a:r>
            <a:r>
              <a:rPr lang="ja-JP" altLang="en-US" sz="2800" dirty="0">
                <a:latin typeface="BIZ UDPゴシック" panose="020B0400000000000000" pitchFamily="50" charset="-128"/>
                <a:ea typeface="BIZ UDPゴシック" panose="020B0400000000000000" pitchFamily="50" charset="-128"/>
              </a:rPr>
              <a:t>月　統一地方選挙</a:t>
            </a:r>
          </a:p>
          <a:p>
            <a:pPr marL="0" indent="0">
              <a:buNone/>
            </a:pPr>
            <a:r>
              <a:rPr kumimoji="1" lang="ja-JP" altLang="en-US" sz="2800" dirty="0">
                <a:latin typeface="BIZ UDPゴシック" panose="020B0400000000000000" pitchFamily="50" charset="-128"/>
                <a:ea typeface="BIZ UDPゴシック" panose="020B0400000000000000" pitchFamily="50" charset="-128"/>
              </a:rPr>
              <a:t>　国保の問題をいかに争点化できるかは、住民運動と</a:t>
            </a:r>
            <a:r>
              <a:rPr kumimoji="1" lang="en-US" altLang="ja-JP" sz="2800" dirty="0">
                <a:latin typeface="BIZ UDPゴシック" panose="020B0400000000000000" pitchFamily="50" charset="-128"/>
                <a:ea typeface="BIZ UDPゴシック" panose="020B0400000000000000" pitchFamily="50" charset="-128"/>
              </a:rPr>
              <a:t>2.3</a:t>
            </a:r>
            <a:r>
              <a:rPr kumimoji="1" lang="ja-JP" altLang="en-US" sz="2800" dirty="0">
                <a:latin typeface="BIZ UDPゴシック" panose="020B0400000000000000" pitchFamily="50" charset="-128"/>
                <a:ea typeface="BIZ UDPゴシック" panose="020B0400000000000000" pitchFamily="50" charset="-128"/>
              </a:rPr>
              <a:t>月議会にかかっている。</a:t>
            </a:r>
            <a:r>
              <a:rPr lang="ja-JP" altLang="en-US" sz="2800" dirty="0">
                <a:solidFill>
                  <a:srgbClr val="FF0000"/>
                </a:solidFill>
                <a:latin typeface="BIZ UDPゴシック" panose="020B0400000000000000" pitchFamily="50" charset="-128"/>
                <a:ea typeface="BIZ UDPゴシック" panose="020B0400000000000000" pitchFamily="50" charset="-128"/>
              </a:rPr>
              <a:t>いのち</a:t>
            </a:r>
            <a:r>
              <a:rPr lang="ja-JP" altLang="en-US" sz="2800" dirty="0">
                <a:latin typeface="BIZ UDPゴシック" panose="020B0400000000000000" pitchFamily="50" charset="-128"/>
                <a:ea typeface="BIZ UDPゴシック" panose="020B0400000000000000" pitchFamily="50" charset="-128"/>
              </a:rPr>
              <a:t>と</a:t>
            </a:r>
            <a:r>
              <a:rPr lang="ja-JP" altLang="en-US" sz="2800" dirty="0">
                <a:solidFill>
                  <a:srgbClr val="FF0000"/>
                </a:solidFill>
                <a:latin typeface="BIZ UDPゴシック" panose="020B0400000000000000" pitchFamily="50" charset="-128"/>
                <a:ea typeface="BIZ UDPゴシック" panose="020B0400000000000000" pitchFamily="50" charset="-128"/>
              </a:rPr>
              <a:t>くらし</a:t>
            </a:r>
            <a:r>
              <a:rPr lang="ja-JP" altLang="en-US" sz="2800" dirty="0">
                <a:latin typeface="BIZ UDPゴシック" panose="020B0400000000000000" pitchFamily="50" charset="-128"/>
                <a:ea typeface="BIZ UDPゴシック" panose="020B0400000000000000" pitchFamily="50" charset="-128"/>
              </a:rPr>
              <a:t>をまもるための各地での大運動を</a:t>
            </a:r>
            <a:r>
              <a:rPr lang="en-US" altLang="ja-JP" sz="2800" dirty="0">
                <a:latin typeface="BIZ UDPゴシック" panose="020B0400000000000000" pitchFamily="50" charset="-128"/>
                <a:ea typeface="BIZ UDPゴシック" panose="020B0400000000000000" pitchFamily="50" charset="-128"/>
              </a:rPr>
              <a:t>!</a:t>
            </a:r>
            <a:endParaRPr kumimoji="1" lang="ja-JP" altLang="en-US" sz="2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1871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13379B-DD6B-49D1-AC1D-B312F82560FE}"/>
              </a:ext>
            </a:extLst>
          </p:cNvPr>
          <p:cNvSpPr>
            <a:spLocks noGrp="1"/>
          </p:cNvSpPr>
          <p:nvPr>
            <p:ph type="title"/>
          </p:nvPr>
        </p:nvSpPr>
        <p:spPr>
          <a:xfrm>
            <a:off x="457091" y="0"/>
            <a:ext cx="9520158" cy="1049235"/>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参考文献　</a:t>
            </a:r>
            <a:r>
              <a:rPr lang="en-US" altLang="ja-JP" dirty="0">
                <a:latin typeface="UD デジタル 教科書体 NK-B" panose="02020700000000000000" pitchFamily="18" charset="-128"/>
                <a:ea typeface="UD デジタル 教科書体 NK-B" panose="02020700000000000000" pitchFamily="18" charset="-128"/>
              </a:rPr>
              <a:t>Amazon</a:t>
            </a:r>
            <a:r>
              <a:rPr lang="ja-JP" altLang="en-US" dirty="0">
                <a:latin typeface="UD デジタル 教科書体 NK-B" panose="02020700000000000000" pitchFamily="18" charset="-128"/>
                <a:ea typeface="UD デジタル 教科書体 NK-B" panose="02020700000000000000" pitchFamily="18" charset="-128"/>
              </a:rPr>
              <a:t>で買えます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7" name="コンテンツ プレースホルダー 6">
            <a:extLst>
              <a:ext uri="{FF2B5EF4-FFF2-40B4-BE49-F238E27FC236}">
                <a16:creationId xmlns:a16="http://schemas.microsoft.com/office/drawing/2014/main" id="{520D5689-1F2F-4044-BCE3-0C8D9C1896C0}"/>
              </a:ext>
            </a:extLst>
          </p:cNvPr>
          <p:cNvPicPr>
            <a:picLocks noGrp="1" noChangeAspect="1"/>
          </p:cNvPicPr>
          <p:nvPr>
            <p:ph idx="1"/>
          </p:nvPr>
        </p:nvPicPr>
        <p:blipFill>
          <a:blip r:embed="rId2"/>
          <a:stretch>
            <a:fillRect/>
          </a:stretch>
        </p:blipFill>
        <p:spPr>
          <a:xfrm>
            <a:off x="4476580" y="1015639"/>
            <a:ext cx="3456328" cy="4893916"/>
          </a:xfrm>
        </p:spPr>
      </p:pic>
      <p:pic>
        <p:nvPicPr>
          <p:cNvPr id="9" name="図 8">
            <a:extLst>
              <a:ext uri="{FF2B5EF4-FFF2-40B4-BE49-F238E27FC236}">
                <a16:creationId xmlns:a16="http://schemas.microsoft.com/office/drawing/2014/main" id="{25F307EF-85F2-4F27-9729-36C189DC74C5}"/>
              </a:ext>
            </a:extLst>
          </p:cNvPr>
          <p:cNvPicPr>
            <a:picLocks noChangeAspect="1"/>
          </p:cNvPicPr>
          <p:nvPr/>
        </p:nvPicPr>
        <p:blipFill>
          <a:blip r:embed="rId3"/>
          <a:stretch>
            <a:fillRect/>
          </a:stretch>
        </p:blipFill>
        <p:spPr>
          <a:xfrm>
            <a:off x="771137" y="1015639"/>
            <a:ext cx="3410447" cy="4893915"/>
          </a:xfrm>
          <a:prstGeom prst="rect">
            <a:avLst/>
          </a:prstGeom>
        </p:spPr>
      </p:pic>
      <p:pic>
        <p:nvPicPr>
          <p:cNvPr id="3" name="図 2">
            <a:extLst>
              <a:ext uri="{FF2B5EF4-FFF2-40B4-BE49-F238E27FC236}">
                <a16:creationId xmlns:a16="http://schemas.microsoft.com/office/drawing/2014/main" id="{762492AE-5F6A-03A2-4A3A-E257E625CE32}"/>
              </a:ext>
            </a:extLst>
          </p:cNvPr>
          <p:cNvPicPr>
            <a:picLocks noChangeAspect="1"/>
          </p:cNvPicPr>
          <p:nvPr/>
        </p:nvPicPr>
        <p:blipFill>
          <a:blip r:embed="rId4"/>
          <a:stretch>
            <a:fillRect/>
          </a:stretch>
        </p:blipFill>
        <p:spPr>
          <a:xfrm>
            <a:off x="8173544" y="1015639"/>
            <a:ext cx="3442413" cy="4893915"/>
          </a:xfrm>
          <a:prstGeom prst="rect">
            <a:avLst/>
          </a:prstGeom>
        </p:spPr>
      </p:pic>
    </p:spTree>
    <p:extLst>
      <p:ext uri="{BB962C8B-B14F-4D97-AF65-F5344CB8AC3E}">
        <p14:creationId xmlns:p14="http://schemas.microsoft.com/office/powerpoint/2010/main" val="292038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D066622-3042-8689-7774-9B829A993A13}"/>
              </a:ext>
            </a:extLst>
          </p:cNvPr>
          <p:cNvPicPr>
            <a:picLocks noChangeAspect="1"/>
          </p:cNvPicPr>
          <p:nvPr/>
        </p:nvPicPr>
        <p:blipFill>
          <a:blip r:embed="rId2"/>
          <a:stretch>
            <a:fillRect/>
          </a:stretch>
        </p:blipFill>
        <p:spPr>
          <a:xfrm>
            <a:off x="3550785" y="48062"/>
            <a:ext cx="4393065" cy="6761876"/>
          </a:xfrm>
          <a:prstGeom prst="rect">
            <a:avLst/>
          </a:prstGeom>
        </p:spPr>
      </p:pic>
    </p:spTree>
    <p:extLst>
      <p:ext uri="{BB962C8B-B14F-4D97-AF65-F5344CB8AC3E}">
        <p14:creationId xmlns:p14="http://schemas.microsoft.com/office/powerpoint/2010/main" val="269234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6502DE-95F9-48DF-B95D-4BFF9497BD7D}"/>
              </a:ext>
            </a:extLst>
          </p:cNvPr>
          <p:cNvSpPr>
            <a:spLocks noGrp="1"/>
          </p:cNvSpPr>
          <p:nvPr>
            <p:ph type="title"/>
          </p:nvPr>
        </p:nvSpPr>
        <p:spPr/>
        <p:txBody>
          <a:bodyPr>
            <a:noAutofit/>
          </a:bodyPr>
          <a:lstStyle/>
          <a:p>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戦前の国保～</a:t>
            </a:r>
            <a:r>
              <a:rPr lang="ja-JP" altLang="ja-JP" sz="4000" kern="100" dirty="0">
                <a:solidFill>
                  <a:srgbClr val="FF000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健兵調達・戦力培養</a:t>
            </a:r>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のため</a:t>
            </a:r>
            <a:b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b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1F64EFF0-C237-40EE-A132-E768C714FBC2}"/>
              </a:ext>
            </a:extLst>
          </p:cNvPr>
          <p:cNvSpPr>
            <a:spLocks noGrp="1"/>
          </p:cNvSpPr>
          <p:nvPr>
            <p:ph idx="1"/>
          </p:nvPr>
        </p:nvSpPr>
        <p:spPr>
          <a:xfrm>
            <a:off x="1534695" y="1703693"/>
            <a:ext cx="9835669" cy="3848968"/>
          </a:xfrm>
        </p:spPr>
        <p:txBody>
          <a:bodyPr>
            <a:normAutofit lnSpcReduction="10000"/>
          </a:bodyPr>
          <a:lstStyle/>
          <a:p>
            <a:pPr marL="0" indent="0" algn="just">
              <a:buNone/>
            </a:pP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1937</a:t>
            </a: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旧国民健康保険法施行</a:t>
            </a:r>
          </a:p>
          <a:p>
            <a:pPr marL="38100"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　国民健康保険ハ相扶共済ノ精神ニ則リ疾病、負傷、分娩又ハ死亡ニ関シ保険給付ヲナスヲ目的トスルモノトス」</a:t>
            </a:r>
          </a:p>
          <a:p>
            <a:pPr marL="0"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・国の位置付けは「健兵調達」「戦力培養」のため、つまり戦争のた</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めの国民健康保険</a:t>
            </a:r>
          </a:p>
          <a:p>
            <a:pPr marL="0" indent="0" algn="just">
              <a:buNone/>
            </a:pP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・主に農民の為の健康保険。自治体が農業会</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農協の前身</a:t>
            </a:r>
            <a:r>
              <a:rPr lang="en-US"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に委託し運営。公費はなく保険税で賄うが、戦争の中で国民は疲弊、保険料どころでなく、国保は崩壊</a:t>
            </a:r>
          </a:p>
          <a:p>
            <a:endParaRPr kumimoji="1" lang="ja-JP" altLang="en-US" dirty="0"/>
          </a:p>
        </p:txBody>
      </p:sp>
    </p:spTree>
    <p:extLst>
      <p:ext uri="{BB962C8B-B14F-4D97-AF65-F5344CB8AC3E}">
        <p14:creationId xmlns:p14="http://schemas.microsoft.com/office/powerpoint/2010/main" val="339710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19B84-24F3-4C43-9609-EB4D8ECFA791}"/>
              </a:ext>
            </a:extLst>
          </p:cNvPr>
          <p:cNvSpPr>
            <a:spLocks noGrp="1"/>
          </p:cNvSpPr>
          <p:nvPr>
            <p:ph type="title"/>
          </p:nvPr>
        </p:nvSpPr>
        <p:spPr>
          <a:xfrm>
            <a:off x="1534696" y="1096067"/>
            <a:ext cx="9520158" cy="1049235"/>
          </a:xfrm>
        </p:spPr>
        <p:txBody>
          <a:bodyPr>
            <a:noAutofit/>
          </a:bodyPr>
          <a:lstStyle/>
          <a:p>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戦後～</a:t>
            </a:r>
            <a:r>
              <a:rPr lang="ja-JP" altLang="ja-JP" sz="4000" kern="100" dirty="0">
                <a:solidFill>
                  <a:srgbClr val="FF000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経済成長</a:t>
            </a:r>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のため</a:t>
            </a:r>
            <a:r>
              <a:rPr lang="ja-JP" altLang="en-US"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の国保</a:t>
            </a:r>
            <a:b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b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B8D20E0E-AE66-473F-A961-26E27131F647}"/>
              </a:ext>
            </a:extLst>
          </p:cNvPr>
          <p:cNvSpPr>
            <a:spLocks noGrp="1"/>
          </p:cNvSpPr>
          <p:nvPr>
            <p:ph idx="1"/>
          </p:nvPr>
        </p:nvSpPr>
        <p:spPr/>
        <p:txBody>
          <a:bodyPr>
            <a:normAutofit fontScale="92500" lnSpcReduction="10000"/>
          </a:bodyPr>
          <a:lstStyle/>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1947</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憲法施行</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1950</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社会保障制度審議会「社会保障制度に関する勧告」</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1956</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同「医療保障に関する勧告」</a:t>
            </a:r>
          </a:p>
          <a:p>
            <a:pPr indent="609600" algn="just"/>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経済白書「もはや戦後ではない」</a:t>
            </a:r>
          </a:p>
          <a:p>
            <a:pPr marL="1638300" indent="-1371600" algn="just"/>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厚生白書「医療保険の適用を受けていない国民は約</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2900</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万人、総人口の</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32%</a:t>
            </a:r>
            <a:r>
              <a:rPr lang="ja-JP"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に及ぶ」</a:t>
            </a:r>
          </a:p>
          <a:p>
            <a:endParaRPr kumimoji="1" lang="ja-JP" altLang="en-US" dirty="0"/>
          </a:p>
        </p:txBody>
      </p:sp>
    </p:spTree>
    <p:extLst>
      <p:ext uri="{BB962C8B-B14F-4D97-AF65-F5344CB8AC3E}">
        <p14:creationId xmlns:p14="http://schemas.microsoft.com/office/powerpoint/2010/main" val="409686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19B84-24F3-4C43-9609-EB4D8ECFA791}"/>
              </a:ext>
            </a:extLst>
          </p:cNvPr>
          <p:cNvSpPr>
            <a:spLocks noGrp="1"/>
          </p:cNvSpPr>
          <p:nvPr>
            <p:ph type="title"/>
          </p:nvPr>
        </p:nvSpPr>
        <p:spPr>
          <a:xfrm>
            <a:off x="1534696" y="1096067"/>
            <a:ext cx="9520158" cy="1049235"/>
          </a:xfrm>
        </p:spPr>
        <p:txBody>
          <a:bodyPr>
            <a:noAutofit/>
          </a:bodyPr>
          <a:lstStyle/>
          <a:p>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戦後～</a:t>
            </a:r>
            <a:r>
              <a:rPr lang="ja-JP" altLang="ja-JP" sz="4000" kern="100" dirty="0">
                <a:solidFill>
                  <a:srgbClr val="FF0000"/>
                </a:solidFill>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経済成長</a:t>
            </a:r>
            <a: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のため</a:t>
            </a:r>
            <a:r>
              <a:rPr lang="ja-JP" altLang="en-US"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の国保</a:t>
            </a:r>
            <a:br>
              <a:rPr lang="ja-JP" altLang="ja-JP" sz="4000" kern="100" dirty="0">
                <a:effectLst/>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b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a:extLst>
              <a:ext uri="{FF2B5EF4-FFF2-40B4-BE49-F238E27FC236}">
                <a16:creationId xmlns:a16="http://schemas.microsoft.com/office/drawing/2014/main" id="{B8D20E0E-AE66-473F-A961-26E27131F647}"/>
              </a:ext>
            </a:extLst>
          </p:cNvPr>
          <p:cNvSpPr>
            <a:spLocks noGrp="1"/>
          </p:cNvSpPr>
          <p:nvPr>
            <p:ph idx="1"/>
          </p:nvPr>
        </p:nvSpPr>
        <p:spPr/>
        <p:txBody>
          <a:bodyPr>
            <a:normAutofit fontScale="85000" lnSpcReduction="20000"/>
          </a:bodyPr>
          <a:lstStyle/>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1957</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国民皆保健</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4</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カ年計画スタート</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全ての国民が健康保険に加入するためには、地域保険であった　　国保を再編成し、そこに農民や自営業者を加入させる必要があった。</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1959</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新国保法施行「第</a:t>
            </a: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条　この法律は、国民健康保険事業の健全な運営を確保し、もつて社会保障及び国民保健の向上に寄与することを目的とする」</a:t>
            </a:r>
          </a:p>
          <a:p>
            <a:pPr indent="0" algn="just">
              <a:buNone/>
            </a:pPr>
            <a:r>
              <a:rPr lang="en-US" altLang="ja-JP"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1961</a:t>
            </a:r>
            <a:r>
              <a:rPr lang="ja-JP" altLang="en-US" sz="2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年　国民皆保険スタート</a:t>
            </a:r>
          </a:p>
          <a:p>
            <a:pPr indent="0" algn="just">
              <a:buNone/>
            </a:pPr>
            <a:endParaRPr kumimoji="1" lang="ja-JP" altLang="en-US" dirty="0"/>
          </a:p>
        </p:txBody>
      </p:sp>
    </p:spTree>
    <p:extLst>
      <p:ext uri="{BB962C8B-B14F-4D97-AF65-F5344CB8AC3E}">
        <p14:creationId xmlns:p14="http://schemas.microsoft.com/office/powerpoint/2010/main" val="257680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23A6B9-787F-82B8-2882-E5EA6562E337}"/>
              </a:ext>
            </a:extLst>
          </p:cNvPr>
          <p:cNvSpPr>
            <a:spLocks noGrp="1"/>
          </p:cNvSpPr>
          <p:nvPr>
            <p:ph type="title"/>
          </p:nvPr>
        </p:nvSpPr>
        <p:spPr>
          <a:xfrm>
            <a:off x="1322363" y="0"/>
            <a:ext cx="10339753" cy="1094100"/>
          </a:xfrm>
        </p:spPr>
        <p:txBody>
          <a:bodyPr>
            <a:noAutofit/>
          </a:bodyPr>
          <a:lstStyle/>
          <a:p>
            <a:r>
              <a:rPr kumimoji="1" lang="ja-JP" altLang="en-US" sz="4000" dirty="0">
                <a:latin typeface="UD デジタル 教科書体 NK-B" panose="02020700000000000000" pitchFamily="18" charset="-128"/>
                <a:ea typeface="UD デジタル 教科書体 NK-B" panose="02020700000000000000" pitchFamily="18" charset="-128"/>
              </a:rPr>
              <a:t>国民皆保険より先に</a:t>
            </a:r>
            <a:r>
              <a:rPr kumimoji="1"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都道府県国保</a:t>
            </a:r>
            <a:r>
              <a:rPr kumimoji="1" lang="ja-JP" altLang="en-US" sz="4000" dirty="0">
                <a:latin typeface="UD デジタル 教科書体 NK-B" panose="02020700000000000000" pitchFamily="18" charset="-128"/>
                <a:ea typeface="UD デジタル 教科書体 NK-B" panose="02020700000000000000" pitchFamily="18" charset="-128"/>
              </a:rPr>
              <a:t>はスタート</a:t>
            </a:r>
          </a:p>
        </p:txBody>
      </p:sp>
      <p:sp>
        <p:nvSpPr>
          <p:cNvPr id="3" name="コンテンツ プレースホルダー 2">
            <a:extLst>
              <a:ext uri="{FF2B5EF4-FFF2-40B4-BE49-F238E27FC236}">
                <a16:creationId xmlns:a16="http://schemas.microsoft.com/office/drawing/2014/main" id="{BA7EF074-A483-E92B-E119-9AAE515FD0F6}"/>
              </a:ext>
            </a:extLst>
          </p:cNvPr>
          <p:cNvSpPr>
            <a:spLocks noGrp="1"/>
          </p:cNvSpPr>
          <p:nvPr>
            <p:ph idx="1"/>
          </p:nvPr>
        </p:nvSpPr>
        <p:spPr>
          <a:xfrm>
            <a:off x="604911" y="1135443"/>
            <a:ext cx="11324492" cy="4587114"/>
          </a:xfrm>
        </p:spPr>
        <p:txBody>
          <a:bodyPr>
            <a:noAutofit/>
          </a:bodyPr>
          <a:lstStyle/>
          <a:p>
            <a:pPr marL="0" indent="0">
              <a:buNone/>
            </a:pPr>
            <a:r>
              <a:rPr kumimoji="1" lang="ja-JP" altLang="en-US" sz="2800" dirty="0">
                <a:latin typeface="UD デジタル 教科書体 NK-B" panose="02020700000000000000" pitchFamily="18" charset="-128"/>
                <a:ea typeface="UD デジタル 教科書体 NK-B" panose="02020700000000000000" pitchFamily="18" charset="-128"/>
              </a:rPr>
              <a:t>●１９５５年　岩手県</a:t>
            </a:r>
          </a:p>
          <a:p>
            <a:pPr marL="0" indent="0">
              <a:buNone/>
            </a:pPr>
            <a:r>
              <a:rPr lang="ja-JP" altLang="en-US" sz="2800" dirty="0">
                <a:latin typeface="UD デジタル 教科書体 NK-B" panose="02020700000000000000" pitchFamily="18" charset="-128"/>
                <a:ea typeface="UD デジタル 教科書体 NK-B" panose="02020700000000000000" pitchFamily="18" charset="-128"/>
              </a:rPr>
              <a:t>●１９５７年　滋賀県、山形県</a:t>
            </a:r>
          </a:p>
          <a:p>
            <a:pPr marL="0" indent="0">
              <a:buNone/>
            </a:pPr>
            <a:r>
              <a:rPr kumimoji="1" lang="ja-JP" altLang="en-US" sz="2800" dirty="0">
                <a:latin typeface="UD デジタル 教科書体 NK-B" panose="02020700000000000000" pitchFamily="18" charset="-128"/>
                <a:ea typeface="UD デジタル 教科書体 NK-B" panose="02020700000000000000" pitchFamily="18" charset="-128"/>
              </a:rPr>
              <a:t>●</a:t>
            </a:r>
            <a:r>
              <a:rPr lang="ja-JP" altLang="en-US" sz="2800" dirty="0">
                <a:latin typeface="UD デジタル 教科書体 NK-B" panose="02020700000000000000" pitchFamily="18" charset="-128"/>
                <a:ea typeface="UD デジタル 教科書体 NK-B" panose="02020700000000000000" pitchFamily="18" charset="-128"/>
              </a:rPr>
              <a:t>１９５８年　石川県、島根県、秋田県、福島県</a:t>
            </a:r>
          </a:p>
          <a:p>
            <a:pPr marL="0" indent="0">
              <a:buNone/>
            </a:pPr>
            <a:r>
              <a:rPr kumimoji="1" lang="ja-JP" altLang="en-US" sz="2800" dirty="0">
                <a:latin typeface="UD デジタル 教科書体 NK-B" panose="02020700000000000000" pitchFamily="18" charset="-128"/>
                <a:ea typeface="UD デジタル 教科書体 NK-B" panose="02020700000000000000" pitchFamily="18" charset="-128"/>
              </a:rPr>
              <a:t>●１９５９年　福井県、鳥取県、長野県</a:t>
            </a:r>
          </a:p>
          <a:p>
            <a:pPr marL="0" indent="0">
              <a:buNone/>
            </a:pPr>
            <a:r>
              <a:rPr kumimoji="1" lang="ja-JP" altLang="en-US" sz="2800" dirty="0">
                <a:latin typeface="UD デジタル 教科書体 NK-B" panose="02020700000000000000" pitchFamily="18" charset="-128"/>
                <a:ea typeface="UD デジタル 教科書体 NK-B" panose="02020700000000000000" pitchFamily="18" charset="-128"/>
              </a:rPr>
              <a:t>●１９６０年　宮城県、茨城県、栃木県、新潟県、山口県、宮崎県、愛媛県、富山県、青森県、山梨県、埼玉県、東京都、岡山県、徳島県、大分県、広島県、香川県、福岡県</a:t>
            </a:r>
          </a:p>
          <a:p>
            <a:pPr marL="0" indent="0">
              <a:buNone/>
            </a:pPr>
            <a:r>
              <a:rPr lang="ja-JP" altLang="en-US" sz="2800" dirty="0">
                <a:latin typeface="UD デジタル 教科書体 NK-B" panose="02020700000000000000" pitchFamily="18" charset="-128"/>
                <a:ea typeface="UD デジタル 教科書体 NK-B" panose="02020700000000000000" pitchFamily="18" charset="-128"/>
              </a:rPr>
              <a:t>●１９６１年　その他　　　　</a:t>
            </a:r>
            <a:r>
              <a:rPr lang="en-US" altLang="ja-JP" sz="2800" dirty="0">
                <a:latin typeface="UD デジタル 教科書体 NK-B" panose="02020700000000000000" pitchFamily="18" charset="-128"/>
                <a:ea typeface="UD デジタル 教科書体 NK-B" panose="02020700000000000000" pitchFamily="18" charset="-128"/>
              </a:rPr>
              <a:t>※</a:t>
            </a:r>
            <a:r>
              <a:rPr lang="ja-JP" altLang="en-US" sz="2800" dirty="0">
                <a:latin typeface="UD デジタル 教科書体 NK-B" panose="02020700000000000000" pitchFamily="18" charset="-128"/>
                <a:ea typeface="UD デジタル 教科書体 NK-B" panose="02020700000000000000" pitchFamily="18" charset="-128"/>
              </a:rPr>
              <a:t>沖縄県は</a:t>
            </a:r>
            <a:r>
              <a:rPr lang="en-US" altLang="ja-JP" sz="2800" dirty="0">
                <a:latin typeface="UD デジタル 教科書体 NK-B" panose="02020700000000000000" pitchFamily="18" charset="-128"/>
                <a:ea typeface="UD デジタル 教科書体 NK-B" panose="02020700000000000000" pitchFamily="18" charset="-128"/>
              </a:rPr>
              <a:t>1972</a:t>
            </a:r>
            <a:r>
              <a:rPr lang="ja-JP" altLang="en-US" sz="2800" dirty="0">
                <a:latin typeface="UD デジタル 教科書体 NK-B" panose="02020700000000000000" pitchFamily="18" charset="-128"/>
                <a:ea typeface="UD デジタル 教科書体 NK-B" panose="02020700000000000000" pitchFamily="18" charset="-128"/>
              </a:rPr>
              <a:t>年</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63616645"/>
      </p:ext>
    </p:extLst>
  </p:cSld>
  <p:clrMapOvr>
    <a:masterClrMapping/>
  </p:clrMapOvr>
</p:sld>
</file>

<file path=ppt/theme/theme1.xml><?xml version="1.0" encoding="utf-8"?>
<a:theme xmlns:a="http://schemas.openxmlformats.org/drawingml/2006/main" name="ギャラリー">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TM10001114[[fn=ギャラリー]]</Template>
  <TotalTime>1169</TotalTime>
  <Words>3754</Words>
  <Application>Microsoft Office PowerPoint</Application>
  <PresentationFormat>ワイド画面</PresentationFormat>
  <Paragraphs>344</Paragraphs>
  <Slides>48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48</vt:i4>
      </vt:variant>
    </vt:vector>
  </HeadingPairs>
  <TitlesOfParts>
    <vt:vector size="56" baseType="lpstr">
      <vt:lpstr>BIZ UDPゴシック</vt:lpstr>
      <vt:lpstr>BIZ UDゴシック</vt:lpstr>
      <vt:lpstr>UD デジタル 教科書体 NK-B</vt:lpstr>
      <vt:lpstr>UD デジタル 教科書体 NP-B</vt:lpstr>
      <vt:lpstr>Arial</vt:lpstr>
      <vt:lpstr>Century</vt:lpstr>
      <vt:lpstr>Palatino Linotype</vt:lpstr>
      <vt:lpstr>ギャラリー</vt:lpstr>
      <vt:lpstr>基礎から学ぶ国保</vt:lpstr>
      <vt:lpstr>国保(国民健康保険)ってそもそもなに?</vt:lpstr>
      <vt:lpstr>PowerPoint プレゼンテーション</vt:lpstr>
      <vt:lpstr>国保の歴史を学ぼう</vt:lpstr>
      <vt:lpstr>PowerPoint プレゼンテーション</vt:lpstr>
      <vt:lpstr>戦前の国保～健兵調達・戦力培養のため </vt:lpstr>
      <vt:lpstr>戦後～経済成長のための国保 </vt:lpstr>
      <vt:lpstr>戦後～経済成長のための国保 </vt:lpstr>
      <vt:lpstr>国民皆保険より先に都道府県国保はスタート</vt:lpstr>
      <vt:lpstr>なぜか～そもそも国保は農民のための医療保障制度 </vt:lpstr>
      <vt:lpstr>PowerPoint プレゼンテーション</vt:lpstr>
      <vt:lpstr>　「岩手県沢内村」(現西和賀町)のこと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私と沢内村(現西和賀町とのかかわり)</vt:lpstr>
      <vt:lpstr>PowerPoint プレゼンテーション</vt:lpstr>
      <vt:lpstr>保険者の規模別にみた世帯数の構成割合 (令和2年国民健康保険実態調査から)　</vt:lpstr>
      <vt:lpstr>国保加入者の平均所得及び保険料・税と調定額年次推移(令和2年国民健康保険実態調査から)　</vt:lpstr>
      <vt:lpstr>国民健康保険の加入者(平成28年国民健康保険実態調査データから)</vt:lpstr>
      <vt:lpstr>国保用語のイロハ</vt:lpstr>
      <vt:lpstr>国保用語のイロハ</vt:lpstr>
      <vt:lpstr>国保用語のイロハ</vt:lpstr>
      <vt:lpstr>国保用語のイロハ</vt:lpstr>
      <vt:lpstr>国保用語のイロハ</vt:lpstr>
      <vt:lpstr>国保用語のイロハ</vt:lpstr>
      <vt:lpstr>国保用語のイロハ</vt:lpstr>
      <vt:lpstr>なぜこんなに国保料が高いのか</vt:lpstr>
      <vt:lpstr>なぜこんなに国保料が高いのか</vt:lpstr>
      <vt:lpstr>大都市国保は保険料が高くなる宿命を持つ</vt:lpstr>
      <vt:lpstr>国保用語のイロハ</vt:lpstr>
      <vt:lpstr>PowerPoint プレゼンテーション</vt:lpstr>
      <vt:lpstr>2020年度社会保障費はどうなった?</vt:lpstr>
      <vt:lpstr>PowerPoint プレゼンテーション</vt:lpstr>
      <vt:lpstr>そもそも国保財政は危機なのか?</vt:lpstr>
      <vt:lpstr>結論～市町村国保財政は危機ではない。でも被保険者はたいへんな危機!?</vt:lpstr>
      <vt:lpstr>国保改善運動がいまなぜ重要なのか</vt:lpstr>
      <vt:lpstr>国保が貧困を拡大する～京都府のシンママさんの悲鳴</vt:lpstr>
      <vt:lpstr>2020年実施されたコロナ減免</vt:lpstr>
      <vt:lpstr>2021年・2022年もコロナ減免は実施されたが</vt:lpstr>
      <vt:lpstr>コロナ対応傷病手当</vt:lpstr>
      <vt:lpstr>コロナ対応傷病手当</vt:lpstr>
      <vt:lpstr>国保は共助でも公助でもない</vt:lpstr>
      <vt:lpstr>最後に・・・</vt:lpstr>
      <vt:lpstr>参考文献　Amazonで買えます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基礎から学ぶ国保</dc:title>
  <dc:creator>寺内順子</dc:creator>
  <cp:lastModifiedBy>osakasha</cp:lastModifiedBy>
  <cp:revision>67</cp:revision>
  <dcterms:created xsi:type="dcterms:W3CDTF">2022-01-10T19:18:19Z</dcterms:created>
  <dcterms:modified xsi:type="dcterms:W3CDTF">2022-12-08T06:36:35Z</dcterms:modified>
</cp:coreProperties>
</file>