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8" r:id="rId2"/>
    <p:sldId id="257" r:id="rId3"/>
    <p:sldId id="268" r:id="rId4"/>
    <p:sldId id="259" r:id="rId5"/>
    <p:sldId id="279" r:id="rId6"/>
    <p:sldId id="262" r:id="rId7"/>
    <p:sldId id="280" r:id="rId8"/>
    <p:sldId id="281" r:id="rId9"/>
    <p:sldId id="283" r:id="rId10"/>
    <p:sldId id="282" r:id="rId11"/>
    <p:sldId id="263" r:id="rId12"/>
    <p:sldId id="284" r:id="rId13"/>
    <p:sldId id="285" r:id="rId14"/>
    <p:sldId id="289" r:id="rId15"/>
    <p:sldId id="293" r:id="rId16"/>
    <p:sldId id="287" r:id="rId17"/>
    <p:sldId id="288" r:id="rId18"/>
    <p:sldId id="286" r:id="rId19"/>
    <p:sldId id="290" r:id="rId20"/>
    <p:sldId id="291" r:id="rId21"/>
    <p:sldId id="292" r:id="rId22"/>
    <p:sldId id="264" r:id="rId23"/>
    <p:sldId id="265" r:id="rId24"/>
    <p:sldId id="273" r:id="rId25"/>
    <p:sldId id="274" r:id="rId26"/>
    <p:sldId id="275" r:id="rId27"/>
    <p:sldId id="276" r:id="rId28"/>
    <p:sldId id="269" r:id="rId29"/>
    <p:sldId id="270" r:id="rId30"/>
    <p:sldId id="295" r:id="rId31"/>
  </p:sldIdLst>
  <p:sldSz cx="12192000" cy="6858000"/>
  <p:notesSz cx="6799263" cy="99298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2C69502-8C1B-4BA6-9CF7-837470CA2B8F}"/>
              </a:ext>
            </a:extLst>
          </p:cNvPr>
          <p:cNvSpPr>
            <a:spLocks noGrp="1"/>
          </p:cNvSpPr>
          <p:nvPr>
            <p:ph type="hdr" sz="quarter"/>
          </p:nvPr>
        </p:nvSpPr>
        <p:spPr>
          <a:xfrm>
            <a:off x="0" y="0"/>
            <a:ext cx="2946348" cy="498215"/>
          </a:xfrm>
          <a:prstGeom prst="rect">
            <a:avLst/>
          </a:prstGeom>
        </p:spPr>
        <p:txBody>
          <a:bodyPr vert="horz" lIns="92117" tIns="46058" rIns="92117" bIns="46058"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CC7821A-55BF-4BA8-A82E-4AC6A56AB789}"/>
              </a:ext>
            </a:extLst>
          </p:cNvPr>
          <p:cNvSpPr>
            <a:spLocks noGrp="1"/>
          </p:cNvSpPr>
          <p:nvPr>
            <p:ph type="dt" sz="quarter" idx="1"/>
          </p:nvPr>
        </p:nvSpPr>
        <p:spPr>
          <a:xfrm>
            <a:off x="3851342" y="0"/>
            <a:ext cx="2946348" cy="498215"/>
          </a:xfrm>
          <a:prstGeom prst="rect">
            <a:avLst/>
          </a:prstGeom>
        </p:spPr>
        <p:txBody>
          <a:bodyPr vert="horz" lIns="92117" tIns="46058" rIns="92117" bIns="46058" rtlCol="0"/>
          <a:lstStyle>
            <a:lvl1pPr algn="r">
              <a:defRPr sz="1200"/>
            </a:lvl1pPr>
          </a:lstStyle>
          <a:p>
            <a:fld id="{9BE4078D-6CCE-49BD-B0BA-F48820BD854F}" type="datetimeFigureOut">
              <a:rPr kumimoji="1" lang="ja-JP" altLang="en-US" smtClean="0"/>
              <a:t>2022/12/5</a:t>
            </a:fld>
            <a:endParaRPr kumimoji="1" lang="ja-JP" altLang="en-US"/>
          </a:p>
        </p:txBody>
      </p:sp>
      <p:sp>
        <p:nvSpPr>
          <p:cNvPr id="4" name="フッター プレースホルダー 3">
            <a:extLst>
              <a:ext uri="{FF2B5EF4-FFF2-40B4-BE49-F238E27FC236}">
                <a16:creationId xmlns:a16="http://schemas.microsoft.com/office/drawing/2014/main" id="{58502BE8-571B-4CC7-9103-4E1AAF958A85}"/>
              </a:ext>
            </a:extLst>
          </p:cNvPr>
          <p:cNvSpPr>
            <a:spLocks noGrp="1"/>
          </p:cNvSpPr>
          <p:nvPr>
            <p:ph type="ftr" sz="quarter" idx="2"/>
          </p:nvPr>
        </p:nvSpPr>
        <p:spPr>
          <a:xfrm>
            <a:off x="0" y="9431600"/>
            <a:ext cx="2946348" cy="498214"/>
          </a:xfrm>
          <a:prstGeom prst="rect">
            <a:avLst/>
          </a:prstGeom>
        </p:spPr>
        <p:txBody>
          <a:bodyPr vert="horz" lIns="92117" tIns="46058" rIns="92117" bIns="46058"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010D0CB-B663-4819-978A-45164EA85065}"/>
              </a:ext>
            </a:extLst>
          </p:cNvPr>
          <p:cNvSpPr>
            <a:spLocks noGrp="1"/>
          </p:cNvSpPr>
          <p:nvPr>
            <p:ph type="sldNum" sz="quarter" idx="3"/>
          </p:nvPr>
        </p:nvSpPr>
        <p:spPr>
          <a:xfrm>
            <a:off x="3851342" y="9431600"/>
            <a:ext cx="2946348" cy="498214"/>
          </a:xfrm>
          <a:prstGeom prst="rect">
            <a:avLst/>
          </a:prstGeom>
        </p:spPr>
        <p:txBody>
          <a:bodyPr vert="horz" lIns="92117" tIns="46058" rIns="92117" bIns="46058" rtlCol="0" anchor="b"/>
          <a:lstStyle>
            <a:lvl1pPr algn="r">
              <a:defRPr sz="1200"/>
            </a:lvl1pPr>
          </a:lstStyle>
          <a:p>
            <a:fld id="{F3EDDBDE-DDB8-43D7-B462-626B3AEDE625}" type="slidenum">
              <a:rPr kumimoji="1" lang="ja-JP" altLang="en-US" smtClean="0"/>
              <a:t>‹#›</a:t>
            </a:fld>
            <a:endParaRPr kumimoji="1" lang="ja-JP" altLang="en-US"/>
          </a:p>
        </p:txBody>
      </p:sp>
    </p:spTree>
    <p:extLst>
      <p:ext uri="{BB962C8B-B14F-4D97-AF65-F5344CB8AC3E}">
        <p14:creationId xmlns:p14="http://schemas.microsoft.com/office/powerpoint/2010/main" val="39043267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348" cy="498215"/>
          </a:xfrm>
          <a:prstGeom prst="rect">
            <a:avLst/>
          </a:prstGeom>
        </p:spPr>
        <p:txBody>
          <a:bodyPr vert="horz" lIns="92117" tIns="46058" rIns="92117" bIns="4605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342" y="0"/>
            <a:ext cx="2946348" cy="498215"/>
          </a:xfrm>
          <a:prstGeom prst="rect">
            <a:avLst/>
          </a:prstGeom>
        </p:spPr>
        <p:txBody>
          <a:bodyPr vert="horz" lIns="92117" tIns="46058" rIns="92117" bIns="46058" rtlCol="0"/>
          <a:lstStyle>
            <a:lvl1pPr algn="r">
              <a:defRPr sz="1200"/>
            </a:lvl1pPr>
          </a:lstStyle>
          <a:p>
            <a:fld id="{2CA1B330-5AB5-45F3-A24E-5DD02BBC3283}" type="datetimeFigureOut">
              <a:rPr kumimoji="1" lang="ja-JP" altLang="en-US" smtClean="0"/>
              <a:t>2022/12/5</a:t>
            </a:fld>
            <a:endParaRPr kumimoji="1" lang="ja-JP" altLang="en-US"/>
          </a:p>
        </p:txBody>
      </p:sp>
      <p:sp>
        <p:nvSpPr>
          <p:cNvPr id="4" name="スライド イメージ プレースホルダー 3"/>
          <p:cNvSpPr>
            <a:spLocks noGrp="1" noRot="1" noChangeAspect="1"/>
          </p:cNvSpPr>
          <p:nvPr>
            <p:ph type="sldImg" idx="2"/>
          </p:nvPr>
        </p:nvSpPr>
        <p:spPr>
          <a:xfrm>
            <a:off x="420688" y="1241425"/>
            <a:ext cx="5957887" cy="3351213"/>
          </a:xfrm>
          <a:prstGeom prst="rect">
            <a:avLst/>
          </a:prstGeom>
          <a:noFill/>
          <a:ln w="12700">
            <a:solidFill>
              <a:prstClr val="black"/>
            </a:solidFill>
          </a:ln>
        </p:spPr>
        <p:txBody>
          <a:bodyPr vert="horz" lIns="92117" tIns="46058" rIns="92117" bIns="46058" rtlCol="0" anchor="ctr"/>
          <a:lstStyle/>
          <a:p>
            <a:endParaRPr lang="ja-JP" altLang="en-US"/>
          </a:p>
        </p:txBody>
      </p:sp>
      <p:sp>
        <p:nvSpPr>
          <p:cNvPr id="5" name="ノート プレースホルダー 4"/>
          <p:cNvSpPr>
            <a:spLocks noGrp="1"/>
          </p:cNvSpPr>
          <p:nvPr>
            <p:ph type="body" sz="quarter" idx="3"/>
          </p:nvPr>
        </p:nvSpPr>
        <p:spPr>
          <a:xfrm>
            <a:off x="679927" y="4778723"/>
            <a:ext cx="5439410" cy="3909864"/>
          </a:xfrm>
          <a:prstGeom prst="rect">
            <a:avLst/>
          </a:prstGeom>
        </p:spPr>
        <p:txBody>
          <a:bodyPr vert="horz" lIns="92117" tIns="46058" rIns="92117" bIns="4605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1600"/>
            <a:ext cx="2946348" cy="498214"/>
          </a:xfrm>
          <a:prstGeom prst="rect">
            <a:avLst/>
          </a:prstGeom>
        </p:spPr>
        <p:txBody>
          <a:bodyPr vert="horz" lIns="92117" tIns="46058" rIns="92117" bIns="4605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342" y="9431600"/>
            <a:ext cx="2946348" cy="498214"/>
          </a:xfrm>
          <a:prstGeom prst="rect">
            <a:avLst/>
          </a:prstGeom>
        </p:spPr>
        <p:txBody>
          <a:bodyPr vert="horz" lIns="92117" tIns="46058" rIns="92117" bIns="46058" rtlCol="0" anchor="b"/>
          <a:lstStyle>
            <a:lvl1pPr algn="r">
              <a:defRPr sz="1200"/>
            </a:lvl1pPr>
          </a:lstStyle>
          <a:p>
            <a:fld id="{D87074F0-10C1-49BD-B666-4FADB81256D7}" type="slidenum">
              <a:rPr kumimoji="1" lang="ja-JP" altLang="en-US" smtClean="0"/>
              <a:t>‹#›</a:t>
            </a:fld>
            <a:endParaRPr kumimoji="1" lang="ja-JP" altLang="en-US"/>
          </a:p>
        </p:txBody>
      </p:sp>
    </p:spTree>
    <p:extLst>
      <p:ext uri="{BB962C8B-B14F-4D97-AF65-F5344CB8AC3E}">
        <p14:creationId xmlns:p14="http://schemas.microsoft.com/office/powerpoint/2010/main" val="248646106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0B3BF6-175D-49F2-B9BC-31AF7D0320B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FB1FAC0-F68A-4835-8FD6-2907FF98D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B6D3FF6-B9B3-4182-AC07-97A2E0986302}"/>
              </a:ext>
            </a:extLst>
          </p:cNvPr>
          <p:cNvSpPr>
            <a:spLocks noGrp="1"/>
          </p:cNvSpPr>
          <p:nvPr>
            <p:ph type="dt" sz="half" idx="10"/>
          </p:nvPr>
        </p:nvSpPr>
        <p:spPr/>
        <p:txBody>
          <a:bodyPr/>
          <a:lstStyle/>
          <a:p>
            <a:fld id="{E94A3308-F311-467C-A270-BBE982F2080D}" type="datetime1">
              <a:rPr kumimoji="1" lang="ja-JP" altLang="en-US" smtClean="0"/>
              <a:t>2022/12/5</a:t>
            </a:fld>
            <a:endParaRPr kumimoji="1" lang="ja-JP" altLang="en-US"/>
          </a:p>
        </p:txBody>
      </p:sp>
      <p:sp>
        <p:nvSpPr>
          <p:cNvPr id="5" name="フッター プレースホルダー 4">
            <a:extLst>
              <a:ext uri="{FF2B5EF4-FFF2-40B4-BE49-F238E27FC236}">
                <a16:creationId xmlns:a16="http://schemas.microsoft.com/office/drawing/2014/main" id="{B0E4C849-0A89-48DD-AEB0-A85E15735D9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F854C26-1DF9-4558-9399-58C910511A9A}"/>
              </a:ext>
            </a:extLst>
          </p:cNvPr>
          <p:cNvSpPr>
            <a:spLocks noGrp="1"/>
          </p:cNvSpPr>
          <p:nvPr>
            <p:ph type="sldNum" sz="quarter" idx="12"/>
          </p:nvPr>
        </p:nvSpPr>
        <p:spPr/>
        <p:txBody>
          <a:bodyPr/>
          <a:lstStyle/>
          <a:p>
            <a:fld id="{4F5B3896-3227-4AEB-A43B-156B634E40C5}" type="slidenum">
              <a:rPr kumimoji="1" lang="ja-JP" altLang="en-US" smtClean="0"/>
              <a:t>‹#›</a:t>
            </a:fld>
            <a:endParaRPr kumimoji="1" lang="ja-JP" altLang="en-US"/>
          </a:p>
        </p:txBody>
      </p:sp>
    </p:spTree>
    <p:extLst>
      <p:ext uri="{BB962C8B-B14F-4D97-AF65-F5344CB8AC3E}">
        <p14:creationId xmlns:p14="http://schemas.microsoft.com/office/powerpoint/2010/main" val="345526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2BA298-CE8B-4A19-AF8D-EC9A2F2F000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52D76B-E7DA-432D-80F9-F5BCFDCA3B4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30F0B2B-488B-4A43-9ED6-141C9AD48FF6}"/>
              </a:ext>
            </a:extLst>
          </p:cNvPr>
          <p:cNvSpPr>
            <a:spLocks noGrp="1"/>
          </p:cNvSpPr>
          <p:nvPr>
            <p:ph type="dt" sz="half" idx="10"/>
          </p:nvPr>
        </p:nvSpPr>
        <p:spPr/>
        <p:txBody>
          <a:bodyPr/>
          <a:lstStyle/>
          <a:p>
            <a:fld id="{5A6F4A15-3961-47F2-ABEB-A8B312476E43}" type="datetime1">
              <a:rPr kumimoji="1" lang="ja-JP" altLang="en-US" smtClean="0"/>
              <a:t>2022/12/5</a:t>
            </a:fld>
            <a:endParaRPr kumimoji="1" lang="ja-JP" altLang="en-US"/>
          </a:p>
        </p:txBody>
      </p:sp>
      <p:sp>
        <p:nvSpPr>
          <p:cNvPr id="5" name="フッター プレースホルダー 4">
            <a:extLst>
              <a:ext uri="{FF2B5EF4-FFF2-40B4-BE49-F238E27FC236}">
                <a16:creationId xmlns:a16="http://schemas.microsoft.com/office/drawing/2014/main" id="{4B4A9BED-B511-4BB4-BE18-7731C006B6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F4C840F-6618-4DF8-85FD-20F1514DAD2A}"/>
              </a:ext>
            </a:extLst>
          </p:cNvPr>
          <p:cNvSpPr>
            <a:spLocks noGrp="1"/>
          </p:cNvSpPr>
          <p:nvPr>
            <p:ph type="sldNum" sz="quarter" idx="12"/>
          </p:nvPr>
        </p:nvSpPr>
        <p:spPr/>
        <p:txBody>
          <a:bodyPr/>
          <a:lstStyle/>
          <a:p>
            <a:fld id="{4F5B3896-3227-4AEB-A43B-156B634E40C5}" type="slidenum">
              <a:rPr kumimoji="1" lang="ja-JP" altLang="en-US" smtClean="0"/>
              <a:t>‹#›</a:t>
            </a:fld>
            <a:endParaRPr kumimoji="1" lang="ja-JP" altLang="en-US"/>
          </a:p>
        </p:txBody>
      </p:sp>
    </p:spTree>
    <p:extLst>
      <p:ext uri="{BB962C8B-B14F-4D97-AF65-F5344CB8AC3E}">
        <p14:creationId xmlns:p14="http://schemas.microsoft.com/office/powerpoint/2010/main" val="120707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97408EA-61F7-46F0-A533-79A51E1AAAD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262DC0-EF0E-4895-B412-3794AE7E10A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6A9E1E1-B77B-42AA-BE76-F3DE76F3EE60}"/>
              </a:ext>
            </a:extLst>
          </p:cNvPr>
          <p:cNvSpPr>
            <a:spLocks noGrp="1"/>
          </p:cNvSpPr>
          <p:nvPr>
            <p:ph type="dt" sz="half" idx="10"/>
          </p:nvPr>
        </p:nvSpPr>
        <p:spPr/>
        <p:txBody>
          <a:bodyPr/>
          <a:lstStyle/>
          <a:p>
            <a:fld id="{6F79D7D7-6FC1-4573-A4EA-CD4FF7C27555}" type="datetime1">
              <a:rPr kumimoji="1" lang="ja-JP" altLang="en-US" smtClean="0"/>
              <a:t>2022/12/5</a:t>
            </a:fld>
            <a:endParaRPr kumimoji="1" lang="ja-JP" altLang="en-US"/>
          </a:p>
        </p:txBody>
      </p:sp>
      <p:sp>
        <p:nvSpPr>
          <p:cNvPr id="5" name="フッター プレースホルダー 4">
            <a:extLst>
              <a:ext uri="{FF2B5EF4-FFF2-40B4-BE49-F238E27FC236}">
                <a16:creationId xmlns:a16="http://schemas.microsoft.com/office/drawing/2014/main" id="{A390FEF6-8079-4E6C-A975-2749425E6D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17897D-71AC-4725-894C-62051D20FFB9}"/>
              </a:ext>
            </a:extLst>
          </p:cNvPr>
          <p:cNvSpPr>
            <a:spLocks noGrp="1"/>
          </p:cNvSpPr>
          <p:nvPr>
            <p:ph type="sldNum" sz="quarter" idx="12"/>
          </p:nvPr>
        </p:nvSpPr>
        <p:spPr/>
        <p:txBody>
          <a:bodyPr/>
          <a:lstStyle/>
          <a:p>
            <a:fld id="{4F5B3896-3227-4AEB-A43B-156B634E40C5}" type="slidenum">
              <a:rPr kumimoji="1" lang="ja-JP" altLang="en-US" smtClean="0"/>
              <a:t>‹#›</a:t>
            </a:fld>
            <a:endParaRPr kumimoji="1" lang="ja-JP" altLang="en-US"/>
          </a:p>
        </p:txBody>
      </p:sp>
    </p:spTree>
    <p:extLst>
      <p:ext uri="{BB962C8B-B14F-4D97-AF65-F5344CB8AC3E}">
        <p14:creationId xmlns:p14="http://schemas.microsoft.com/office/powerpoint/2010/main" val="373724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088ED6-5DEF-4D5D-9B31-BB2FEF7914C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63D1F8E-6B04-4538-960F-0A7F82E905AB}"/>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A3905E-961D-4D47-A047-232ED542D675}"/>
              </a:ext>
            </a:extLst>
          </p:cNvPr>
          <p:cNvSpPr>
            <a:spLocks noGrp="1"/>
          </p:cNvSpPr>
          <p:nvPr>
            <p:ph type="dt" sz="half" idx="10"/>
          </p:nvPr>
        </p:nvSpPr>
        <p:spPr/>
        <p:txBody>
          <a:bodyPr/>
          <a:lstStyle/>
          <a:p>
            <a:fld id="{3176C6E8-94DA-4B30-91E1-CABF598481D9}" type="datetime1">
              <a:rPr kumimoji="1" lang="ja-JP" altLang="en-US" smtClean="0"/>
              <a:t>2022/12/5</a:t>
            </a:fld>
            <a:endParaRPr kumimoji="1" lang="ja-JP" altLang="en-US"/>
          </a:p>
        </p:txBody>
      </p:sp>
      <p:sp>
        <p:nvSpPr>
          <p:cNvPr id="5" name="フッター プレースホルダー 4">
            <a:extLst>
              <a:ext uri="{FF2B5EF4-FFF2-40B4-BE49-F238E27FC236}">
                <a16:creationId xmlns:a16="http://schemas.microsoft.com/office/drawing/2014/main" id="{019223ED-0C5B-4C00-A6A6-32624400690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96851F-04AE-48A5-B002-59071E31BA94}"/>
              </a:ext>
            </a:extLst>
          </p:cNvPr>
          <p:cNvSpPr>
            <a:spLocks noGrp="1"/>
          </p:cNvSpPr>
          <p:nvPr>
            <p:ph type="sldNum" sz="quarter" idx="12"/>
          </p:nvPr>
        </p:nvSpPr>
        <p:spPr/>
        <p:txBody>
          <a:bodyPr/>
          <a:lstStyle/>
          <a:p>
            <a:fld id="{4F5B3896-3227-4AEB-A43B-156B634E40C5}" type="slidenum">
              <a:rPr kumimoji="1" lang="ja-JP" altLang="en-US" smtClean="0"/>
              <a:t>‹#›</a:t>
            </a:fld>
            <a:endParaRPr kumimoji="1" lang="ja-JP" altLang="en-US"/>
          </a:p>
        </p:txBody>
      </p:sp>
    </p:spTree>
    <p:extLst>
      <p:ext uri="{BB962C8B-B14F-4D97-AF65-F5344CB8AC3E}">
        <p14:creationId xmlns:p14="http://schemas.microsoft.com/office/powerpoint/2010/main" val="378978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3AF018-1C12-4017-A1C7-737BAE56D0C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1F97810-97A2-41F2-928D-E1A9852208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2C7617D-3533-4BED-881A-DEA1BA0AE62A}"/>
              </a:ext>
            </a:extLst>
          </p:cNvPr>
          <p:cNvSpPr>
            <a:spLocks noGrp="1"/>
          </p:cNvSpPr>
          <p:nvPr>
            <p:ph type="dt" sz="half" idx="10"/>
          </p:nvPr>
        </p:nvSpPr>
        <p:spPr/>
        <p:txBody>
          <a:bodyPr/>
          <a:lstStyle/>
          <a:p>
            <a:fld id="{0FCBF676-C70B-4872-ABFC-71375859CC0D}" type="datetime1">
              <a:rPr kumimoji="1" lang="ja-JP" altLang="en-US" smtClean="0"/>
              <a:t>2022/12/5</a:t>
            </a:fld>
            <a:endParaRPr kumimoji="1" lang="ja-JP" altLang="en-US"/>
          </a:p>
        </p:txBody>
      </p:sp>
      <p:sp>
        <p:nvSpPr>
          <p:cNvPr id="5" name="フッター プレースホルダー 4">
            <a:extLst>
              <a:ext uri="{FF2B5EF4-FFF2-40B4-BE49-F238E27FC236}">
                <a16:creationId xmlns:a16="http://schemas.microsoft.com/office/drawing/2014/main" id="{2497D8D4-5519-40A2-96F5-B0BD6E23283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08355C8-AA36-470C-8260-2E342F8D1F2C}"/>
              </a:ext>
            </a:extLst>
          </p:cNvPr>
          <p:cNvSpPr>
            <a:spLocks noGrp="1"/>
          </p:cNvSpPr>
          <p:nvPr>
            <p:ph type="sldNum" sz="quarter" idx="12"/>
          </p:nvPr>
        </p:nvSpPr>
        <p:spPr/>
        <p:txBody>
          <a:bodyPr/>
          <a:lstStyle/>
          <a:p>
            <a:fld id="{4F5B3896-3227-4AEB-A43B-156B634E40C5}" type="slidenum">
              <a:rPr kumimoji="1" lang="ja-JP" altLang="en-US" smtClean="0"/>
              <a:t>‹#›</a:t>
            </a:fld>
            <a:endParaRPr kumimoji="1" lang="ja-JP" altLang="en-US"/>
          </a:p>
        </p:txBody>
      </p:sp>
    </p:spTree>
    <p:extLst>
      <p:ext uri="{BB962C8B-B14F-4D97-AF65-F5344CB8AC3E}">
        <p14:creationId xmlns:p14="http://schemas.microsoft.com/office/powerpoint/2010/main" val="369385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350787-F1B5-4FC2-B4B6-9F3535C7F4D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53CEDAE-8F68-4306-91CE-2FD86E56A38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73D732D-BBA0-4C00-97AB-6E67F152303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51ED5ED-6180-4607-9A2D-DD771A1D0F49}"/>
              </a:ext>
            </a:extLst>
          </p:cNvPr>
          <p:cNvSpPr>
            <a:spLocks noGrp="1"/>
          </p:cNvSpPr>
          <p:nvPr>
            <p:ph type="dt" sz="half" idx="10"/>
          </p:nvPr>
        </p:nvSpPr>
        <p:spPr/>
        <p:txBody>
          <a:bodyPr/>
          <a:lstStyle/>
          <a:p>
            <a:fld id="{5CF44D66-5721-493A-A9CB-0412798B5250}" type="datetime1">
              <a:rPr kumimoji="1" lang="ja-JP" altLang="en-US" smtClean="0"/>
              <a:t>2022/12/5</a:t>
            </a:fld>
            <a:endParaRPr kumimoji="1" lang="ja-JP" altLang="en-US"/>
          </a:p>
        </p:txBody>
      </p:sp>
      <p:sp>
        <p:nvSpPr>
          <p:cNvPr id="6" name="フッター プレースホルダー 5">
            <a:extLst>
              <a:ext uri="{FF2B5EF4-FFF2-40B4-BE49-F238E27FC236}">
                <a16:creationId xmlns:a16="http://schemas.microsoft.com/office/drawing/2014/main" id="{5BA255A3-1EA8-491D-BD24-4BF29A554B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2BFE071-64D2-493E-8726-4E6BF48C591C}"/>
              </a:ext>
            </a:extLst>
          </p:cNvPr>
          <p:cNvSpPr>
            <a:spLocks noGrp="1"/>
          </p:cNvSpPr>
          <p:nvPr>
            <p:ph type="sldNum" sz="quarter" idx="12"/>
          </p:nvPr>
        </p:nvSpPr>
        <p:spPr/>
        <p:txBody>
          <a:bodyPr/>
          <a:lstStyle/>
          <a:p>
            <a:fld id="{4F5B3896-3227-4AEB-A43B-156B634E40C5}" type="slidenum">
              <a:rPr kumimoji="1" lang="ja-JP" altLang="en-US" smtClean="0"/>
              <a:t>‹#›</a:t>
            </a:fld>
            <a:endParaRPr kumimoji="1" lang="ja-JP" altLang="en-US"/>
          </a:p>
        </p:txBody>
      </p:sp>
    </p:spTree>
    <p:extLst>
      <p:ext uri="{BB962C8B-B14F-4D97-AF65-F5344CB8AC3E}">
        <p14:creationId xmlns:p14="http://schemas.microsoft.com/office/powerpoint/2010/main" val="173991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C71AED-F517-4E59-9780-F15ED63996F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0B6C9D5-1E37-404C-8042-7B5A6F1ECC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E32F607-BEEE-425E-A377-3684B2E1FFC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4E8944B-0642-4872-B4FA-0F2FC2B4A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F77433C-FD79-4CE2-851D-CB9917C5CAE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F5B859C-0F68-4063-8F5C-C2B7EBCF34F4}"/>
              </a:ext>
            </a:extLst>
          </p:cNvPr>
          <p:cNvSpPr>
            <a:spLocks noGrp="1"/>
          </p:cNvSpPr>
          <p:nvPr>
            <p:ph type="dt" sz="half" idx="10"/>
          </p:nvPr>
        </p:nvSpPr>
        <p:spPr/>
        <p:txBody>
          <a:bodyPr/>
          <a:lstStyle/>
          <a:p>
            <a:fld id="{513528C3-02C6-42D0-9505-85B789956905}" type="datetime1">
              <a:rPr kumimoji="1" lang="ja-JP" altLang="en-US" smtClean="0"/>
              <a:t>2022/12/5</a:t>
            </a:fld>
            <a:endParaRPr kumimoji="1" lang="ja-JP" altLang="en-US"/>
          </a:p>
        </p:txBody>
      </p:sp>
      <p:sp>
        <p:nvSpPr>
          <p:cNvPr id="8" name="フッター プレースホルダー 7">
            <a:extLst>
              <a:ext uri="{FF2B5EF4-FFF2-40B4-BE49-F238E27FC236}">
                <a16:creationId xmlns:a16="http://schemas.microsoft.com/office/drawing/2014/main" id="{AB3671C3-94DF-4292-B3C3-3665EE879CE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8623484-CEE7-4E66-916F-D9BAE32FAC20}"/>
              </a:ext>
            </a:extLst>
          </p:cNvPr>
          <p:cNvSpPr>
            <a:spLocks noGrp="1"/>
          </p:cNvSpPr>
          <p:nvPr>
            <p:ph type="sldNum" sz="quarter" idx="12"/>
          </p:nvPr>
        </p:nvSpPr>
        <p:spPr/>
        <p:txBody>
          <a:bodyPr/>
          <a:lstStyle/>
          <a:p>
            <a:fld id="{4F5B3896-3227-4AEB-A43B-156B634E40C5}" type="slidenum">
              <a:rPr kumimoji="1" lang="ja-JP" altLang="en-US" smtClean="0"/>
              <a:t>‹#›</a:t>
            </a:fld>
            <a:endParaRPr kumimoji="1" lang="ja-JP" altLang="en-US"/>
          </a:p>
        </p:txBody>
      </p:sp>
    </p:spTree>
    <p:extLst>
      <p:ext uri="{BB962C8B-B14F-4D97-AF65-F5344CB8AC3E}">
        <p14:creationId xmlns:p14="http://schemas.microsoft.com/office/powerpoint/2010/main" val="250512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4C0DFB-69ED-4508-BEA5-4D535741158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F6C5DE0-9AD7-4130-B3A7-C12B57A8C329}"/>
              </a:ext>
            </a:extLst>
          </p:cNvPr>
          <p:cNvSpPr>
            <a:spLocks noGrp="1"/>
          </p:cNvSpPr>
          <p:nvPr>
            <p:ph type="dt" sz="half" idx="10"/>
          </p:nvPr>
        </p:nvSpPr>
        <p:spPr/>
        <p:txBody>
          <a:bodyPr/>
          <a:lstStyle/>
          <a:p>
            <a:fld id="{FA540AC8-E6BF-4096-A091-86FC04F3EC03}" type="datetime1">
              <a:rPr kumimoji="1" lang="ja-JP" altLang="en-US" smtClean="0"/>
              <a:t>2022/12/5</a:t>
            </a:fld>
            <a:endParaRPr kumimoji="1" lang="ja-JP" altLang="en-US"/>
          </a:p>
        </p:txBody>
      </p:sp>
      <p:sp>
        <p:nvSpPr>
          <p:cNvPr id="4" name="フッター プレースホルダー 3">
            <a:extLst>
              <a:ext uri="{FF2B5EF4-FFF2-40B4-BE49-F238E27FC236}">
                <a16:creationId xmlns:a16="http://schemas.microsoft.com/office/drawing/2014/main" id="{429334B4-3C80-44EC-8814-330B4C0EC00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3A03572-06FF-4DFB-BC3C-72FB00FC4AE9}"/>
              </a:ext>
            </a:extLst>
          </p:cNvPr>
          <p:cNvSpPr>
            <a:spLocks noGrp="1"/>
          </p:cNvSpPr>
          <p:nvPr>
            <p:ph type="sldNum" sz="quarter" idx="12"/>
          </p:nvPr>
        </p:nvSpPr>
        <p:spPr/>
        <p:txBody>
          <a:bodyPr/>
          <a:lstStyle/>
          <a:p>
            <a:fld id="{4F5B3896-3227-4AEB-A43B-156B634E40C5}" type="slidenum">
              <a:rPr kumimoji="1" lang="ja-JP" altLang="en-US" smtClean="0"/>
              <a:t>‹#›</a:t>
            </a:fld>
            <a:endParaRPr kumimoji="1" lang="ja-JP" altLang="en-US"/>
          </a:p>
        </p:txBody>
      </p:sp>
    </p:spTree>
    <p:extLst>
      <p:ext uri="{BB962C8B-B14F-4D97-AF65-F5344CB8AC3E}">
        <p14:creationId xmlns:p14="http://schemas.microsoft.com/office/powerpoint/2010/main" val="10895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BC1819E-61CD-4736-9BB9-63D6956967AF}"/>
              </a:ext>
            </a:extLst>
          </p:cNvPr>
          <p:cNvSpPr>
            <a:spLocks noGrp="1"/>
          </p:cNvSpPr>
          <p:nvPr>
            <p:ph type="dt" sz="half" idx="10"/>
          </p:nvPr>
        </p:nvSpPr>
        <p:spPr/>
        <p:txBody>
          <a:bodyPr/>
          <a:lstStyle/>
          <a:p>
            <a:fld id="{B43CA7CE-C048-4ED7-8F22-7C2BCCE50EAA}" type="datetime1">
              <a:rPr kumimoji="1" lang="ja-JP" altLang="en-US" smtClean="0"/>
              <a:t>2022/12/5</a:t>
            </a:fld>
            <a:endParaRPr kumimoji="1" lang="ja-JP" altLang="en-US"/>
          </a:p>
        </p:txBody>
      </p:sp>
      <p:sp>
        <p:nvSpPr>
          <p:cNvPr id="3" name="フッター プレースホルダー 2">
            <a:extLst>
              <a:ext uri="{FF2B5EF4-FFF2-40B4-BE49-F238E27FC236}">
                <a16:creationId xmlns:a16="http://schemas.microsoft.com/office/drawing/2014/main" id="{FA2E1094-1046-4DDE-A341-B9331E68CC1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42A80FA-0A50-4D91-9AC3-BAEE75CF03AE}"/>
              </a:ext>
            </a:extLst>
          </p:cNvPr>
          <p:cNvSpPr>
            <a:spLocks noGrp="1"/>
          </p:cNvSpPr>
          <p:nvPr>
            <p:ph type="sldNum" sz="quarter" idx="12"/>
          </p:nvPr>
        </p:nvSpPr>
        <p:spPr/>
        <p:txBody>
          <a:bodyPr/>
          <a:lstStyle/>
          <a:p>
            <a:fld id="{4F5B3896-3227-4AEB-A43B-156B634E40C5}" type="slidenum">
              <a:rPr kumimoji="1" lang="ja-JP" altLang="en-US" smtClean="0"/>
              <a:t>‹#›</a:t>
            </a:fld>
            <a:endParaRPr kumimoji="1" lang="ja-JP" altLang="en-US"/>
          </a:p>
        </p:txBody>
      </p:sp>
    </p:spTree>
    <p:extLst>
      <p:ext uri="{BB962C8B-B14F-4D97-AF65-F5344CB8AC3E}">
        <p14:creationId xmlns:p14="http://schemas.microsoft.com/office/powerpoint/2010/main" val="119987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03CC70-BFF3-4B06-8BE4-B459E2EF63F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4192F9E-362A-4CC7-AA45-8D7365B4C5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EA572E0-66B8-4C2A-B931-C26D8E055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6B479A1-00AF-4322-8BAB-EE309E93AECC}"/>
              </a:ext>
            </a:extLst>
          </p:cNvPr>
          <p:cNvSpPr>
            <a:spLocks noGrp="1"/>
          </p:cNvSpPr>
          <p:nvPr>
            <p:ph type="dt" sz="half" idx="10"/>
          </p:nvPr>
        </p:nvSpPr>
        <p:spPr/>
        <p:txBody>
          <a:bodyPr/>
          <a:lstStyle/>
          <a:p>
            <a:fld id="{231D2A37-32FF-40E7-A278-4EEBC6401E8E}" type="datetime1">
              <a:rPr kumimoji="1" lang="ja-JP" altLang="en-US" smtClean="0"/>
              <a:t>2022/12/5</a:t>
            </a:fld>
            <a:endParaRPr kumimoji="1" lang="ja-JP" altLang="en-US"/>
          </a:p>
        </p:txBody>
      </p:sp>
      <p:sp>
        <p:nvSpPr>
          <p:cNvPr id="6" name="フッター プレースホルダー 5">
            <a:extLst>
              <a:ext uri="{FF2B5EF4-FFF2-40B4-BE49-F238E27FC236}">
                <a16:creationId xmlns:a16="http://schemas.microsoft.com/office/drawing/2014/main" id="{025F0E7F-2F61-4431-946F-F59C60BDDE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ACFC68B-537A-43E8-A369-4C2DE2E75767}"/>
              </a:ext>
            </a:extLst>
          </p:cNvPr>
          <p:cNvSpPr>
            <a:spLocks noGrp="1"/>
          </p:cNvSpPr>
          <p:nvPr>
            <p:ph type="sldNum" sz="quarter" idx="12"/>
          </p:nvPr>
        </p:nvSpPr>
        <p:spPr/>
        <p:txBody>
          <a:bodyPr/>
          <a:lstStyle/>
          <a:p>
            <a:fld id="{4F5B3896-3227-4AEB-A43B-156B634E40C5}" type="slidenum">
              <a:rPr kumimoji="1" lang="ja-JP" altLang="en-US" smtClean="0"/>
              <a:t>‹#›</a:t>
            </a:fld>
            <a:endParaRPr kumimoji="1" lang="ja-JP" altLang="en-US"/>
          </a:p>
        </p:txBody>
      </p:sp>
    </p:spTree>
    <p:extLst>
      <p:ext uri="{BB962C8B-B14F-4D97-AF65-F5344CB8AC3E}">
        <p14:creationId xmlns:p14="http://schemas.microsoft.com/office/powerpoint/2010/main" val="219442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A6B883-FAB9-44F8-B2B2-C61D30112DB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8F91692-D917-49C6-8EE6-AB823FB3E8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4F6B868-DD24-415C-B052-4AF01F9FB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A22252B-93C9-4E67-A3DD-E90F6DE16176}"/>
              </a:ext>
            </a:extLst>
          </p:cNvPr>
          <p:cNvSpPr>
            <a:spLocks noGrp="1"/>
          </p:cNvSpPr>
          <p:nvPr>
            <p:ph type="dt" sz="half" idx="10"/>
          </p:nvPr>
        </p:nvSpPr>
        <p:spPr/>
        <p:txBody>
          <a:bodyPr/>
          <a:lstStyle/>
          <a:p>
            <a:fld id="{801F8B13-91D9-4FEF-AF76-72671B31D4E2}" type="datetime1">
              <a:rPr kumimoji="1" lang="ja-JP" altLang="en-US" smtClean="0"/>
              <a:t>2022/12/5</a:t>
            </a:fld>
            <a:endParaRPr kumimoji="1" lang="ja-JP" altLang="en-US"/>
          </a:p>
        </p:txBody>
      </p:sp>
      <p:sp>
        <p:nvSpPr>
          <p:cNvPr id="6" name="フッター プレースホルダー 5">
            <a:extLst>
              <a:ext uri="{FF2B5EF4-FFF2-40B4-BE49-F238E27FC236}">
                <a16:creationId xmlns:a16="http://schemas.microsoft.com/office/drawing/2014/main" id="{F5551CF0-99F5-4038-813E-813B067419F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DE92AB-94CD-46A4-983B-2099DD391AEB}"/>
              </a:ext>
            </a:extLst>
          </p:cNvPr>
          <p:cNvSpPr>
            <a:spLocks noGrp="1"/>
          </p:cNvSpPr>
          <p:nvPr>
            <p:ph type="sldNum" sz="quarter" idx="12"/>
          </p:nvPr>
        </p:nvSpPr>
        <p:spPr/>
        <p:txBody>
          <a:bodyPr/>
          <a:lstStyle/>
          <a:p>
            <a:fld id="{4F5B3896-3227-4AEB-A43B-156B634E40C5}" type="slidenum">
              <a:rPr kumimoji="1" lang="ja-JP" altLang="en-US" smtClean="0"/>
              <a:t>‹#›</a:t>
            </a:fld>
            <a:endParaRPr kumimoji="1" lang="ja-JP" altLang="en-US"/>
          </a:p>
        </p:txBody>
      </p:sp>
    </p:spTree>
    <p:extLst>
      <p:ext uri="{BB962C8B-B14F-4D97-AF65-F5344CB8AC3E}">
        <p14:creationId xmlns:p14="http://schemas.microsoft.com/office/powerpoint/2010/main" val="1456148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484EEC6-A3B6-4198-B5C9-0C14EA33AA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B57687C-624C-4DB2-B5B3-D51AE98942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A3454AC-4058-4005-894F-DFDAEBF860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574F3-CAE0-4762-98CE-5B2C1262D6B0}" type="datetime1">
              <a:rPr kumimoji="1" lang="ja-JP" altLang="en-US" smtClean="0"/>
              <a:t>2022/12/5</a:t>
            </a:fld>
            <a:endParaRPr kumimoji="1" lang="ja-JP" altLang="en-US"/>
          </a:p>
        </p:txBody>
      </p:sp>
      <p:sp>
        <p:nvSpPr>
          <p:cNvPr id="5" name="フッター プレースホルダー 4">
            <a:extLst>
              <a:ext uri="{FF2B5EF4-FFF2-40B4-BE49-F238E27FC236}">
                <a16:creationId xmlns:a16="http://schemas.microsoft.com/office/drawing/2014/main" id="{18FB668D-0E0D-444C-807C-4B8ACE5E76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E3C7FA9-278B-4D33-B40A-FB562052EC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B3896-3227-4AEB-A43B-156B634E40C5}" type="slidenum">
              <a:rPr kumimoji="1" lang="ja-JP" altLang="en-US" smtClean="0"/>
              <a:t>‹#›</a:t>
            </a:fld>
            <a:endParaRPr kumimoji="1" lang="ja-JP" altLang="en-US"/>
          </a:p>
        </p:txBody>
      </p:sp>
    </p:spTree>
    <p:extLst>
      <p:ext uri="{BB962C8B-B14F-4D97-AF65-F5344CB8AC3E}">
        <p14:creationId xmlns:p14="http://schemas.microsoft.com/office/powerpoint/2010/main" val="4267080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4669E6-1F81-4082-A8FA-CB7570BA0ADB}"/>
              </a:ext>
            </a:extLst>
          </p:cNvPr>
          <p:cNvSpPr>
            <a:spLocks noGrp="1"/>
          </p:cNvSpPr>
          <p:nvPr>
            <p:ph type="title"/>
          </p:nvPr>
        </p:nvSpPr>
        <p:spPr/>
        <p:txBody>
          <a:bodyPr>
            <a:normAutofit fontScale="90000"/>
          </a:bodyPr>
          <a:lstStyle/>
          <a:p>
            <a:pPr marR="492125"/>
            <a:b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br>
            <a:r>
              <a:rPr lang="en-US"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b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br>
            <a:br>
              <a:rPr lang="en-US"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br>
            <a:br>
              <a:rPr lang="en-US"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br>
            <a:br>
              <a:rPr lang="en-US"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br>
            <a:b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br>
            <a:r>
              <a:rPr lang="en-US"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b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br>
            <a:b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br>
            <a:r>
              <a:rPr lang="en-US"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b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br>
            <a:br>
              <a:rPr lang="ja-JP" altLang="ja-JP" sz="1800" kern="100" dirty="0">
                <a:effectLst/>
                <a:latin typeface="ＭＳ 明朝" panose="02020609040205080304" pitchFamily="17" charset="-128"/>
                <a:ea typeface="ＭＳ 明朝" panose="02020609040205080304" pitchFamily="17" charset="-128"/>
                <a:cs typeface="Times New Roman" panose="02020603050405020304" pitchFamily="18" charset="0"/>
              </a:rPr>
            </a:br>
            <a:endParaRPr kumimoji="1" lang="ja-JP" altLang="en-US" b="1" dirty="0"/>
          </a:p>
        </p:txBody>
      </p:sp>
      <p:sp>
        <p:nvSpPr>
          <p:cNvPr id="3" name="コンテンツ プレースホルダー 2">
            <a:extLst>
              <a:ext uri="{FF2B5EF4-FFF2-40B4-BE49-F238E27FC236}">
                <a16:creationId xmlns:a16="http://schemas.microsoft.com/office/drawing/2014/main" id="{5377E646-783B-4072-9131-6097B7586F4E}"/>
              </a:ext>
            </a:extLst>
          </p:cNvPr>
          <p:cNvSpPr>
            <a:spLocks noGrp="1"/>
          </p:cNvSpPr>
          <p:nvPr>
            <p:ph idx="1"/>
          </p:nvPr>
        </p:nvSpPr>
        <p:spPr>
          <a:xfrm>
            <a:off x="685800" y="504825"/>
            <a:ext cx="10515600" cy="5605463"/>
          </a:xfrm>
        </p:spPr>
        <p:txBody>
          <a:bodyPr>
            <a:normAutofit/>
          </a:bodyPr>
          <a:lstStyle/>
          <a:p>
            <a:pPr marL="0" indent="0" algn="ctr">
              <a:buNone/>
            </a:pPr>
            <a:endParaRPr lang="en-US" altLang="ja-JP" dirty="0"/>
          </a:p>
          <a:p>
            <a:pPr marL="0" indent="0" algn="ctr">
              <a:buNone/>
            </a:pPr>
            <a:endParaRPr lang="en-US" altLang="ja-JP" dirty="0"/>
          </a:p>
          <a:p>
            <a:pPr marL="0" indent="0" algn="ctr">
              <a:buNone/>
            </a:pPr>
            <a:r>
              <a:rPr lang="ja-JP" altLang="en-US" b="1" dirty="0"/>
              <a:t>中央社保協・オンライン学習会</a:t>
            </a:r>
            <a:br>
              <a:rPr lang="ja-JP" altLang="en-US" b="1" dirty="0"/>
            </a:br>
            <a:br>
              <a:rPr lang="ja-JP" altLang="en-US" b="1" dirty="0"/>
            </a:br>
            <a:r>
              <a:rPr lang="ja-JP" altLang="en-US" sz="4000" b="1" dirty="0"/>
              <a:t>マイナンバー・デジタル関連法</a:t>
            </a:r>
            <a:endParaRPr lang="en-US" altLang="ja-JP" sz="4000" b="1" dirty="0"/>
          </a:p>
          <a:p>
            <a:pPr marL="0" indent="0" algn="ctr">
              <a:buNone/>
            </a:pPr>
            <a:r>
              <a:rPr lang="ja-JP" altLang="en-US" sz="4000" b="1" dirty="0"/>
              <a:t>と社会保障</a:t>
            </a:r>
            <a:endParaRPr kumimoji="1" lang="en-US" altLang="ja-JP" b="1" dirty="0"/>
          </a:p>
          <a:p>
            <a:pPr marL="0" indent="0">
              <a:buNone/>
            </a:pPr>
            <a:endParaRPr lang="en-US" altLang="ja-JP" b="1" dirty="0"/>
          </a:p>
          <a:p>
            <a:pPr marL="0" indent="0" algn="r">
              <a:buNone/>
            </a:pPr>
            <a:r>
              <a:rPr kumimoji="1" lang="ja-JP" altLang="en-US" b="1" dirty="0"/>
              <a:t>２０２２</a:t>
            </a:r>
            <a:r>
              <a:rPr kumimoji="1" lang="en-US" altLang="ja-JP" b="1" dirty="0"/>
              <a:t>.</a:t>
            </a:r>
            <a:r>
              <a:rPr kumimoji="1" lang="ja-JP" altLang="en-US" b="1" dirty="0"/>
              <a:t>１２</a:t>
            </a:r>
            <a:r>
              <a:rPr kumimoji="1" lang="en-US" altLang="ja-JP" b="1" dirty="0"/>
              <a:t>.</a:t>
            </a:r>
            <a:r>
              <a:rPr kumimoji="1" lang="ja-JP" altLang="en-US" b="1" dirty="0"/>
              <a:t>７</a:t>
            </a:r>
            <a:br>
              <a:rPr kumimoji="1" lang="ja-JP" altLang="en-US" b="1" dirty="0"/>
            </a:br>
            <a:br>
              <a:rPr kumimoji="1" lang="ja-JP" altLang="en-US" b="1" dirty="0"/>
            </a:br>
            <a:r>
              <a:rPr kumimoji="1" lang="ja-JP" altLang="en-US" b="1" dirty="0"/>
              <a:t>弁護士　瀬　川　宏　貴</a:t>
            </a:r>
          </a:p>
        </p:txBody>
      </p:sp>
      <p:sp>
        <p:nvSpPr>
          <p:cNvPr id="4" name="スライド番号プレースホルダー 3">
            <a:extLst>
              <a:ext uri="{FF2B5EF4-FFF2-40B4-BE49-F238E27FC236}">
                <a16:creationId xmlns:a16="http://schemas.microsoft.com/office/drawing/2014/main" id="{0F533D42-05DB-410C-9FB1-06A04F719300}"/>
              </a:ext>
            </a:extLst>
          </p:cNvPr>
          <p:cNvSpPr>
            <a:spLocks noGrp="1"/>
          </p:cNvSpPr>
          <p:nvPr>
            <p:ph type="sldNum" sz="quarter" idx="12"/>
          </p:nvPr>
        </p:nvSpPr>
        <p:spPr/>
        <p:txBody>
          <a:bodyPr/>
          <a:lstStyle/>
          <a:p>
            <a:fld id="{4F5B3896-3227-4AEB-A43B-156B634E40C5}" type="slidenum">
              <a:rPr kumimoji="1" lang="ja-JP" altLang="en-US" smtClean="0"/>
              <a:t>1</a:t>
            </a:fld>
            <a:endParaRPr kumimoji="1" lang="ja-JP" altLang="en-US"/>
          </a:p>
        </p:txBody>
      </p:sp>
    </p:spTree>
    <p:extLst>
      <p:ext uri="{BB962C8B-B14F-4D97-AF65-F5344CB8AC3E}">
        <p14:creationId xmlns:p14="http://schemas.microsoft.com/office/powerpoint/2010/main" val="138209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F745CF6-7846-405F-B2B2-DC23EBC9D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2525" y="585787"/>
            <a:ext cx="9534525" cy="5953125"/>
          </a:xfrm>
          <a:prstGeom prst="rect">
            <a:avLst/>
          </a:prstGeom>
        </p:spPr>
      </p:pic>
      <p:sp>
        <p:nvSpPr>
          <p:cNvPr id="4" name="スライド番号プレースホルダー 3">
            <a:extLst>
              <a:ext uri="{FF2B5EF4-FFF2-40B4-BE49-F238E27FC236}">
                <a16:creationId xmlns:a16="http://schemas.microsoft.com/office/drawing/2014/main" id="{DC702544-8F38-400C-A016-39859128DD95}"/>
              </a:ext>
            </a:extLst>
          </p:cNvPr>
          <p:cNvSpPr>
            <a:spLocks noGrp="1"/>
          </p:cNvSpPr>
          <p:nvPr>
            <p:ph type="sldNum" sz="quarter" idx="12"/>
          </p:nvPr>
        </p:nvSpPr>
        <p:spPr/>
        <p:txBody>
          <a:bodyPr/>
          <a:lstStyle/>
          <a:p>
            <a:fld id="{4F5B3896-3227-4AEB-A43B-156B634E40C5}" type="slidenum">
              <a:rPr kumimoji="1" lang="ja-JP" altLang="en-US" smtClean="0"/>
              <a:t>10</a:t>
            </a:fld>
            <a:endParaRPr kumimoji="1" lang="ja-JP" altLang="en-US"/>
          </a:p>
        </p:txBody>
      </p:sp>
    </p:spTree>
    <p:extLst>
      <p:ext uri="{BB962C8B-B14F-4D97-AF65-F5344CB8AC3E}">
        <p14:creationId xmlns:p14="http://schemas.microsoft.com/office/powerpoint/2010/main" val="189240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F84BC2-369A-BAF7-C11B-21B816ABF4A2}"/>
              </a:ext>
            </a:extLst>
          </p:cNvPr>
          <p:cNvSpPr>
            <a:spLocks noGrp="1"/>
          </p:cNvSpPr>
          <p:nvPr>
            <p:ph type="title"/>
          </p:nvPr>
        </p:nvSpPr>
        <p:spPr/>
        <p:txBody>
          <a:bodyPr/>
          <a:lstStyle/>
          <a:p>
            <a:r>
              <a:rPr kumimoji="1" lang="ja-JP" altLang="en-US" b="1" dirty="0"/>
              <a:t>デジタル社会の実現に向けた重点計画</a:t>
            </a:r>
          </a:p>
        </p:txBody>
      </p:sp>
      <p:sp>
        <p:nvSpPr>
          <p:cNvPr id="3" name="コンテンツ プレースホルダー 2">
            <a:extLst>
              <a:ext uri="{FF2B5EF4-FFF2-40B4-BE49-F238E27FC236}">
                <a16:creationId xmlns:a16="http://schemas.microsoft.com/office/drawing/2014/main" id="{82BA2FAD-2C98-4F1C-9863-525091E9D59B}"/>
              </a:ext>
            </a:extLst>
          </p:cNvPr>
          <p:cNvSpPr>
            <a:spLocks noGrp="1"/>
          </p:cNvSpPr>
          <p:nvPr>
            <p:ph idx="1"/>
          </p:nvPr>
        </p:nvSpPr>
        <p:spPr/>
        <p:txBody>
          <a:bodyPr>
            <a:normAutofit/>
          </a:bodyPr>
          <a:lstStyle/>
          <a:p>
            <a:pPr marL="0" indent="0">
              <a:buNone/>
            </a:pPr>
            <a:endParaRPr lang="en-US" altLang="ja-JP" dirty="0"/>
          </a:p>
          <a:p>
            <a:pPr marL="0" indent="0">
              <a:buNone/>
            </a:pPr>
            <a:r>
              <a:rPr lang="ja-JP" altLang="en-US" dirty="0"/>
              <a:t>デジタル社会の実現に向けた重点計画（令和３年</a:t>
            </a:r>
            <a:r>
              <a:rPr lang="en-US" altLang="ja-JP" dirty="0"/>
              <a:t>12</a:t>
            </a:r>
            <a:r>
              <a:rPr lang="ja-JP" altLang="en-US" dirty="0"/>
              <a:t>月</a:t>
            </a:r>
            <a:r>
              <a:rPr lang="en-US" altLang="ja-JP" dirty="0"/>
              <a:t>24</a:t>
            </a:r>
            <a:r>
              <a:rPr lang="ja-JP" altLang="en-US" dirty="0"/>
              <a:t>日）</a:t>
            </a:r>
            <a:endParaRPr lang="en-US" altLang="ja-JP" dirty="0"/>
          </a:p>
          <a:p>
            <a:pPr marL="0" indent="0">
              <a:buNone/>
            </a:pPr>
            <a:r>
              <a:rPr lang="ja-JP" altLang="en-US" dirty="0"/>
              <a:t>「マイナンバーカードの </a:t>
            </a:r>
            <a:r>
              <a:rPr lang="en-US" altLang="ja-JP" dirty="0"/>
              <a:t>IC </a:t>
            </a:r>
            <a:r>
              <a:rPr lang="ja-JP" altLang="en-US" dirty="0"/>
              <a:t>チップには電子証明書などの機能を搭載しており、民間事業者を含め様々なサービスに活用することができる。・・・・・様々なメリットがあるため、</a:t>
            </a:r>
            <a:r>
              <a:rPr lang="ja-JP" altLang="en-US" b="1" u="sng" dirty="0"/>
              <a:t>マイナンバーカードの徹底的な利用</a:t>
            </a:r>
            <a:r>
              <a:rPr lang="ja-JP" altLang="en-US" dirty="0"/>
              <a:t>を推進する。」</a:t>
            </a:r>
            <a:endParaRPr lang="en-US" altLang="ja-JP" dirty="0"/>
          </a:p>
          <a:p>
            <a:pPr marL="0" indent="0">
              <a:buNone/>
            </a:pPr>
            <a:endParaRPr lang="en-US" altLang="ja-JP" dirty="0"/>
          </a:p>
          <a:p>
            <a:pPr marL="0" indent="0">
              <a:buNone/>
            </a:pPr>
            <a:r>
              <a:rPr lang="ja-JP" altLang="en-US" dirty="0"/>
              <a:t>→マイナンバーカードの電子証明書機能の徹底利用を推進</a:t>
            </a:r>
            <a:endParaRPr lang="en-US" altLang="ja-JP" dirty="0"/>
          </a:p>
          <a:p>
            <a:pPr marL="0" indent="0">
              <a:buNone/>
            </a:pPr>
            <a:endParaRPr lang="en-US" altLang="ja-JP" dirty="0"/>
          </a:p>
          <a:p>
            <a:pPr marL="0" indent="0">
              <a:buNone/>
            </a:pPr>
            <a:endParaRPr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866D0B13-19F6-4D6C-7846-D5C5A4FD5AEF}"/>
              </a:ext>
            </a:extLst>
          </p:cNvPr>
          <p:cNvSpPr>
            <a:spLocks noGrp="1"/>
          </p:cNvSpPr>
          <p:nvPr>
            <p:ph type="sldNum" sz="quarter" idx="12"/>
          </p:nvPr>
        </p:nvSpPr>
        <p:spPr/>
        <p:txBody>
          <a:bodyPr/>
          <a:lstStyle/>
          <a:p>
            <a:fld id="{4F5B3896-3227-4AEB-A43B-156B634E40C5}" type="slidenum">
              <a:rPr kumimoji="1" lang="ja-JP" altLang="en-US" smtClean="0"/>
              <a:t>11</a:t>
            </a:fld>
            <a:endParaRPr kumimoji="1" lang="ja-JP" altLang="en-US"/>
          </a:p>
        </p:txBody>
      </p:sp>
    </p:spTree>
    <p:extLst>
      <p:ext uri="{BB962C8B-B14F-4D97-AF65-F5344CB8AC3E}">
        <p14:creationId xmlns:p14="http://schemas.microsoft.com/office/powerpoint/2010/main" val="3521074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606AD4-E7DA-E429-7B39-231EFA54AC84}"/>
              </a:ext>
            </a:extLst>
          </p:cNvPr>
          <p:cNvSpPr>
            <a:spLocks noGrp="1"/>
          </p:cNvSpPr>
          <p:nvPr>
            <p:ph type="title"/>
          </p:nvPr>
        </p:nvSpPr>
        <p:spPr/>
        <p:txBody>
          <a:bodyPr/>
          <a:lstStyle/>
          <a:p>
            <a:r>
              <a:rPr kumimoji="1" lang="ja-JP" altLang="en-US" b="1" dirty="0"/>
              <a:t>マイナ保険証への一本化について</a:t>
            </a:r>
          </a:p>
        </p:txBody>
      </p:sp>
      <p:sp>
        <p:nvSpPr>
          <p:cNvPr id="3" name="コンテンツ プレースホルダー 2">
            <a:extLst>
              <a:ext uri="{FF2B5EF4-FFF2-40B4-BE49-F238E27FC236}">
                <a16:creationId xmlns:a16="http://schemas.microsoft.com/office/drawing/2014/main" id="{6F1A764A-1C70-F758-A0DA-071078AB8C33}"/>
              </a:ext>
            </a:extLst>
          </p:cNvPr>
          <p:cNvSpPr>
            <a:spLocks noGrp="1"/>
          </p:cNvSpPr>
          <p:nvPr>
            <p:ph idx="1"/>
          </p:nvPr>
        </p:nvSpPr>
        <p:spPr/>
        <p:txBody>
          <a:bodyPr>
            <a:normAutofit fontScale="92500"/>
          </a:bodyPr>
          <a:lstStyle/>
          <a:p>
            <a:endParaRPr lang="en-US" altLang="ja-JP" dirty="0"/>
          </a:p>
          <a:p>
            <a:r>
              <a:rPr lang="en-US" altLang="ja-JP" dirty="0"/>
              <a:t>2022</a:t>
            </a:r>
            <a:r>
              <a:rPr lang="ja-JP" altLang="en-US" dirty="0"/>
              <a:t>年</a:t>
            </a:r>
            <a:r>
              <a:rPr kumimoji="1" lang="ja-JP" altLang="en-US" dirty="0"/>
              <a:t>６月７日「経済財政運営と改革の基本方針 </a:t>
            </a:r>
            <a:r>
              <a:rPr kumimoji="1" lang="en-US" altLang="ja-JP" dirty="0"/>
              <a:t>2022</a:t>
            </a:r>
            <a:r>
              <a:rPr kumimoji="1" lang="ja-JP" altLang="en-US" dirty="0"/>
              <a:t>」</a:t>
            </a:r>
            <a:endParaRPr kumimoji="1" lang="en-US" altLang="ja-JP" dirty="0"/>
          </a:p>
          <a:p>
            <a:endParaRPr kumimoji="1" lang="en-US" altLang="ja-JP" dirty="0"/>
          </a:p>
          <a:p>
            <a:pPr marL="0" indent="0">
              <a:buNone/>
            </a:pPr>
            <a:r>
              <a:rPr kumimoji="1" lang="ja-JP" altLang="en-US" dirty="0"/>
              <a:t>「</a:t>
            </a:r>
            <a:r>
              <a:rPr kumimoji="1" lang="en-US" altLang="ja-JP" dirty="0"/>
              <a:t>2024 </a:t>
            </a:r>
            <a:r>
              <a:rPr kumimoji="1" lang="ja-JP" altLang="en-US" dirty="0"/>
              <a:t>年度中を目途に保険者による保険証発行の選択制の導入を</a:t>
            </a:r>
            <a:endParaRPr kumimoji="1" lang="en-US" altLang="ja-JP" dirty="0"/>
          </a:p>
          <a:p>
            <a:pPr marL="0" indent="0">
              <a:buNone/>
            </a:pPr>
            <a:r>
              <a:rPr kumimoji="1" lang="ja-JP" altLang="en-US" dirty="0"/>
              <a:t>目指し、さらにオンライン資格確認の導入状況等を踏まえ、</a:t>
            </a:r>
            <a:r>
              <a:rPr kumimoji="1" lang="ja-JP" altLang="en-US" b="1" dirty="0"/>
              <a:t>保険証</a:t>
            </a:r>
            <a:endParaRPr kumimoji="1" lang="en-US" altLang="ja-JP" b="1" dirty="0"/>
          </a:p>
          <a:p>
            <a:pPr marL="0" indent="0">
              <a:buNone/>
            </a:pPr>
            <a:r>
              <a:rPr kumimoji="1" lang="ja-JP" altLang="en-US" b="1" dirty="0"/>
              <a:t>の原則廃止</a:t>
            </a:r>
            <a:r>
              <a:rPr kumimoji="1" lang="ja-JP" altLang="en-US" dirty="0"/>
              <a:t>を目指す」</a:t>
            </a:r>
            <a:endParaRPr kumimoji="1" lang="en-US" altLang="ja-JP" dirty="0"/>
          </a:p>
          <a:p>
            <a:pPr marL="0" indent="0">
              <a:buNone/>
            </a:pPr>
            <a:endParaRPr kumimoji="1" lang="en-US" altLang="ja-JP" dirty="0"/>
          </a:p>
          <a:p>
            <a:pPr marL="0" indent="0">
              <a:buNone/>
            </a:pPr>
            <a:r>
              <a:rPr kumimoji="1" lang="ja-JP" altLang="en-US" dirty="0"/>
              <a:t>「原則廃止」については、「</a:t>
            </a:r>
            <a:r>
              <a:rPr kumimoji="1" lang="ja-JP" altLang="en-US" b="1" dirty="0"/>
              <a:t>加入者から申請があれば保険証は交付される</a:t>
            </a:r>
            <a:r>
              <a:rPr kumimoji="1" lang="ja-JP" altLang="en-US" dirty="0"/>
              <a:t>」とされていた。</a:t>
            </a:r>
          </a:p>
        </p:txBody>
      </p:sp>
      <p:sp>
        <p:nvSpPr>
          <p:cNvPr id="4" name="スライド番号プレースホルダー 3">
            <a:extLst>
              <a:ext uri="{FF2B5EF4-FFF2-40B4-BE49-F238E27FC236}">
                <a16:creationId xmlns:a16="http://schemas.microsoft.com/office/drawing/2014/main" id="{4500661C-E5A1-0006-7DC4-8EDD07F7A68B}"/>
              </a:ext>
            </a:extLst>
          </p:cNvPr>
          <p:cNvSpPr>
            <a:spLocks noGrp="1"/>
          </p:cNvSpPr>
          <p:nvPr>
            <p:ph type="sldNum" sz="quarter" idx="12"/>
          </p:nvPr>
        </p:nvSpPr>
        <p:spPr/>
        <p:txBody>
          <a:bodyPr/>
          <a:lstStyle/>
          <a:p>
            <a:fld id="{4F5B3896-3227-4AEB-A43B-156B634E40C5}" type="slidenum">
              <a:rPr kumimoji="1" lang="ja-JP" altLang="en-US" smtClean="0"/>
              <a:t>12</a:t>
            </a:fld>
            <a:endParaRPr kumimoji="1" lang="ja-JP" altLang="en-US"/>
          </a:p>
        </p:txBody>
      </p:sp>
    </p:spTree>
    <p:extLst>
      <p:ext uri="{BB962C8B-B14F-4D97-AF65-F5344CB8AC3E}">
        <p14:creationId xmlns:p14="http://schemas.microsoft.com/office/powerpoint/2010/main" val="322604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921202-CD80-8853-7B22-BB00D54310C9}"/>
              </a:ext>
            </a:extLst>
          </p:cNvPr>
          <p:cNvSpPr>
            <a:spLocks noGrp="1"/>
          </p:cNvSpPr>
          <p:nvPr>
            <p:ph type="title"/>
          </p:nvPr>
        </p:nvSpPr>
        <p:spPr/>
        <p:txBody>
          <a:bodyPr/>
          <a:lstStyle/>
          <a:p>
            <a:r>
              <a:rPr lang="en-US" altLang="ja-JP" b="1" dirty="0"/>
              <a:t>2022</a:t>
            </a:r>
            <a:r>
              <a:rPr lang="ja-JP" altLang="en-US" b="1" dirty="0"/>
              <a:t>年</a:t>
            </a:r>
            <a:r>
              <a:rPr lang="en-US" altLang="ja-JP" b="1" dirty="0"/>
              <a:t>10</a:t>
            </a:r>
            <a:r>
              <a:rPr lang="ja-JP" altLang="en-US" b="1" dirty="0"/>
              <a:t>月</a:t>
            </a:r>
            <a:r>
              <a:rPr lang="en-US" altLang="ja-JP" b="1" dirty="0"/>
              <a:t>13</a:t>
            </a:r>
            <a:r>
              <a:rPr lang="ja-JP" altLang="en-US" b="1" dirty="0"/>
              <a:t>日の河野大臣の記者会見</a:t>
            </a:r>
            <a:endParaRPr kumimoji="1" lang="ja-JP" altLang="en-US" b="1" dirty="0"/>
          </a:p>
        </p:txBody>
      </p:sp>
      <p:sp>
        <p:nvSpPr>
          <p:cNvPr id="3" name="コンテンツ プレースホルダー 2">
            <a:extLst>
              <a:ext uri="{FF2B5EF4-FFF2-40B4-BE49-F238E27FC236}">
                <a16:creationId xmlns:a16="http://schemas.microsoft.com/office/drawing/2014/main" id="{A9610CC6-46D5-AB8B-E7D1-96C6CA73B536}"/>
              </a:ext>
            </a:extLst>
          </p:cNvPr>
          <p:cNvSpPr>
            <a:spLocks noGrp="1"/>
          </p:cNvSpPr>
          <p:nvPr>
            <p:ph idx="1"/>
          </p:nvPr>
        </p:nvSpPr>
        <p:spPr/>
        <p:txBody>
          <a:bodyPr/>
          <a:lstStyle/>
          <a:p>
            <a:endParaRPr lang="en-US" altLang="ja-JP" sz="2800" dirty="0">
              <a:effectLst/>
              <a:ea typeface="游明朝" panose="02020400000000000000" pitchFamily="18" charset="-128"/>
              <a:cs typeface="Times New Roman" panose="02020603050405020304" pitchFamily="18" charset="0"/>
            </a:endParaRPr>
          </a:p>
          <a:p>
            <a:pPr marL="0" indent="0">
              <a:buNone/>
            </a:pPr>
            <a:r>
              <a:rPr lang="ja-JP" altLang="en-US" dirty="0">
                <a:ea typeface="游明朝" panose="02020400000000000000" pitchFamily="18" charset="-128"/>
                <a:cs typeface="Times New Roman" panose="02020603050405020304" pitchFamily="18" charset="0"/>
              </a:rPr>
              <a:t>　</a:t>
            </a:r>
            <a:r>
              <a:rPr lang="ja-JP" altLang="en-US" sz="2800" dirty="0">
                <a:effectLst/>
                <a:ea typeface="游明朝" panose="02020400000000000000" pitchFamily="18" charset="-128"/>
                <a:cs typeface="Times New Roman" panose="02020603050405020304" pitchFamily="18" charset="0"/>
              </a:rPr>
              <a:t>ところが、</a:t>
            </a:r>
            <a:r>
              <a:rPr lang="ja-JP" altLang="ja-JP" sz="2800" dirty="0">
                <a:effectLst/>
                <a:ea typeface="游明朝" panose="02020400000000000000" pitchFamily="18" charset="-128"/>
                <a:cs typeface="Times New Roman" panose="02020603050405020304" pitchFamily="18" charset="0"/>
              </a:rPr>
              <a:t>本年１０月１３日、河野デジタル大臣</a:t>
            </a:r>
            <a:r>
              <a:rPr lang="ja-JP" altLang="en-US" sz="2800" dirty="0">
                <a:effectLst/>
                <a:ea typeface="游明朝" panose="02020400000000000000" pitchFamily="18" charset="-128"/>
                <a:cs typeface="Times New Roman" panose="02020603050405020304" pitchFamily="18" charset="0"/>
              </a:rPr>
              <a:t>の</a:t>
            </a:r>
            <a:r>
              <a:rPr lang="ja-JP" altLang="ja-JP" sz="2800" dirty="0">
                <a:effectLst/>
                <a:ea typeface="游明朝" panose="02020400000000000000" pitchFamily="18" charset="-128"/>
                <a:cs typeface="Times New Roman" panose="02020603050405020304" pitchFamily="18" charset="0"/>
              </a:rPr>
              <a:t>記者会見</a:t>
            </a:r>
            <a:r>
              <a:rPr lang="ja-JP" altLang="en-US" sz="2800" dirty="0">
                <a:effectLst/>
                <a:ea typeface="游明朝" panose="02020400000000000000" pitchFamily="18" charset="-128"/>
                <a:cs typeface="Times New Roman" panose="02020603050405020304" pitchFamily="18" charset="0"/>
              </a:rPr>
              <a:t>では、</a:t>
            </a:r>
            <a:r>
              <a:rPr lang="ja-JP" altLang="ja-JP" sz="2800" dirty="0">
                <a:effectLst/>
                <a:ea typeface="游明朝" panose="02020400000000000000" pitchFamily="18" charset="-128"/>
                <a:cs typeface="Times New Roman" panose="02020603050405020304" pitchFamily="18" charset="0"/>
              </a:rPr>
              <a:t>「デジタル社会を新しく作っていくための、マイナンバーカードはいわばパスポートのような役割を果たすことになる」と述べて、令和６年（2024年）の秋に、現在使われている紙の健康保険証を廃止し、マイナンバーカードへ一体化した形に切り替えると発表した。</a:t>
            </a:r>
            <a:endParaRPr lang="en-US" altLang="ja-JP" sz="2800" dirty="0">
              <a:effectLst/>
              <a:ea typeface="游明朝" panose="02020400000000000000" pitchFamily="18" charset="-128"/>
              <a:cs typeface="Times New Roman" panose="02020603050405020304" pitchFamily="18" charset="0"/>
            </a:endParaRPr>
          </a:p>
          <a:p>
            <a:pPr marL="0" indent="0">
              <a:buNone/>
            </a:pPr>
            <a:endParaRPr kumimoji="1" lang="en-US" altLang="ja-JP" dirty="0">
              <a:ea typeface="游明朝" panose="02020400000000000000" pitchFamily="18" charset="-128"/>
              <a:cs typeface="Times New Roman" panose="02020603050405020304" pitchFamily="18" charset="0"/>
            </a:endParaRPr>
          </a:p>
          <a:p>
            <a:pPr marL="0" indent="0">
              <a:buNone/>
            </a:pPr>
            <a:r>
              <a:rPr lang="ja-JP" altLang="en-US" dirty="0">
                <a:ea typeface="游明朝" panose="02020400000000000000" pitchFamily="18" charset="-128"/>
                <a:cs typeface="Times New Roman" panose="02020603050405020304" pitchFamily="18" charset="0"/>
              </a:rPr>
              <a:t>　→原則廃止ではなく廃止であり、希望者にも保険証を交付しないというもの。</a:t>
            </a:r>
            <a:endParaRPr kumimoji="1" lang="ja-JP" altLang="en-US" dirty="0"/>
          </a:p>
        </p:txBody>
      </p:sp>
      <p:sp>
        <p:nvSpPr>
          <p:cNvPr id="4" name="スライド番号プレースホルダー 3">
            <a:extLst>
              <a:ext uri="{FF2B5EF4-FFF2-40B4-BE49-F238E27FC236}">
                <a16:creationId xmlns:a16="http://schemas.microsoft.com/office/drawing/2014/main" id="{35E22C28-AA66-E5CD-C032-D66CC1FD9DB8}"/>
              </a:ext>
            </a:extLst>
          </p:cNvPr>
          <p:cNvSpPr>
            <a:spLocks noGrp="1"/>
          </p:cNvSpPr>
          <p:nvPr>
            <p:ph type="sldNum" sz="quarter" idx="12"/>
          </p:nvPr>
        </p:nvSpPr>
        <p:spPr/>
        <p:txBody>
          <a:bodyPr/>
          <a:lstStyle/>
          <a:p>
            <a:fld id="{4F5B3896-3227-4AEB-A43B-156B634E40C5}" type="slidenum">
              <a:rPr kumimoji="1" lang="ja-JP" altLang="en-US" smtClean="0"/>
              <a:t>13</a:t>
            </a:fld>
            <a:endParaRPr kumimoji="1" lang="ja-JP" altLang="en-US"/>
          </a:p>
        </p:txBody>
      </p:sp>
    </p:spTree>
    <p:extLst>
      <p:ext uri="{BB962C8B-B14F-4D97-AF65-F5344CB8AC3E}">
        <p14:creationId xmlns:p14="http://schemas.microsoft.com/office/powerpoint/2010/main" val="2914256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3D03F5-0728-7C60-C8A0-7A0BF45DDC94}"/>
              </a:ext>
            </a:extLst>
          </p:cNvPr>
          <p:cNvSpPr>
            <a:spLocks noGrp="1"/>
          </p:cNvSpPr>
          <p:nvPr>
            <p:ph type="title"/>
          </p:nvPr>
        </p:nvSpPr>
        <p:spPr/>
        <p:txBody>
          <a:bodyPr/>
          <a:lstStyle/>
          <a:p>
            <a:r>
              <a:rPr kumimoji="1" lang="ja-JP" altLang="en-US" b="1" dirty="0"/>
              <a:t>医療機関にオンライン資格確認システム</a:t>
            </a:r>
            <a:r>
              <a:rPr lang="ja-JP" altLang="en-US" b="1" dirty="0"/>
              <a:t>の</a:t>
            </a:r>
            <a:r>
              <a:rPr kumimoji="1" lang="ja-JP" altLang="en-US" b="1" dirty="0"/>
              <a:t>義務化</a:t>
            </a:r>
          </a:p>
        </p:txBody>
      </p:sp>
      <p:sp>
        <p:nvSpPr>
          <p:cNvPr id="3" name="コンテンツ プレースホルダー 2">
            <a:extLst>
              <a:ext uri="{FF2B5EF4-FFF2-40B4-BE49-F238E27FC236}">
                <a16:creationId xmlns:a16="http://schemas.microsoft.com/office/drawing/2014/main" id="{E8A7EC19-B56D-7FBE-C379-2246DA6810BA}"/>
              </a:ext>
            </a:extLst>
          </p:cNvPr>
          <p:cNvSpPr>
            <a:spLocks noGrp="1"/>
          </p:cNvSpPr>
          <p:nvPr>
            <p:ph idx="1"/>
          </p:nvPr>
        </p:nvSpPr>
        <p:spPr/>
        <p:txBody>
          <a:bodyPr>
            <a:normAutofit/>
          </a:bodyPr>
          <a:lstStyle/>
          <a:p>
            <a:endParaRPr lang="en-US" altLang="ja-JP" dirty="0"/>
          </a:p>
          <a:p>
            <a:r>
              <a:rPr lang="en-US" altLang="ja-JP" dirty="0"/>
              <a:t>2022</a:t>
            </a:r>
            <a:r>
              <a:rPr lang="ja-JP" altLang="en-US" dirty="0"/>
              <a:t>年</a:t>
            </a:r>
            <a:r>
              <a:rPr kumimoji="1" lang="ja-JP" altLang="en-US" dirty="0"/>
              <a:t>９月５日、国は、保険医療機関等が遵守すべき基本規程というべき「保険医療機関及び保険医療担当規則」（いわゆる「療担規則」、健康保険法に基づく厚労省令）を改正。</a:t>
            </a:r>
          </a:p>
          <a:p>
            <a:endParaRPr kumimoji="1" lang="en-US" altLang="ja-JP" dirty="0"/>
          </a:p>
          <a:p>
            <a:r>
              <a:rPr kumimoji="1" lang="ja-JP" altLang="en-US" dirty="0"/>
              <a:t>この改正により、</a:t>
            </a:r>
            <a:r>
              <a:rPr kumimoji="1" lang="en-US" altLang="ja-JP" dirty="0"/>
              <a:t>2022</a:t>
            </a:r>
            <a:r>
              <a:rPr kumimoji="1" lang="ja-JP" altLang="en-US" dirty="0"/>
              <a:t>年</a:t>
            </a:r>
            <a:r>
              <a:rPr lang="en-US" altLang="ja-JP" dirty="0"/>
              <a:t>4</a:t>
            </a:r>
            <a:r>
              <a:rPr kumimoji="1" lang="ja-JP" altLang="en-US" dirty="0"/>
              <a:t>月から保険医療機関等は、患者がマイナンバー保険証によるオンライン資格確認を求めた場合は、オンライン資格確認により保険資格の確認を行う義務を負うことになる。</a:t>
            </a:r>
          </a:p>
          <a:p>
            <a:endParaRPr kumimoji="1" lang="ja-JP" altLang="en-US" dirty="0"/>
          </a:p>
        </p:txBody>
      </p:sp>
      <p:sp>
        <p:nvSpPr>
          <p:cNvPr id="4" name="スライド番号プレースホルダー 3">
            <a:extLst>
              <a:ext uri="{FF2B5EF4-FFF2-40B4-BE49-F238E27FC236}">
                <a16:creationId xmlns:a16="http://schemas.microsoft.com/office/drawing/2014/main" id="{61BC4F83-3EA8-8568-D0D4-85766404DF3B}"/>
              </a:ext>
            </a:extLst>
          </p:cNvPr>
          <p:cNvSpPr>
            <a:spLocks noGrp="1"/>
          </p:cNvSpPr>
          <p:nvPr>
            <p:ph type="sldNum" sz="quarter" idx="12"/>
          </p:nvPr>
        </p:nvSpPr>
        <p:spPr/>
        <p:txBody>
          <a:bodyPr/>
          <a:lstStyle/>
          <a:p>
            <a:fld id="{4F5B3896-3227-4AEB-A43B-156B634E40C5}" type="slidenum">
              <a:rPr kumimoji="1" lang="ja-JP" altLang="en-US" smtClean="0"/>
              <a:t>14</a:t>
            </a:fld>
            <a:endParaRPr kumimoji="1" lang="ja-JP" altLang="en-US"/>
          </a:p>
        </p:txBody>
      </p:sp>
    </p:spTree>
    <p:extLst>
      <p:ext uri="{BB962C8B-B14F-4D97-AF65-F5344CB8AC3E}">
        <p14:creationId xmlns:p14="http://schemas.microsoft.com/office/powerpoint/2010/main" val="1833002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274890-54DB-A392-C937-A9E9D20B985A}"/>
              </a:ext>
            </a:extLst>
          </p:cNvPr>
          <p:cNvSpPr>
            <a:spLocks noGrp="1"/>
          </p:cNvSpPr>
          <p:nvPr>
            <p:ph type="title"/>
          </p:nvPr>
        </p:nvSpPr>
        <p:spPr/>
        <p:txBody>
          <a:bodyPr/>
          <a:lstStyle/>
          <a:p>
            <a:r>
              <a:rPr kumimoji="1" lang="ja-JP" altLang="en-US" b="1" dirty="0"/>
              <a:t>医療機関にオンライン資格確認システムの義務化</a:t>
            </a:r>
          </a:p>
        </p:txBody>
      </p:sp>
      <p:sp>
        <p:nvSpPr>
          <p:cNvPr id="3" name="コンテンツ プレースホルダー 2">
            <a:extLst>
              <a:ext uri="{FF2B5EF4-FFF2-40B4-BE49-F238E27FC236}">
                <a16:creationId xmlns:a16="http://schemas.microsoft.com/office/drawing/2014/main" id="{49D847B0-AB89-26D8-B0F3-CD59D43EE874}"/>
              </a:ext>
            </a:extLst>
          </p:cNvPr>
          <p:cNvSpPr>
            <a:spLocks noGrp="1"/>
          </p:cNvSpPr>
          <p:nvPr>
            <p:ph idx="1"/>
          </p:nvPr>
        </p:nvSpPr>
        <p:spPr/>
        <p:txBody>
          <a:bodyPr/>
          <a:lstStyle/>
          <a:p>
            <a:r>
              <a:rPr kumimoji="1" lang="ja-JP" altLang="en-US" dirty="0"/>
              <a:t>厚労省の担当者</a:t>
            </a:r>
            <a:endParaRPr kumimoji="1" lang="en-US" altLang="ja-JP" dirty="0"/>
          </a:p>
          <a:p>
            <a:pPr marL="0" indent="0">
              <a:buNone/>
            </a:pPr>
            <a:r>
              <a:rPr lang="ja-JP" altLang="en-US" dirty="0"/>
              <a:t>「療養担当規則に違反すれば、場合によっては保険医取り消しもありうる」</a:t>
            </a:r>
            <a:endParaRPr lang="en-US" altLang="ja-JP" dirty="0"/>
          </a:p>
          <a:p>
            <a:pPr marL="0" indent="0">
              <a:buNone/>
            </a:pPr>
            <a:endParaRPr kumimoji="1" lang="en-US" altLang="ja-JP" dirty="0"/>
          </a:p>
          <a:p>
            <a:pPr marL="0" indent="0">
              <a:buNone/>
            </a:pPr>
            <a:r>
              <a:rPr lang="ja-JP" altLang="en-US" dirty="0"/>
              <a:t>・オンライン資格確認システムを導入することが困難な保険医療機関等の中には、</a:t>
            </a:r>
            <a:r>
              <a:rPr lang="en-US" altLang="ja-JP" dirty="0"/>
              <a:t>2023</a:t>
            </a:r>
            <a:r>
              <a:rPr lang="ja-JP" altLang="en-US" dirty="0"/>
              <a:t>年</a:t>
            </a:r>
            <a:r>
              <a:rPr lang="en-US" altLang="ja-JP" dirty="0"/>
              <a:t>4</a:t>
            </a:r>
            <a:r>
              <a:rPr lang="ja-JP" altLang="en-US" dirty="0"/>
              <a:t>月までに廃業を選択せざるを得ないと明言するところも出ている（愛知県保険医協会アンケート）。</a:t>
            </a:r>
            <a:endParaRPr kumimoji="1" lang="ja-JP" altLang="en-US" dirty="0"/>
          </a:p>
        </p:txBody>
      </p:sp>
      <p:sp>
        <p:nvSpPr>
          <p:cNvPr id="4" name="スライド番号プレースホルダー 3">
            <a:extLst>
              <a:ext uri="{FF2B5EF4-FFF2-40B4-BE49-F238E27FC236}">
                <a16:creationId xmlns:a16="http://schemas.microsoft.com/office/drawing/2014/main" id="{5AAD2564-FC5B-C78C-B9EA-4615EA407CA2}"/>
              </a:ext>
            </a:extLst>
          </p:cNvPr>
          <p:cNvSpPr>
            <a:spLocks noGrp="1"/>
          </p:cNvSpPr>
          <p:nvPr>
            <p:ph type="sldNum" sz="quarter" idx="12"/>
          </p:nvPr>
        </p:nvSpPr>
        <p:spPr/>
        <p:txBody>
          <a:bodyPr/>
          <a:lstStyle/>
          <a:p>
            <a:fld id="{4F5B3896-3227-4AEB-A43B-156B634E40C5}" type="slidenum">
              <a:rPr kumimoji="1" lang="ja-JP" altLang="en-US" smtClean="0"/>
              <a:t>15</a:t>
            </a:fld>
            <a:endParaRPr kumimoji="1" lang="ja-JP" altLang="en-US"/>
          </a:p>
        </p:txBody>
      </p:sp>
    </p:spTree>
    <p:extLst>
      <p:ext uri="{BB962C8B-B14F-4D97-AF65-F5344CB8AC3E}">
        <p14:creationId xmlns:p14="http://schemas.microsoft.com/office/powerpoint/2010/main" val="2808833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409364-76B7-28B8-8227-1A2A724CF887}"/>
              </a:ext>
            </a:extLst>
          </p:cNvPr>
          <p:cNvSpPr>
            <a:spLocks noGrp="1"/>
          </p:cNvSpPr>
          <p:nvPr>
            <p:ph type="title"/>
          </p:nvPr>
        </p:nvSpPr>
        <p:spPr/>
        <p:txBody>
          <a:bodyPr/>
          <a:lstStyle/>
          <a:p>
            <a:r>
              <a:rPr kumimoji="1" lang="ja-JP" altLang="en-US" b="1" dirty="0"/>
              <a:t>マイナ保険証への一本化の問題点</a:t>
            </a:r>
          </a:p>
        </p:txBody>
      </p:sp>
      <p:sp>
        <p:nvSpPr>
          <p:cNvPr id="3" name="コンテンツ プレースホルダー 2">
            <a:extLst>
              <a:ext uri="{FF2B5EF4-FFF2-40B4-BE49-F238E27FC236}">
                <a16:creationId xmlns:a16="http://schemas.microsoft.com/office/drawing/2014/main" id="{39D69F66-CCFE-22C4-8C4B-A0F33CE63B9A}"/>
              </a:ext>
            </a:extLst>
          </p:cNvPr>
          <p:cNvSpPr>
            <a:spLocks noGrp="1"/>
          </p:cNvSpPr>
          <p:nvPr>
            <p:ph idx="1"/>
          </p:nvPr>
        </p:nvSpPr>
        <p:spPr/>
        <p:txBody>
          <a:bodyPr>
            <a:normAutofit/>
          </a:bodyPr>
          <a:lstStyle/>
          <a:p>
            <a:endParaRPr kumimoji="1" lang="en-US" altLang="ja-JP" dirty="0"/>
          </a:p>
          <a:p>
            <a:r>
              <a:rPr kumimoji="1" lang="ja-JP" altLang="en-US" dirty="0"/>
              <a:t>番号法上、マイナンバーカードの取得は任意とされている（番号法</a:t>
            </a:r>
            <a:r>
              <a:rPr kumimoji="1" lang="en-US" altLang="ja-JP" dirty="0"/>
              <a:t>16</a:t>
            </a:r>
            <a:r>
              <a:rPr kumimoji="1" lang="ja-JP" altLang="en-US" dirty="0"/>
              <a:t>条の２第１項、</a:t>
            </a:r>
            <a:r>
              <a:rPr kumimoji="1" lang="en-US" altLang="ja-JP" dirty="0"/>
              <a:t>17</a:t>
            </a:r>
            <a:r>
              <a:rPr kumimoji="1" lang="ja-JP" altLang="en-US" dirty="0"/>
              <a:t>条第１項）。</a:t>
            </a:r>
            <a:endParaRPr kumimoji="1" lang="en-US" altLang="ja-JP" dirty="0"/>
          </a:p>
          <a:p>
            <a:endParaRPr lang="en-US" altLang="ja-JP" dirty="0"/>
          </a:p>
          <a:p>
            <a:r>
              <a:rPr kumimoji="1" lang="ja-JP" altLang="en-US" dirty="0"/>
              <a:t>しかし、国民皆保険制度の下で、「マイナ保険証」の取得を事実上義務化するならば、番号法の規定に違反しているというべき。</a:t>
            </a:r>
          </a:p>
        </p:txBody>
      </p:sp>
      <p:sp>
        <p:nvSpPr>
          <p:cNvPr id="4" name="スライド番号プレースホルダー 3">
            <a:extLst>
              <a:ext uri="{FF2B5EF4-FFF2-40B4-BE49-F238E27FC236}">
                <a16:creationId xmlns:a16="http://schemas.microsoft.com/office/drawing/2014/main" id="{C467DCB5-731D-7C22-D638-39026C96E9A8}"/>
              </a:ext>
            </a:extLst>
          </p:cNvPr>
          <p:cNvSpPr>
            <a:spLocks noGrp="1"/>
          </p:cNvSpPr>
          <p:nvPr>
            <p:ph type="sldNum" sz="quarter" idx="12"/>
          </p:nvPr>
        </p:nvSpPr>
        <p:spPr/>
        <p:txBody>
          <a:bodyPr/>
          <a:lstStyle/>
          <a:p>
            <a:fld id="{4F5B3896-3227-4AEB-A43B-156B634E40C5}" type="slidenum">
              <a:rPr kumimoji="1" lang="ja-JP" altLang="en-US" smtClean="0"/>
              <a:t>16</a:t>
            </a:fld>
            <a:endParaRPr kumimoji="1" lang="ja-JP" altLang="en-US"/>
          </a:p>
        </p:txBody>
      </p:sp>
    </p:spTree>
    <p:extLst>
      <p:ext uri="{BB962C8B-B14F-4D97-AF65-F5344CB8AC3E}">
        <p14:creationId xmlns:p14="http://schemas.microsoft.com/office/powerpoint/2010/main" val="2560132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CD5335-4BC7-FC0E-850B-9502CA83AE84}"/>
              </a:ext>
            </a:extLst>
          </p:cNvPr>
          <p:cNvSpPr>
            <a:spLocks noGrp="1"/>
          </p:cNvSpPr>
          <p:nvPr>
            <p:ph type="title"/>
          </p:nvPr>
        </p:nvSpPr>
        <p:spPr/>
        <p:txBody>
          <a:bodyPr/>
          <a:lstStyle/>
          <a:p>
            <a:r>
              <a:rPr kumimoji="1" lang="ja-JP" altLang="en-US" b="1" dirty="0"/>
              <a:t>マイナ保険証への一本化の問題点</a:t>
            </a:r>
          </a:p>
        </p:txBody>
      </p:sp>
      <p:sp>
        <p:nvSpPr>
          <p:cNvPr id="3" name="コンテンツ プレースホルダー 2">
            <a:extLst>
              <a:ext uri="{FF2B5EF4-FFF2-40B4-BE49-F238E27FC236}">
                <a16:creationId xmlns:a16="http://schemas.microsoft.com/office/drawing/2014/main" id="{E3B95252-44CE-A901-9D38-E0D3420A8F91}"/>
              </a:ext>
            </a:extLst>
          </p:cNvPr>
          <p:cNvSpPr>
            <a:spLocks noGrp="1"/>
          </p:cNvSpPr>
          <p:nvPr>
            <p:ph idx="1"/>
          </p:nvPr>
        </p:nvSpPr>
        <p:spPr/>
        <p:txBody>
          <a:bodyPr/>
          <a:lstStyle/>
          <a:p>
            <a:pPr marL="0" indent="0">
              <a:buNone/>
            </a:pPr>
            <a:endParaRPr lang="en-US" altLang="ja-JP" dirty="0"/>
          </a:p>
          <a:p>
            <a:pPr marL="0" indent="0">
              <a:buNone/>
            </a:pPr>
            <a:r>
              <a:rPr kumimoji="1" lang="ja-JP" altLang="en-US" dirty="0"/>
              <a:t>・事実</a:t>
            </a:r>
            <a:r>
              <a:rPr lang="ja-JP" altLang="en-US" dirty="0"/>
              <a:t>上</a:t>
            </a:r>
            <a:r>
              <a:rPr kumimoji="1" lang="ja-JP" altLang="en-US" dirty="0"/>
              <a:t>寝たきりや痴呆症などの人など、個人番号カードの取得が困難な人に対して、保険診療を困難にする。</a:t>
            </a:r>
            <a:endParaRPr kumimoji="1" lang="en-US" altLang="ja-JP" dirty="0"/>
          </a:p>
          <a:p>
            <a:pPr marL="0" indent="0">
              <a:buNone/>
            </a:pPr>
            <a:endParaRPr lang="en-US" altLang="ja-JP" dirty="0"/>
          </a:p>
          <a:p>
            <a:pPr marL="0" indent="0">
              <a:buNone/>
            </a:pPr>
            <a:r>
              <a:rPr kumimoji="1" lang="ja-JP" altLang="en-US" dirty="0"/>
              <a:t>・５年毎に電子証明書の更新を、１０年毎にマイナンバーカードの更新を、役所において対面で行うことを強いられる。</a:t>
            </a:r>
          </a:p>
        </p:txBody>
      </p:sp>
      <p:sp>
        <p:nvSpPr>
          <p:cNvPr id="4" name="スライド番号プレースホルダー 3">
            <a:extLst>
              <a:ext uri="{FF2B5EF4-FFF2-40B4-BE49-F238E27FC236}">
                <a16:creationId xmlns:a16="http://schemas.microsoft.com/office/drawing/2014/main" id="{2B6E9F95-FF31-6DC5-FFA1-5460E3642291}"/>
              </a:ext>
            </a:extLst>
          </p:cNvPr>
          <p:cNvSpPr>
            <a:spLocks noGrp="1"/>
          </p:cNvSpPr>
          <p:nvPr>
            <p:ph type="sldNum" sz="quarter" idx="12"/>
          </p:nvPr>
        </p:nvSpPr>
        <p:spPr/>
        <p:txBody>
          <a:bodyPr/>
          <a:lstStyle/>
          <a:p>
            <a:fld id="{4F5B3896-3227-4AEB-A43B-156B634E40C5}" type="slidenum">
              <a:rPr kumimoji="1" lang="ja-JP" altLang="en-US" smtClean="0"/>
              <a:t>17</a:t>
            </a:fld>
            <a:endParaRPr kumimoji="1" lang="ja-JP" altLang="en-US"/>
          </a:p>
        </p:txBody>
      </p:sp>
    </p:spTree>
    <p:extLst>
      <p:ext uri="{BB962C8B-B14F-4D97-AF65-F5344CB8AC3E}">
        <p14:creationId xmlns:p14="http://schemas.microsoft.com/office/powerpoint/2010/main" val="3347349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B84E1B-8AFD-78EE-557A-55C4536B020F}"/>
              </a:ext>
            </a:extLst>
          </p:cNvPr>
          <p:cNvSpPr>
            <a:spLocks noGrp="1"/>
          </p:cNvSpPr>
          <p:nvPr>
            <p:ph type="title"/>
          </p:nvPr>
        </p:nvSpPr>
        <p:spPr/>
        <p:txBody>
          <a:bodyPr>
            <a:normAutofit fontScale="90000"/>
          </a:bodyPr>
          <a:lstStyle/>
          <a:p>
            <a:br>
              <a:rPr kumimoji="1" lang="en-US" altLang="ja-JP" b="1" dirty="0"/>
            </a:br>
            <a:r>
              <a:rPr kumimoji="1" lang="ja-JP" altLang="en-US" b="1" dirty="0"/>
              <a:t>「経済財政運営と改革の基本方針 </a:t>
            </a:r>
            <a:r>
              <a:rPr kumimoji="1" lang="en-US" altLang="ja-JP" b="1" dirty="0"/>
              <a:t>2022</a:t>
            </a:r>
            <a:r>
              <a:rPr kumimoji="1" lang="ja-JP" altLang="en-US" b="1" dirty="0"/>
              <a:t>」</a:t>
            </a:r>
            <a:br>
              <a:rPr kumimoji="1" lang="ja-JP" altLang="en-US" b="1" dirty="0"/>
            </a:br>
            <a:endParaRPr kumimoji="1" lang="ja-JP" altLang="en-US" b="1" dirty="0"/>
          </a:p>
        </p:txBody>
      </p:sp>
      <p:sp>
        <p:nvSpPr>
          <p:cNvPr id="3" name="コンテンツ プレースホルダー 2">
            <a:extLst>
              <a:ext uri="{FF2B5EF4-FFF2-40B4-BE49-F238E27FC236}">
                <a16:creationId xmlns:a16="http://schemas.microsoft.com/office/drawing/2014/main" id="{91C083B7-3D46-157B-9856-E49FDF7084CC}"/>
              </a:ext>
            </a:extLst>
          </p:cNvPr>
          <p:cNvSpPr>
            <a:spLocks noGrp="1"/>
          </p:cNvSpPr>
          <p:nvPr>
            <p:ph idx="1"/>
          </p:nvPr>
        </p:nvSpPr>
        <p:spPr/>
        <p:txBody>
          <a:bodyPr>
            <a:normAutofit fontScale="62500" lnSpcReduction="20000"/>
          </a:bodyPr>
          <a:lstStyle/>
          <a:p>
            <a:pPr marL="0" indent="0">
              <a:buNone/>
            </a:pPr>
            <a:r>
              <a:rPr kumimoji="1" lang="ja-JP" altLang="en-US" b="1" dirty="0"/>
              <a:t>（社会保障分野における経済・財政一体改革の強化・推進）</a:t>
            </a:r>
          </a:p>
          <a:p>
            <a:pPr marL="0" indent="0">
              <a:buNone/>
            </a:pPr>
            <a:r>
              <a:rPr kumimoji="1" lang="ja-JP" altLang="en-US" dirty="0"/>
              <a:t>　　</a:t>
            </a:r>
            <a:r>
              <a:rPr kumimoji="1" lang="ja-JP" altLang="en-US" b="1" dirty="0"/>
              <a:t>医療・介護費の適正化</a:t>
            </a:r>
            <a:r>
              <a:rPr kumimoji="1" lang="ja-JP" altLang="en-US" dirty="0"/>
              <a:t>を進めるとともに、医療・介護分野でのＤＸを含む技術革新を</a:t>
            </a:r>
          </a:p>
          <a:p>
            <a:pPr marL="0" indent="0">
              <a:buNone/>
            </a:pPr>
            <a:r>
              <a:rPr kumimoji="1" lang="ja-JP" altLang="en-US" dirty="0"/>
              <a:t>　通じたサービスの効率化・質の向上を図るため、デジタルヘルスの活性化に向けた関連サ</a:t>
            </a:r>
          </a:p>
          <a:p>
            <a:pPr marL="0" indent="0">
              <a:buNone/>
            </a:pPr>
            <a:r>
              <a:rPr kumimoji="1" lang="ja-JP" altLang="en-US" dirty="0"/>
              <a:t>　ービスの認証制度や評価指針による質の見える化やイノベーション等を進め、同時にデー</a:t>
            </a:r>
          </a:p>
          <a:p>
            <a:pPr marL="0" indent="0">
              <a:buNone/>
            </a:pPr>
            <a:r>
              <a:rPr kumimoji="1" lang="ja-JP" altLang="en-US" dirty="0"/>
              <a:t>　タヘルス改革に関する工程表にのっとりＰＨＲの推進等改革を着実に実行する。オンライ</a:t>
            </a:r>
          </a:p>
          <a:p>
            <a:pPr marL="0" indent="0">
              <a:buNone/>
            </a:pPr>
            <a:r>
              <a:rPr kumimoji="1" lang="ja-JP" altLang="en-US" dirty="0"/>
              <a:t>　ン資格確認について、保険医療機関・薬局に、</a:t>
            </a:r>
            <a:r>
              <a:rPr kumimoji="1" lang="en-US" altLang="ja-JP" dirty="0"/>
              <a:t>2023 </a:t>
            </a:r>
            <a:r>
              <a:rPr kumimoji="1" lang="ja-JP" altLang="en-US" dirty="0"/>
              <a:t>年４月から導入を原則として義務付け</a:t>
            </a:r>
          </a:p>
          <a:p>
            <a:pPr marL="0" indent="0">
              <a:buNone/>
            </a:pPr>
            <a:r>
              <a:rPr kumimoji="1" lang="ja-JP" altLang="en-US" dirty="0"/>
              <a:t>　るとともに、導入が進み、患者によるマイナンバーカードの保険証利用が進むよう、関連</a:t>
            </a:r>
          </a:p>
          <a:p>
            <a:pPr marL="0" indent="0">
              <a:buNone/>
            </a:pPr>
            <a:r>
              <a:rPr kumimoji="1" lang="ja-JP" altLang="en-US" dirty="0"/>
              <a:t>　する支援等の措置を見直す。</a:t>
            </a:r>
            <a:r>
              <a:rPr kumimoji="1" lang="en-US" altLang="ja-JP" dirty="0"/>
              <a:t>2024 </a:t>
            </a:r>
            <a:r>
              <a:rPr kumimoji="1" lang="ja-JP" altLang="en-US" dirty="0"/>
              <a:t>年度中を目途に保険者による保険証発行の選択制の導</a:t>
            </a:r>
          </a:p>
          <a:p>
            <a:pPr marL="0" indent="0">
              <a:buNone/>
            </a:pPr>
            <a:r>
              <a:rPr kumimoji="1" lang="ja-JP" altLang="en-US" dirty="0"/>
              <a:t>　入を目指し、さらにオンライン資格確認の導入状況等を踏まえ、保険証の原則廃止を目</a:t>
            </a:r>
          </a:p>
          <a:p>
            <a:pPr marL="0" indent="0">
              <a:buNone/>
            </a:pPr>
            <a:r>
              <a:rPr kumimoji="1" lang="ja-JP" altLang="en-US" dirty="0"/>
              <a:t>　指す。</a:t>
            </a:r>
            <a:r>
              <a:rPr kumimoji="1" lang="ja-JP" altLang="en-US" b="1" dirty="0"/>
              <a:t>「全国医療情報プラットフォームの創設」</a:t>
            </a:r>
            <a:r>
              <a:rPr kumimoji="1" lang="ja-JP" altLang="en-US" dirty="0"/>
              <a:t>、「電子カルテ情報の標準化等」及び「診</a:t>
            </a:r>
          </a:p>
          <a:p>
            <a:pPr marL="0" indent="0">
              <a:buNone/>
            </a:pPr>
            <a:r>
              <a:rPr kumimoji="1" lang="ja-JP" altLang="en-US" dirty="0"/>
              <a:t>　療報酬改定ＤＸ」の取組を行政と関係業界が一丸となって進めるとともに、医療情報</a:t>
            </a:r>
          </a:p>
          <a:p>
            <a:pPr marL="0" indent="0">
              <a:buNone/>
            </a:pPr>
            <a:r>
              <a:rPr kumimoji="1" lang="ja-JP" altLang="en-US" dirty="0"/>
              <a:t>　の利活用について法制上の措置等を講ずる。</a:t>
            </a:r>
          </a:p>
        </p:txBody>
      </p:sp>
      <p:sp>
        <p:nvSpPr>
          <p:cNvPr id="4" name="スライド番号プレースホルダー 3">
            <a:extLst>
              <a:ext uri="{FF2B5EF4-FFF2-40B4-BE49-F238E27FC236}">
                <a16:creationId xmlns:a16="http://schemas.microsoft.com/office/drawing/2014/main" id="{00F289CF-A20B-9F77-95DA-7378E803D912}"/>
              </a:ext>
            </a:extLst>
          </p:cNvPr>
          <p:cNvSpPr>
            <a:spLocks noGrp="1"/>
          </p:cNvSpPr>
          <p:nvPr>
            <p:ph type="sldNum" sz="quarter" idx="12"/>
          </p:nvPr>
        </p:nvSpPr>
        <p:spPr/>
        <p:txBody>
          <a:bodyPr/>
          <a:lstStyle/>
          <a:p>
            <a:fld id="{4F5B3896-3227-4AEB-A43B-156B634E40C5}" type="slidenum">
              <a:rPr kumimoji="1" lang="ja-JP" altLang="en-US" smtClean="0"/>
              <a:t>18</a:t>
            </a:fld>
            <a:endParaRPr kumimoji="1" lang="ja-JP" altLang="en-US"/>
          </a:p>
        </p:txBody>
      </p:sp>
    </p:spTree>
    <p:extLst>
      <p:ext uri="{BB962C8B-B14F-4D97-AF65-F5344CB8AC3E}">
        <p14:creationId xmlns:p14="http://schemas.microsoft.com/office/powerpoint/2010/main" val="3664342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4B3766-6392-B063-7CF0-1CFCF27C673B}"/>
              </a:ext>
            </a:extLst>
          </p:cNvPr>
          <p:cNvSpPr>
            <a:spLocks noGrp="1"/>
          </p:cNvSpPr>
          <p:nvPr>
            <p:ph type="title"/>
          </p:nvPr>
        </p:nvSpPr>
        <p:spPr/>
        <p:txBody>
          <a:bodyPr/>
          <a:lstStyle/>
          <a:p>
            <a:r>
              <a:rPr kumimoji="1" lang="ja-JP" altLang="en-US" b="1" dirty="0"/>
              <a:t>全国医療情報プラットフォームとは</a:t>
            </a:r>
          </a:p>
        </p:txBody>
      </p:sp>
      <p:sp>
        <p:nvSpPr>
          <p:cNvPr id="3" name="コンテンツ プレースホルダー 2">
            <a:extLst>
              <a:ext uri="{FF2B5EF4-FFF2-40B4-BE49-F238E27FC236}">
                <a16:creationId xmlns:a16="http://schemas.microsoft.com/office/drawing/2014/main" id="{9546143C-B8B4-F07B-23B3-CA3BCDF8541A}"/>
              </a:ext>
            </a:extLst>
          </p:cNvPr>
          <p:cNvSpPr>
            <a:spLocks noGrp="1"/>
          </p:cNvSpPr>
          <p:nvPr>
            <p:ph idx="1"/>
          </p:nvPr>
        </p:nvSpPr>
        <p:spPr/>
        <p:txBody>
          <a:bodyPr/>
          <a:lstStyle/>
          <a:p>
            <a:endParaRPr kumimoji="1" lang="en-US" altLang="ja-JP" dirty="0"/>
          </a:p>
          <a:p>
            <a:r>
              <a:rPr kumimoji="1" lang="ja-JP" altLang="en-US" dirty="0"/>
              <a:t>オンライン資格確認等システムのネットワークを拡充し、レセプト・特定健診等情報に加え、予防接種、電子処方箋情報、自治体検診情報、電子カルテ等の医療（介護を含む）全般にわたる情報について共有・交換できる全国的なプラットフォームのこと</a:t>
            </a:r>
            <a:endParaRPr kumimoji="1" lang="en-US" altLang="ja-JP" dirty="0"/>
          </a:p>
          <a:p>
            <a:endParaRPr lang="en-US" altLang="ja-JP" dirty="0"/>
          </a:p>
          <a:p>
            <a:pPr marL="0" indent="0">
              <a:buNone/>
            </a:pPr>
            <a:r>
              <a:rPr kumimoji="1" lang="ja-JP" altLang="en-US" dirty="0"/>
              <a:t>→個人の生涯にわたる医療データが医療機関、自治体、介護事業者等で利用することが可能になる仕組み</a:t>
            </a:r>
          </a:p>
        </p:txBody>
      </p:sp>
      <p:sp>
        <p:nvSpPr>
          <p:cNvPr id="4" name="スライド番号プレースホルダー 3">
            <a:extLst>
              <a:ext uri="{FF2B5EF4-FFF2-40B4-BE49-F238E27FC236}">
                <a16:creationId xmlns:a16="http://schemas.microsoft.com/office/drawing/2014/main" id="{67858DBB-5B29-E801-B9E2-5DDF641D1BCE}"/>
              </a:ext>
            </a:extLst>
          </p:cNvPr>
          <p:cNvSpPr>
            <a:spLocks noGrp="1"/>
          </p:cNvSpPr>
          <p:nvPr>
            <p:ph type="sldNum" sz="quarter" idx="12"/>
          </p:nvPr>
        </p:nvSpPr>
        <p:spPr/>
        <p:txBody>
          <a:bodyPr/>
          <a:lstStyle/>
          <a:p>
            <a:fld id="{4F5B3896-3227-4AEB-A43B-156B634E40C5}" type="slidenum">
              <a:rPr kumimoji="1" lang="ja-JP" altLang="en-US" smtClean="0"/>
              <a:t>19</a:t>
            </a:fld>
            <a:endParaRPr kumimoji="1" lang="ja-JP" altLang="en-US"/>
          </a:p>
        </p:txBody>
      </p:sp>
    </p:spTree>
    <p:extLst>
      <p:ext uri="{BB962C8B-B14F-4D97-AF65-F5344CB8AC3E}">
        <p14:creationId xmlns:p14="http://schemas.microsoft.com/office/powerpoint/2010/main" val="335363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B2E8AF-810D-4AE8-B61E-147D55AC9E76}"/>
              </a:ext>
            </a:extLst>
          </p:cNvPr>
          <p:cNvSpPr>
            <a:spLocks noGrp="1"/>
          </p:cNvSpPr>
          <p:nvPr>
            <p:ph type="title"/>
          </p:nvPr>
        </p:nvSpPr>
        <p:spPr/>
        <p:txBody>
          <a:bodyPr/>
          <a:lstStyle/>
          <a:p>
            <a:r>
              <a:rPr kumimoji="1" lang="ja-JP" altLang="en-US" b="1" dirty="0"/>
              <a:t>自己紹介</a:t>
            </a:r>
          </a:p>
        </p:txBody>
      </p:sp>
      <p:sp>
        <p:nvSpPr>
          <p:cNvPr id="3" name="コンテンツ プレースホルダー 2">
            <a:extLst>
              <a:ext uri="{FF2B5EF4-FFF2-40B4-BE49-F238E27FC236}">
                <a16:creationId xmlns:a16="http://schemas.microsoft.com/office/drawing/2014/main" id="{697EC618-83C9-4E93-B7A8-0EF198BB4FFD}"/>
              </a:ext>
            </a:extLst>
          </p:cNvPr>
          <p:cNvSpPr>
            <a:spLocks noGrp="1"/>
          </p:cNvSpPr>
          <p:nvPr>
            <p:ph idx="1"/>
          </p:nvPr>
        </p:nvSpPr>
        <p:spPr/>
        <p:txBody>
          <a:bodyPr>
            <a:normAutofit/>
          </a:bodyPr>
          <a:lstStyle/>
          <a:p>
            <a:pPr marL="0" indent="0">
              <a:buNone/>
            </a:pPr>
            <a:endParaRPr kumimoji="1" lang="en-US" altLang="ja-JP" dirty="0"/>
          </a:p>
          <a:p>
            <a:pPr marL="0" indent="0">
              <a:buNone/>
            </a:pPr>
            <a:r>
              <a:rPr kumimoji="1" lang="ja-JP" altLang="en-US" b="1" dirty="0"/>
              <a:t>〇瀬川宏貴（せがわひろき）</a:t>
            </a:r>
            <a:endParaRPr kumimoji="1" lang="en-US" altLang="ja-JP" b="1" dirty="0"/>
          </a:p>
          <a:p>
            <a:pPr marL="0" indent="0">
              <a:buNone/>
            </a:pPr>
            <a:r>
              <a:rPr kumimoji="1" lang="ja-JP" altLang="en-US" b="1" dirty="0"/>
              <a:t>　弁護士（２００７年弁護士登録、第二東京弁護士会）</a:t>
            </a:r>
            <a:endParaRPr kumimoji="1" lang="en-US" altLang="ja-JP" b="1" dirty="0"/>
          </a:p>
          <a:p>
            <a:pPr marL="0" indent="0">
              <a:buNone/>
            </a:pPr>
            <a:r>
              <a:rPr kumimoji="1" lang="ja-JP" altLang="en-US" b="1" dirty="0"/>
              <a:t>　自由法曹団常任幹事・市民問題委員会委員長</a:t>
            </a:r>
            <a:endParaRPr kumimoji="1" lang="en-US" altLang="ja-JP" b="1" dirty="0"/>
          </a:p>
          <a:p>
            <a:pPr marL="0" indent="0">
              <a:buNone/>
            </a:pPr>
            <a:r>
              <a:rPr lang="ja-JP" altLang="en-US" b="1" dirty="0"/>
              <a:t>　マイナンバー違憲訴訟弁護団</a:t>
            </a:r>
            <a:endParaRPr lang="en-US" altLang="ja-JP" b="1" dirty="0"/>
          </a:p>
          <a:p>
            <a:pPr marL="0" indent="0">
              <a:buNone/>
            </a:pPr>
            <a:r>
              <a:rPr kumimoji="1" lang="ja-JP" altLang="en-US" b="1" dirty="0"/>
              <a:t>　東京合同法律事務所所属</a:t>
            </a:r>
            <a:endParaRPr kumimoji="1" lang="en-US" altLang="ja-JP" b="1" dirty="0"/>
          </a:p>
          <a:p>
            <a:pPr marL="0" indent="0">
              <a:buNone/>
            </a:pPr>
            <a:r>
              <a:rPr lang="ja-JP" altLang="en-US" b="1" dirty="0"/>
              <a:t>　　住所：東京都港区赤坂２－２－２１永田町法曹ビル　</a:t>
            </a:r>
            <a:endParaRPr lang="en-US" altLang="ja-JP" b="1" dirty="0"/>
          </a:p>
          <a:p>
            <a:pPr marL="0" indent="0">
              <a:buNone/>
            </a:pPr>
            <a:r>
              <a:rPr lang="ja-JP" altLang="en-US" b="1" dirty="0"/>
              <a:t>　　</a:t>
            </a:r>
            <a:r>
              <a:rPr lang="en-US" altLang="ja-JP" b="1" dirty="0"/>
              <a:t>TEL</a:t>
            </a:r>
            <a:r>
              <a:rPr lang="ja-JP" altLang="en-US" b="1" dirty="0"/>
              <a:t>：０３－３５８６－３６５１</a:t>
            </a:r>
            <a:endParaRPr kumimoji="1" lang="ja-JP" altLang="en-US" b="1" dirty="0"/>
          </a:p>
        </p:txBody>
      </p:sp>
      <p:sp>
        <p:nvSpPr>
          <p:cNvPr id="4" name="スライド番号プレースホルダー 3">
            <a:extLst>
              <a:ext uri="{FF2B5EF4-FFF2-40B4-BE49-F238E27FC236}">
                <a16:creationId xmlns:a16="http://schemas.microsoft.com/office/drawing/2014/main" id="{D960B52E-9A72-469E-BFE9-3C801C5D43F2}"/>
              </a:ext>
            </a:extLst>
          </p:cNvPr>
          <p:cNvSpPr>
            <a:spLocks noGrp="1"/>
          </p:cNvSpPr>
          <p:nvPr>
            <p:ph type="sldNum" sz="quarter" idx="12"/>
          </p:nvPr>
        </p:nvSpPr>
        <p:spPr/>
        <p:txBody>
          <a:bodyPr/>
          <a:lstStyle/>
          <a:p>
            <a:fld id="{4F5B3896-3227-4AEB-A43B-156B634E40C5}" type="slidenum">
              <a:rPr kumimoji="1" lang="ja-JP" altLang="en-US" smtClean="0"/>
              <a:t>2</a:t>
            </a:fld>
            <a:endParaRPr kumimoji="1" lang="ja-JP" altLang="en-US"/>
          </a:p>
        </p:txBody>
      </p:sp>
    </p:spTree>
    <p:extLst>
      <p:ext uri="{BB962C8B-B14F-4D97-AF65-F5344CB8AC3E}">
        <p14:creationId xmlns:p14="http://schemas.microsoft.com/office/powerpoint/2010/main" val="3622847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598DC3-B944-727B-6F95-C6D77BF5D55C}"/>
              </a:ext>
            </a:extLst>
          </p:cNvPr>
          <p:cNvSpPr>
            <a:spLocks noGrp="1"/>
          </p:cNvSpPr>
          <p:nvPr>
            <p:ph type="title"/>
          </p:nvPr>
        </p:nvSpPr>
        <p:spPr/>
        <p:txBody>
          <a:bodyPr/>
          <a:lstStyle/>
          <a:p>
            <a:r>
              <a:rPr lang="ja-JP" altLang="en-US" b="1" dirty="0"/>
              <a:t>カードの普及によるマイナポータル不正利用の危険</a:t>
            </a:r>
            <a:endParaRPr kumimoji="1" lang="ja-JP" altLang="en-US" b="1" dirty="0"/>
          </a:p>
        </p:txBody>
      </p:sp>
      <p:sp>
        <p:nvSpPr>
          <p:cNvPr id="3" name="コンテンツ プレースホルダー 2">
            <a:extLst>
              <a:ext uri="{FF2B5EF4-FFF2-40B4-BE49-F238E27FC236}">
                <a16:creationId xmlns:a16="http://schemas.microsoft.com/office/drawing/2014/main" id="{C4C15B81-B93F-3253-6D3F-47D3F7C429A6}"/>
              </a:ext>
            </a:extLst>
          </p:cNvPr>
          <p:cNvSpPr>
            <a:spLocks noGrp="1"/>
          </p:cNvSpPr>
          <p:nvPr>
            <p:ph idx="1"/>
          </p:nvPr>
        </p:nvSpPr>
        <p:spPr/>
        <p:txBody>
          <a:bodyPr/>
          <a:lstStyle/>
          <a:p>
            <a:pPr marL="0" indent="0">
              <a:buNone/>
            </a:pPr>
            <a:r>
              <a:rPr kumimoji="1" lang="ja-JP" altLang="en-US" dirty="0"/>
              <a:t>・マイナポータルとは・・資料③</a:t>
            </a:r>
            <a:endParaRPr kumimoji="1" lang="en-US" altLang="ja-JP" dirty="0"/>
          </a:p>
          <a:p>
            <a:pPr marL="0" indent="0">
              <a:buNone/>
            </a:pPr>
            <a:endParaRPr lang="en-US" altLang="ja-JP" dirty="0"/>
          </a:p>
          <a:p>
            <a:pPr marL="0" indent="0">
              <a:buNone/>
            </a:pPr>
            <a:r>
              <a:rPr lang="ja-JP" altLang="en-US" dirty="0"/>
              <a:t>・</a:t>
            </a:r>
            <a:r>
              <a:rPr kumimoji="1" lang="ja-JP" altLang="en-US" dirty="0"/>
              <a:t>税務情報・年金情報・健康保険情報・世帯情報など重要な個人情報が閲覧可能</a:t>
            </a:r>
            <a:endParaRPr kumimoji="1" lang="en-US" altLang="ja-JP" dirty="0"/>
          </a:p>
          <a:p>
            <a:pPr marL="0" indent="0">
              <a:buNone/>
            </a:pPr>
            <a:endParaRPr lang="en-US" altLang="ja-JP" dirty="0"/>
          </a:p>
          <a:p>
            <a:pPr marL="0" indent="0">
              <a:buNone/>
            </a:pPr>
            <a:r>
              <a:rPr kumimoji="1" lang="ja-JP" altLang="en-US" dirty="0"/>
              <a:t>・代理人登録をすることにより他人が各種行政手続や本人情報の閲覧が可能となる</a:t>
            </a:r>
            <a:endParaRPr kumimoji="1" lang="en-US" altLang="ja-JP" dirty="0"/>
          </a:p>
          <a:p>
            <a:pPr marL="0" indent="0">
              <a:buNone/>
            </a:pPr>
            <a:endParaRPr lang="en-US" altLang="ja-JP" dirty="0"/>
          </a:p>
          <a:p>
            <a:pPr marL="0" indent="0">
              <a:buNone/>
            </a:pPr>
            <a:r>
              <a:rPr kumimoji="1" lang="ja-JP" altLang="en-US" dirty="0"/>
              <a:t>・代理人登録できる人数は</a:t>
            </a:r>
            <a:r>
              <a:rPr kumimoji="1" lang="ja-JP" altLang="en-US" b="1" dirty="0"/>
              <a:t>１００人</a:t>
            </a:r>
            <a:endParaRPr kumimoji="1" lang="en-US" altLang="ja-JP" b="1"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68EB5A25-0900-7292-F973-AB76ED52355A}"/>
              </a:ext>
            </a:extLst>
          </p:cNvPr>
          <p:cNvSpPr>
            <a:spLocks noGrp="1"/>
          </p:cNvSpPr>
          <p:nvPr>
            <p:ph type="sldNum" sz="quarter" idx="12"/>
          </p:nvPr>
        </p:nvSpPr>
        <p:spPr/>
        <p:txBody>
          <a:bodyPr/>
          <a:lstStyle/>
          <a:p>
            <a:fld id="{4F5B3896-3227-4AEB-A43B-156B634E40C5}" type="slidenum">
              <a:rPr kumimoji="1" lang="ja-JP" altLang="en-US" smtClean="0"/>
              <a:t>20</a:t>
            </a:fld>
            <a:endParaRPr kumimoji="1" lang="ja-JP" altLang="en-US"/>
          </a:p>
        </p:txBody>
      </p:sp>
    </p:spTree>
    <p:extLst>
      <p:ext uri="{BB962C8B-B14F-4D97-AF65-F5344CB8AC3E}">
        <p14:creationId xmlns:p14="http://schemas.microsoft.com/office/powerpoint/2010/main" val="2954515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2B8F29D-EB20-4651-B21D-88BF8013A4D3}"/>
              </a:ext>
            </a:extLst>
          </p:cNvPr>
          <p:cNvSpPr>
            <a:spLocks noGrp="1"/>
          </p:cNvSpPr>
          <p:nvPr>
            <p:ph type="sldNum" sz="quarter" idx="12"/>
          </p:nvPr>
        </p:nvSpPr>
        <p:spPr/>
        <p:txBody>
          <a:bodyPr/>
          <a:lstStyle/>
          <a:p>
            <a:fld id="{4F5B3896-3227-4AEB-A43B-156B634E40C5}" type="slidenum">
              <a:rPr kumimoji="1" lang="ja-JP" altLang="en-US" smtClean="0"/>
              <a:t>21</a:t>
            </a:fld>
            <a:endParaRPr kumimoji="1" lang="ja-JP" altLang="en-US"/>
          </a:p>
        </p:txBody>
      </p:sp>
      <p:pic>
        <p:nvPicPr>
          <p:cNvPr id="4" name="図 3">
            <a:extLst>
              <a:ext uri="{FF2B5EF4-FFF2-40B4-BE49-F238E27FC236}">
                <a16:creationId xmlns:a16="http://schemas.microsoft.com/office/drawing/2014/main" id="{9C53B869-6C4B-4F89-AE01-01E4C9665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399" y="695326"/>
            <a:ext cx="9096375" cy="5867400"/>
          </a:xfrm>
          <a:prstGeom prst="rect">
            <a:avLst/>
          </a:prstGeom>
        </p:spPr>
      </p:pic>
    </p:spTree>
    <p:extLst>
      <p:ext uri="{BB962C8B-B14F-4D97-AF65-F5344CB8AC3E}">
        <p14:creationId xmlns:p14="http://schemas.microsoft.com/office/powerpoint/2010/main" val="824225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2B2423-22E1-61DF-91C2-18D69D986226}"/>
              </a:ext>
            </a:extLst>
          </p:cNvPr>
          <p:cNvSpPr>
            <a:spLocks noGrp="1"/>
          </p:cNvSpPr>
          <p:nvPr>
            <p:ph type="title"/>
          </p:nvPr>
        </p:nvSpPr>
        <p:spPr/>
        <p:txBody>
          <a:bodyPr/>
          <a:lstStyle/>
          <a:p>
            <a:r>
              <a:rPr kumimoji="1" lang="ja-JP" altLang="en-US" b="1" dirty="0"/>
              <a:t>個人番号カードの問題点</a:t>
            </a:r>
          </a:p>
        </p:txBody>
      </p:sp>
      <p:sp>
        <p:nvSpPr>
          <p:cNvPr id="3" name="コンテンツ プレースホルダー 2">
            <a:extLst>
              <a:ext uri="{FF2B5EF4-FFF2-40B4-BE49-F238E27FC236}">
                <a16:creationId xmlns:a16="http://schemas.microsoft.com/office/drawing/2014/main" id="{28875CC9-EA2B-FA02-A355-DC66C201B4E1}"/>
              </a:ext>
            </a:extLst>
          </p:cNvPr>
          <p:cNvSpPr>
            <a:spLocks noGrp="1"/>
          </p:cNvSpPr>
          <p:nvPr>
            <p:ph idx="1"/>
          </p:nvPr>
        </p:nvSpPr>
        <p:spPr/>
        <p:txBody>
          <a:bodyPr>
            <a:normAutofit/>
          </a:bodyPr>
          <a:lstStyle/>
          <a:p>
            <a:pPr marL="0" indent="0">
              <a:buNone/>
            </a:pPr>
            <a:endParaRPr lang="en-US" altLang="ja-JP" dirty="0"/>
          </a:p>
          <a:p>
            <a:pPr marL="0" indent="0">
              <a:buNone/>
            </a:pPr>
            <a:r>
              <a:rPr kumimoji="1" lang="ja-JP" altLang="en-US" dirty="0"/>
              <a:t>電子証明書機能の利用拡大の問題点</a:t>
            </a:r>
            <a:endParaRPr kumimoji="1" lang="en-US" altLang="ja-JP" dirty="0"/>
          </a:p>
          <a:p>
            <a:pPr marL="0" indent="0">
              <a:buNone/>
            </a:pPr>
            <a:endParaRPr lang="en-US" altLang="ja-JP" dirty="0"/>
          </a:p>
          <a:p>
            <a:pPr marL="0" indent="0">
              <a:buNone/>
            </a:pPr>
            <a:r>
              <a:rPr kumimoji="1" lang="ja-JP" altLang="en-US" dirty="0"/>
              <a:t>　電子証明書の発行番号が個人番号と同等の個人識別符号となる</a:t>
            </a:r>
            <a:endParaRPr kumimoji="1" lang="en-US" altLang="ja-JP" dirty="0"/>
          </a:p>
          <a:p>
            <a:pPr marL="0" indent="0">
              <a:buNone/>
            </a:pPr>
            <a:r>
              <a:rPr lang="ja-JP" altLang="en-US" dirty="0"/>
              <a:t>　</a:t>
            </a:r>
            <a:endParaRPr lang="en-US" altLang="ja-JP" dirty="0"/>
          </a:p>
          <a:p>
            <a:pPr marL="0" indent="0">
              <a:buNone/>
            </a:pPr>
            <a:r>
              <a:rPr lang="ja-JP" altLang="en-US" dirty="0"/>
              <a:t>　発行番号には番号法の規制が及ばないため、番号法の規制なしに情報連携がされ、民間を含めて個人情報が利用される（資料②）</a:t>
            </a:r>
            <a:endParaRPr lang="en-US" altLang="ja-JP" dirty="0"/>
          </a:p>
          <a:p>
            <a:pPr marL="0" indent="0">
              <a:buNone/>
            </a:pPr>
            <a:endParaRPr kumimoji="1" lang="ja-JP" altLang="en-US" dirty="0"/>
          </a:p>
          <a:p>
            <a:pPr marL="0" indent="0">
              <a:buNone/>
            </a:pPr>
            <a:endParaRPr kumimoji="1" lang="en-US" altLang="ja-JP" dirty="0"/>
          </a:p>
          <a:p>
            <a:pPr marL="0" indent="0">
              <a:buNone/>
            </a:pPr>
            <a:endParaRPr lang="en-US" altLang="ja-JP" dirty="0"/>
          </a:p>
          <a:p>
            <a:pPr marL="0" indent="0">
              <a:buNone/>
            </a:pPr>
            <a:endParaRPr kumimoji="1"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B3B6A2B2-5C60-24C3-3943-B1074D2D6072}"/>
              </a:ext>
            </a:extLst>
          </p:cNvPr>
          <p:cNvSpPr>
            <a:spLocks noGrp="1"/>
          </p:cNvSpPr>
          <p:nvPr>
            <p:ph type="sldNum" sz="quarter" idx="12"/>
          </p:nvPr>
        </p:nvSpPr>
        <p:spPr/>
        <p:txBody>
          <a:bodyPr/>
          <a:lstStyle/>
          <a:p>
            <a:fld id="{4F5B3896-3227-4AEB-A43B-156B634E40C5}" type="slidenum">
              <a:rPr kumimoji="1" lang="ja-JP" altLang="en-US" smtClean="0"/>
              <a:t>22</a:t>
            </a:fld>
            <a:endParaRPr kumimoji="1" lang="ja-JP" altLang="en-US"/>
          </a:p>
        </p:txBody>
      </p:sp>
    </p:spTree>
    <p:extLst>
      <p:ext uri="{BB962C8B-B14F-4D97-AF65-F5344CB8AC3E}">
        <p14:creationId xmlns:p14="http://schemas.microsoft.com/office/powerpoint/2010/main" val="2501934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5BAC63-0694-DDE3-80E4-B566C986DF48}"/>
              </a:ext>
            </a:extLst>
          </p:cNvPr>
          <p:cNvSpPr>
            <a:spLocks noGrp="1"/>
          </p:cNvSpPr>
          <p:nvPr>
            <p:ph type="title"/>
          </p:nvPr>
        </p:nvSpPr>
        <p:spPr/>
        <p:txBody>
          <a:bodyPr/>
          <a:lstStyle/>
          <a:p>
            <a:r>
              <a:rPr kumimoji="1" lang="ja-JP" altLang="en-US" b="1" dirty="0"/>
              <a:t>個人番号カードの問題点</a:t>
            </a:r>
            <a:endParaRPr kumimoji="1" lang="ja-JP" altLang="en-US" dirty="0"/>
          </a:p>
        </p:txBody>
      </p:sp>
      <p:sp>
        <p:nvSpPr>
          <p:cNvPr id="3" name="コンテンツ プレースホルダー 2">
            <a:extLst>
              <a:ext uri="{FF2B5EF4-FFF2-40B4-BE49-F238E27FC236}">
                <a16:creationId xmlns:a16="http://schemas.microsoft.com/office/drawing/2014/main" id="{B45F96B5-9ECA-5A62-F197-E6BC6070A9E7}"/>
              </a:ext>
            </a:extLst>
          </p:cNvPr>
          <p:cNvSpPr>
            <a:spLocks noGrp="1"/>
          </p:cNvSpPr>
          <p:nvPr>
            <p:ph idx="1"/>
          </p:nvPr>
        </p:nvSpPr>
        <p:spPr/>
        <p:txBody>
          <a:bodyPr>
            <a:normAutofit lnSpcReduction="10000"/>
          </a:bodyPr>
          <a:lstStyle/>
          <a:p>
            <a:pPr marL="0" indent="0">
              <a:buNone/>
            </a:pPr>
            <a:r>
              <a:rPr kumimoji="1" lang="ja-JP" altLang="en-US" dirty="0"/>
              <a:t>電子証明書機能の利用拡大の問題点</a:t>
            </a:r>
            <a:endParaRPr kumimoji="1" lang="en-US" altLang="ja-JP" dirty="0"/>
          </a:p>
          <a:p>
            <a:pPr marL="0" indent="0">
              <a:buNone/>
            </a:pPr>
            <a:endParaRPr lang="en-US" altLang="ja-JP" dirty="0"/>
          </a:p>
          <a:p>
            <a:pPr marL="0" indent="0">
              <a:buNone/>
            </a:pPr>
            <a:r>
              <a:rPr kumimoji="1" lang="ja-JP" altLang="en-US" dirty="0"/>
              <a:t>マイナンバー違憲訴訟で主張したのが、</a:t>
            </a:r>
            <a:endParaRPr kumimoji="1" lang="en-US" altLang="ja-JP" dirty="0"/>
          </a:p>
          <a:p>
            <a:pPr marL="0" indent="0">
              <a:buNone/>
            </a:pPr>
            <a:r>
              <a:rPr kumimoji="1" lang="ja-JP" altLang="en-US" dirty="0"/>
              <a:t>①民間のデータベースや、国が管理するマイキープラットフォームにおいて、個人番号カードの利用履歴が蓄積され、データベース化されるのではないかという点←この点は国も争わない</a:t>
            </a:r>
            <a:endParaRPr kumimoji="1" lang="en-US" altLang="ja-JP" dirty="0"/>
          </a:p>
          <a:p>
            <a:pPr marL="0" indent="0">
              <a:buNone/>
            </a:pPr>
            <a:endParaRPr kumimoji="1" lang="en-US" altLang="ja-JP" dirty="0"/>
          </a:p>
          <a:p>
            <a:pPr marL="0" indent="0">
              <a:buNone/>
            </a:pPr>
            <a:r>
              <a:rPr lang="ja-JP" altLang="en-US" dirty="0"/>
              <a:t>②全住民の４情報を保有するＪ－ＬＩＳにおいても、個人番号カードの利用履歴が蓄積され、データベース化されるのではないかという点　←ただし国は否定</a:t>
            </a:r>
            <a:endParaRPr lang="en-US" altLang="ja-JP" dirty="0"/>
          </a:p>
          <a:p>
            <a:pPr marL="0" indent="0">
              <a:buNone/>
            </a:pPr>
            <a:endParaRPr kumimoji="1"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635A6CFB-2DA7-AE7F-B055-3EE7B8549E28}"/>
              </a:ext>
            </a:extLst>
          </p:cNvPr>
          <p:cNvSpPr>
            <a:spLocks noGrp="1"/>
          </p:cNvSpPr>
          <p:nvPr>
            <p:ph type="sldNum" sz="quarter" idx="12"/>
          </p:nvPr>
        </p:nvSpPr>
        <p:spPr/>
        <p:txBody>
          <a:bodyPr/>
          <a:lstStyle/>
          <a:p>
            <a:fld id="{4F5B3896-3227-4AEB-A43B-156B634E40C5}" type="slidenum">
              <a:rPr kumimoji="1" lang="ja-JP" altLang="en-US" smtClean="0"/>
              <a:t>23</a:t>
            </a:fld>
            <a:endParaRPr kumimoji="1" lang="ja-JP" altLang="en-US"/>
          </a:p>
        </p:txBody>
      </p:sp>
    </p:spTree>
    <p:extLst>
      <p:ext uri="{BB962C8B-B14F-4D97-AF65-F5344CB8AC3E}">
        <p14:creationId xmlns:p14="http://schemas.microsoft.com/office/powerpoint/2010/main" val="1620363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95981B-3558-4B77-B70F-1CE97E51A3DC}"/>
              </a:ext>
            </a:extLst>
          </p:cNvPr>
          <p:cNvSpPr>
            <a:spLocks noGrp="1"/>
          </p:cNvSpPr>
          <p:nvPr>
            <p:ph type="title"/>
          </p:nvPr>
        </p:nvSpPr>
        <p:spPr/>
        <p:txBody>
          <a:bodyPr/>
          <a:lstStyle/>
          <a:p>
            <a:r>
              <a:rPr kumimoji="1" lang="ja-JP" altLang="en-US" dirty="0">
                <a:latin typeface="+mn-ea"/>
                <a:ea typeface="+mn-ea"/>
              </a:rPr>
              <a:t>政府の目指すデジタル化社会とは</a:t>
            </a:r>
          </a:p>
        </p:txBody>
      </p:sp>
      <p:sp>
        <p:nvSpPr>
          <p:cNvPr id="3" name="コンテンツ プレースホルダー 2">
            <a:extLst>
              <a:ext uri="{FF2B5EF4-FFF2-40B4-BE49-F238E27FC236}">
                <a16:creationId xmlns:a16="http://schemas.microsoft.com/office/drawing/2014/main" id="{F7C50B64-F023-43CC-939C-D880E984115A}"/>
              </a:ext>
            </a:extLst>
          </p:cNvPr>
          <p:cNvSpPr>
            <a:spLocks noGrp="1"/>
          </p:cNvSpPr>
          <p:nvPr>
            <p:ph idx="1"/>
          </p:nvPr>
        </p:nvSpPr>
        <p:spPr/>
        <p:txBody>
          <a:bodyPr>
            <a:normAutofit/>
          </a:bodyPr>
          <a:lstStyle/>
          <a:p>
            <a:pPr marL="0" indent="0">
              <a:buNone/>
            </a:pPr>
            <a:endParaRPr kumimoji="1" lang="en-US" altLang="ja-JP" dirty="0"/>
          </a:p>
          <a:p>
            <a:pPr marL="0" indent="0">
              <a:buNone/>
            </a:pPr>
            <a:r>
              <a:rPr kumimoji="1" lang="ja-JP" altLang="en-US" dirty="0"/>
              <a:t>　デジタル化は、生産性を引き上げ、今後の経済成長を主導するとともに、より便利で豊かな生活を実現する上で重要な役割を担うものである。（略）</a:t>
            </a:r>
            <a:endParaRPr kumimoji="1" lang="en-US" altLang="ja-JP" dirty="0"/>
          </a:p>
          <a:p>
            <a:pPr marL="0" indent="0">
              <a:buNone/>
            </a:pPr>
            <a:r>
              <a:rPr lang="ja-JP" altLang="en-US" dirty="0"/>
              <a:t>　</a:t>
            </a:r>
            <a:r>
              <a:rPr kumimoji="1" lang="ja-JP" altLang="en-US" dirty="0"/>
              <a:t>デジタル化、そして、</a:t>
            </a:r>
            <a:r>
              <a:rPr kumimoji="1" lang="en-US" altLang="ja-JP" dirty="0"/>
              <a:t>Society 5.0 </a:t>
            </a:r>
            <a:r>
              <a:rPr kumimoji="1" lang="ja-JP" altLang="en-US" dirty="0"/>
              <a:t>の実現は、経済社会の構造改革そのものであり、制度や政策の在り方や行政を含む組織の在り方なども併せて変革していく、言わば社会全体のＤＸの推進に一刻の猶予もない（経済財政運営と改革の基本方針</a:t>
            </a:r>
            <a:r>
              <a:rPr kumimoji="1" lang="en-US" altLang="ja-JP" dirty="0"/>
              <a:t>2020</a:t>
            </a:r>
            <a:r>
              <a:rPr kumimoji="1" lang="ja-JP" altLang="en-US" dirty="0"/>
              <a:t>より）。</a:t>
            </a:r>
          </a:p>
        </p:txBody>
      </p:sp>
      <p:sp>
        <p:nvSpPr>
          <p:cNvPr id="4" name="スライド番号プレースホルダー 3">
            <a:extLst>
              <a:ext uri="{FF2B5EF4-FFF2-40B4-BE49-F238E27FC236}">
                <a16:creationId xmlns:a16="http://schemas.microsoft.com/office/drawing/2014/main" id="{D9E0DB97-A2D9-4137-AF04-F9545CE6A283}"/>
              </a:ext>
            </a:extLst>
          </p:cNvPr>
          <p:cNvSpPr>
            <a:spLocks noGrp="1"/>
          </p:cNvSpPr>
          <p:nvPr>
            <p:ph type="sldNum" sz="quarter" idx="12"/>
          </p:nvPr>
        </p:nvSpPr>
        <p:spPr/>
        <p:txBody>
          <a:bodyPr/>
          <a:lstStyle/>
          <a:p>
            <a:fld id="{4F5B3896-3227-4AEB-A43B-156B634E40C5}" type="slidenum">
              <a:rPr kumimoji="1" lang="ja-JP" altLang="en-US" smtClean="0"/>
              <a:t>24</a:t>
            </a:fld>
            <a:endParaRPr kumimoji="1" lang="ja-JP" altLang="en-US"/>
          </a:p>
        </p:txBody>
      </p:sp>
    </p:spTree>
    <p:extLst>
      <p:ext uri="{BB962C8B-B14F-4D97-AF65-F5344CB8AC3E}">
        <p14:creationId xmlns:p14="http://schemas.microsoft.com/office/powerpoint/2010/main" val="4086663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DAC5CA-4450-4A9D-8B07-FCAB440A5B86}"/>
              </a:ext>
            </a:extLst>
          </p:cNvPr>
          <p:cNvSpPr>
            <a:spLocks noGrp="1"/>
          </p:cNvSpPr>
          <p:nvPr>
            <p:ph type="title"/>
          </p:nvPr>
        </p:nvSpPr>
        <p:spPr/>
        <p:txBody>
          <a:bodyPr>
            <a:normAutofit fontScale="90000"/>
          </a:bodyPr>
          <a:lstStyle/>
          <a:p>
            <a:br>
              <a:rPr lang="en-US" altLang="ja-JP" dirty="0"/>
            </a:br>
            <a:r>
              <a:rPr lang="ja-JP" altLang="en-US" dirty="0">
                <a:latin typeface="+mn-ea"/>
                <a:ea typeface="+mn-ea"/>
              </a:rPr>
              <a:t>政府の目指すデジタル化社会におけるマイナンバーの位置づけ</a:t>
            </a:r>
            <a:br>
              <a:rPr lang="en-US" altLang="ja-JP" dirty="0"/>
            </a:br>
            <a:endParaRPr kumimoji="1" lang="ja-JP" altLang="en-US" dirty="0"/>
          </a:p>
        </p:txBody>
      </p:sp>
      <p:sp>
        <p:nvSpPr>
          <p:cNvPr id="3" name="コンテンツ プレースホルダー 2">
            <a:extLst>
              <a:ext uri="{FF2B5EF4-FFF2-40B4-BE49-F238E27FC236}">
                <a16:creationId xmlns:a16="http://schemas.microsoft.com/office/drawing/2014/main" id="{E54001EA-E1B7-46D3-8211-8AB826C852AE}"/>
              </a:ext>
            </a:extLst>
          </p:cNvPr>
          <p:cNvSpPr>
            <a:spLocks noGrp="1"/>
          </p:cNvSpPr>
          <p:nvPr>
            <p:ph idx="1"/>
          </p:nvPr>
        </p:nvSpPr>
        <p:spPr/>
        <p:txBody>
          <a:bodyPr>
            <a:normAutofit/>
          </a:bodyPr>
          <a:lstStyle/>
          <a:p>
            <a:pPr marL="0" indent="0">
              <a:buNone/>
            </a:pPr>
            <a:endParaRPr lang="en-US" altLang="ja-JP" dirty="0"/>
          </a:p>
          <a:p>
            <a:pPr marL="0" indent="0">
              <a:buNone/>
            </a:pPr>
            <a:r>
              <a:rPr lang="ja-JP" altLang="en-US" dirty="0"/>
              <a:t>「マイナンバーシステムをはじめ行政の情報システムが国民が安心して簡単に利用する視点で十分に構築されていなかった」</a:t>
            </a:r>
            <a:endParaRPr lang="en-US" altLang="ja-JP" dirty="0"/>
          </a:p>
          <a:p>
            <a:pPr marL="0" indent="0">
              <a:buNone/>
            </a:pPr>
            <a:r>
              <a:rPr kumimoji="1" lang="ja-JP" altLang="en-US" dirty="0"/>
              <a:t>「デジタル・ガバメントの基盤となるマイナンバー制度について、行政手続をオンラインで完結させることを大原則として、国民にとって使い勝手の良いものに作り変えるため、抜本的な対策を講ずる。」（経済財政運営と改革の基本方針</a:t>
            </a:r>
            <a:r>
              <a:rPr kumimoji="1" lang="en-US" altLang="ja-JP" dirty="0"/>
              <a:t>2020</a:t>
            </a:r>
            <a:r>
              <a:rPr kumimoji="1" lang="ja-JP" altLang="en-US" dirty="0"/>
              <a:t>より）</a:t>
            </a:r>
            <a:endParaRPr kumimoji="1" lang="en-US" altLang="ja-JP" dirty="0"/>
          </a:p>
          <a:p>
            <a:pPr marL="0" indent="0">
              <a:buNone/>
            </a:pPr>
            <a:r>
              <a:rPr lang="ja-JP" altLang="en-US" dirty="0"/>
              <a:t>　→マイナンバー制度の欠点を認めた上で、抜本改善し、デジタル化構想の中心に位置づける。</a:t>
            </a:r>
            <a:endParaRPr lang="en-US" altLang="ja-JP"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1086C784-AE52-4604-87FE-F748E84DDF53}"/>
              </a:ext>
            </a:extLst>
          </p:cNvPr>
          <p:cNvSpPr>
            <a:spLocks noGrp="1"/>
          </p:cNvSpPr>
          <p:nvPr>
            <p:ph type="sldNum" sz="quarter" idx="12"/>
          </p:nvPr>
        </p:nvSpPr>
        <p:spPr/>
        <p:txBody>
          <a:bodyPr/>
          <a:lstStyle/>
          <a:p>
            <a:fld id="{4F5B3896-3227-4AEB-A43B-156B634E40C5}" type="slidenum">
              <a:rPr kumimoji="1" lang="ja-JP" altLang="en-US" smtClean="0"/>
              <a:t>25</a:t>
            </a:fld>
            <a:endParaRPr kumimoji="1" lang="ja-JP" altLang="en-US"/>
          </a:p>
        </p:txBody>
      </p:sp>
    </p:spTree>
    <p:extLst>
      <p:ext uri="{BB962C8B-B14F-4D97-AF65-F5344CB8AC3E}">
        <p14:creationId xmlns:p14="http://schemas.microsoft.com/office/powerpoint/2010/main" val="2991974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CE74BC-D32A-42BB-A984-48843EB67F35}"/>
              </a:ext>
            </a:extLst>
          </p:cNvPr>
          <p:cNvSpPr>
            <a:spLocks noGrp="1"/>
          </p:cNvSpPr>
          <p:nvPr>
            <p:ph type="title"/>
          </p:nvPr>
        </p:nvSpPr>
        <p:spPr/>
        <p:txBody>
          <a:bodyPr/>
          <a:lstStyle/>
          <a:p>
            <a:r>
              <a:rPr kumimoji="1" lang="ja-JP" altLang="en-US" dirty="0">
                <a:latin typeface="+mn-ea"/>
                <a:ea typeface="+mn-ea"/>
              </a:rPr>
              <a:t>デジタル改革関連法とは</a:t>
            </a:r>
          </a:p>
        </p:txBody>
      </p:sp>
      <p:sp>
        <p:nvSpPr>
          <p:cNvPr id="3" name="コンテンツ プレースホルダー 2">
            <a:extLst>
              <a:ext uri="{FF2B5EF4-FFF2-40B4-BE49-F238E27FC236}">
                <a16:creationId xmlns:a16="http://schemas.microsoft.com/office/drawing/2014/main" id="{F68B038A-0C40-4F4B-B2B3-94D30915933C}"/>
              </a:ext>
            </a:extLst>
          </p:cNvPr>
          <p:cNvSpPr>
            <a:spLocks noGrp="1"/>
          </p:cNvSpPr>
          <p:nvPr>
            <p:ph idx="1"/>
          </p:nvPr>
        </p:nvSpPr>
        <p:spPr/>
        <p:txBody>
          <a:bodyPr/>
          <a:lstStyle/>
          <a:p>
            <a:pPr marL="0" indent="0">
              <a:buNone/>
            </a:pPr>
            <a:r>
              <a:rPr lang="ja-JP" altLang="en-US" dirty="0"/>
              <a:t>①デジタル社会形成基本法案</a:t>
            </a:r>
            <a:endParaRPr lang="en-US" altLang="ja-JP" dirty="0"/>
          </a:p>
          <a:p>
            <a:pPr marL="0" indent="0">
              <a:buNone/>
            </a:pPr>
            <a:r>
              <a:rPr kumimoji="1" lang="ja-JP" altLang="en-US" dirty="0"/>
              <a:t>②デジタル庁設置法案</a:t>
            </a:r>
            <a:endParaRPr kumimoji="1" lang="en-US" altLang="ja-JP" dirty="0"/>
          </a:p>
          <a:p>
            <a:pPr marL="0" indent="0">
              <a:buNone/>
            </a:pPr>
            <a:r>
              <a:rPr lang="ja-JP" altLang="en-US" dirty="0"/>
              <a:t>③デジタル社会の形成を図るための関係法律の整備に関する法律案</a:t>
            </a:r>
            <a:endParaRPr lang="en-US" altLang="ja-JP" dirty="0"/>
          </a:p>
          <a:p>
            <a:pPr marL="0" indent="0">
              <a:buNone/>
            </a:pPr>
            <a:r>
              <a:rPr kumimoji="1" lang="ja-JP" altLang="en-US" dirty="0"/>
              <a:t>④公的給付の支給等の迅速かつ確実な実施のための預貯金口座の登録等に関する法律案</a:t>
            </a:r>
            <a:endParaRPr kumimoji="1" lang="en-US" altLang="ja-JP" dirty="0"/>
          </a:p>
          <a:p>
            <a:pPr marL="0" indent="0">
              <a:buNone/>
            </a:pPr>
            <a:r>
              <a:rPr kumimoji="1" lang="ja-JP" altLang="en-US" dirty="0"/>
              <a:t>⑤預貯金者の意思に基づく個人番号の利用による預貯金口座の管理等に関する法律案</a:t>
            </a:r>
            <a:endParaRPr kumimoji="1" lang="en-US" altLang="ja-JP" dirty="0"/>
          </a:p>
          <a:p>
            <a:pPr marL="0" indent="0">
              <a:buNone/>
            </a:pPr>
            <a:r>
              <a:rPr lang="ja-JP" altLang="en-US" dirty="0"/>
              <a:t>⑥地方公共団体情報システムの標準化に関する法律</a:t>
            </a:r>
            <a:endParaRPr kumimoji="1" lang="en-US" altLang="ja-JP" dirty="0"/>
          </a:p>
          <a:p>
            <a:pPr marL="0" indent="0">
              <a:buNone/>
            </a:pPr>
            <a:endParaRPr lang="en-US" altLang="ja-JP" dirty="0"/>
          </a:p>
          <a:p>
            <a:pPr marL="0" indent="0">
              <a:buNone/>
            </a:pPr>
            <a:endParaRPr lang="en-US" altLang="ja-JP" dirty="0"/>
          </a:p>
        </p:txBody>
      </p:sp>
      <p:sp>
        <p:nvSpPr>
          <p:cNvPr id="4" name="スライド番号プレースホルダー 3">
            <a:extLst>
              <a:ext uri="{FF2B5EF4-FFF2-40B4-BE49-F238E27FC236}">
                <a16:creationId xmlns:a16="http://schemas.microsoft.com/office/drawing/2014/main" id="{9FE21BE9-35BF-46A2-BEC9-0D1B9D20AF06}"/>
              </a:ext>
            </a:extLst>
          </p:cNvPr>
          <p:cNvSpPr>
            <a:spLocks noGrp="1"/>
          </p:cNvSpPr>
          <p:nvPr>
            <p:ph type="sldNum" sz="quarter" idx="12"/>
          </p:nvPr>
        </p:nvSpPr>
        <p:spPr/>
        <p:txBody>
          <a:bodyPr/>
          <a:lstStyle/>
          <a:p>
            <a:fld id="{4F5B3896-3227-4AEB-A43B-156B634E40C5}" type="slidenum">
              <a:rPr kumimoji="1" lang="ja-JP" altLang="en-US" smtClean="0"/>
              <a:t>26</a:t>
            </a:fld>
            <a:endParaRPr kumimoji="1" lang="ja-JP" altLang="en-US"/>
          </a:p>
        </p:txBody>
      </p:sp>
    </p:spTree>
    <p:extLst>
      <p:ext uri="{BB962C8B-B14F-4D97-AF65-F5344CB8AC3E}">
        <p14:creationId xmlns:p14="http://schemas.microsoft.com/office/powerpoint/2010/main" val="2746330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67F185-C196-4AB5-ACF1-D6419EEC3819}"/>
              </a:ext>
            </a:extLst>
          </p:cNvPr>
          <p:cNvSpPr>
            <a:spLocks noGrp="1"/>
          </p:cNvSpPr>
          <p:nvPr>
            <p:ph type="title"/>
          </p:nvPr>
        </p:nvSpPr>
        <p:spPr/>
        <p:txBody>
          <a:bodyPr/>
          <a:lstStyle/>
          <a:p>
            <a:r>
              <a:rPr kumimoji="1" lang="ja-JP" altLang="en-US" dirty="0">
                <a:latin typeface="+mn-ea"/>
                <a:ea typeface="+mn-ea"/>
              </a:rPr>
              <a:t>デジタル庁とは何か</a:t>
            </a:r>
          </a:p>
        </p:txBody>
      </p:sp>
      <p:pic>
        <p:nvPicPr>
          <p:cNvPr id="6" name="コンテンツ プレースホルダー 5">
            <a:extLst>
              <a:ext uri="{FF2B5EF4-FFF2-40B4-BE49-F238E27FC236}">
                <a16:creationId xmlns:a16="http://schemas.microsoft.com/office/drawing/2014/main" id="{D8E9C8FD-290F-42E5-9D00-8F9A051348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523999"/>
            <a:ext cx="10277474" cy="5016502"/>
          </a:xfrm>
        </p:spPr>
      </p:pic>
      <p:sp>
        <p:nvSpPr>
          <p:cNvPr id="4" name="スライド番号プレースホルダー 3">
            <a:extLst>
              <a:ext uri="{FF2B5EF4-FFF2-40B4-BE49-F238E27FC236}">
                <a16:creationId xmlns:a16="http://schemas.microsoft.com/office/drawing/2014/main" id="{9F81DE57-D34B-4EDF-92EA-B6FE1F9FEB76}"/>
              </a:ext>
            </a:extLst>
          </p:cNvPr>
          <p:cNvSpPr>
            <a:spLocks noGrp="1"/>
          </p:cNvSpPr>
          <p:nvPr>
            <p:ph type="sldNum" sz="quarter" idx="12"/>
          </p:nvPr>
        </p:nvSpPr>
        <p:spPr/>
        <p:txBody>
          <a:bodyPr/>
          <a:lstStyle/>
          <a:p>
            <a:fld id="{4F5B3896-3227-4AEB-A43B-156B634E40C5}" type="slidenum">
              <a:rPr kumimoji="1" lang="ja-JP" altLang="en-US" smtClean="0"/>
              <a:t>27</a:t>
            </a:fld>
            <a:endParaRPr kumimoji="1" lang="ja-JP" altLang="en-US"/>
          </a:p>
        </p:txBody>
      </p:sp>
    </p:spTree>
    <p:extLst>
      <p:ext uri="{BB962C8B-B14F-4D97-AF65-F5344CB8AC3E}">
        <p14:creationId xmlns:p14="http://schemas.microsoft.com/office/powerpoint/2010/main" val="898798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E267654-EFE5-407D-874F-141092C003E3}"/>
              </a:ext>
            </a:extLst>
          </p:cNvPr>
          <p:cNvSpPr>
            <a:spLocks noGrp="1"/>
          </p:cNvSpPr>
          <p:nvPr>
            <p:ph type="sldNum" sz="quarter" idx="12"/>
          </p:nvPr>
        </p:nvSpPr>
        <p:spPr/>
        <p:txBody>
          <a:bodyPr/>
          <a:lstStyle/>
          <a:p>
            <a:fld id="{4F5B3896-3227-4AEB-A43B-156B634E40C5}" type="slidenum">
              <a:rPr kumimoji="1" lang="ja-JP" altLang="en-US" smtClean="0"/>
              <a:t>28</a:t>
            </a:fld>
            <a:endParaRPr kumimoji="1" lang="ja-JP" altLang="en-US"/>
          </a:p>
        </p:txBody>
      </p:sp>
      <p:pic>
        <p:nvPicPr>
          <p:cNvPr id="4" name="図 3">
            <a:extLst>
              <a:ext uri="{FF2B5EF4-FFF2-40B4-BE49-F238E27FC236}">
                <a16:creationId xmlns:a16="http://schemas.microsoft.com/office/drawing/2014/main" id="{3BB6FDF5-2CC7-488D-BDE9-44ABDF2C57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628650"/>
            <a:ext cx="9286875" cy="5886450"/>
          </a:xfrm>
          <a:prstGeom prst="rect">
            <a:avLst/>
          </a:prstGeom>
        </p:spPr>
      </p:pic>
    </p:spTree>
    <p:extLst>
      <p:ext uri="{BB962C8B-B14F-4D97-AF65-F5344CB8AC3E}">
        <p14:creationId xmlns:p14="http://schemas.microsoft.com/office/powerpoint/2010/main" val="17203931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9060B22-9928-4BAA-A9CA-EC403D5CC56D}"/>
              </a:ext>
            </a:extLst>
          </p:cNvPr>
          <p:cNvSpPr>
            <a:spLocks noGrp="1"/>
          </p:cNvSpPr>
          <p:nvPr>
            <p:ph type="sldNum" sz="quarter" idx="12"/>
          </p:nvPr>
        </p:nvSpPr>
        <p:spPr/>
        <p:txBody>
          <a:bodyPr/>
          <a:lstStyle/>
          <a:p>
            <a:fld id="{4F5B3896-3227-4AEB-A43B-156B634E40C5}" type="slidenum">
              <a:rPr kumimoji="1" lang="ja-JP" altLang="en-US" smtClean="0"/>
              <a:t>29</a:t>
            </a:fld>
            <a:endParaRPr kumimoji="1" lang="ja-JP" altLang="en-US"/>
          </a:p>
        </p:txBody>
      </p:sp>
      <p:pic>
        <p:nvPicPr>
          <p:cNvPr id="4" name="図 3">
            <a:extLst>
              <a:ext uri="{FF2B5EF4-FFF2-40B4-BE49-F238E27FC236}">
                <a16:creationId xmlns:a16="http://schemas.microsoft.com/office/drawing/2014/main" id="{C8FEFEB2-D9AA-4762-9D6B-7D1EF6075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1" y="619124"/>
            <a:ext cx="9725024" cy="5737225"/>
          </a:xfrm>
          <a:prstGeom prst="rect">
            <a:avLst/>
          </a:prstGeom>
        </p:spPr>
      </p:pic>
    </p:spTree>
    <p:extLst>
      <p:ext uri="{BB962C8B-B14F-4D97-AF65-F5344CB8AC3E}">
        <p14:creationId xmlns:p14="http://schemas.microsoft.com/office/powerpoint/2010/main" val="3986743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4669E6-1F81-4082-A8FA-CB7570BA0ADB}"/>
              </a:ext>
            </a:extLst>
          </p:cNvPr>
          <p:cNvSpPr>
            <a:spLocks noGrp="1"/>
          </p:cNvSpPr>
          <p:nvPr>
            <p:ph type="title"/>
          </p:nvPr>
        </p:nvSpPr>
        <p:spPr/>
        <p:txBody>
          <a:bodyPr/>
          <a:lstStyle/>
          <a:p>
            <a:r>
              <a:rPr kumimoji="1" lang="ja-JP" altLang="en-US" b="1" dirty="0"/>
              <a:t>本日お話すること</a:t>
            </a:r>
          </a:p>
        </p:txBody>
      </p:sp>
      <p:sp>
        <p:nvSpPr>
          <p:cNvPr id="3" name="コンテンツ プレースホルダー 2">
            <a:extLst>
              <a:ext uri="{FF2B5EF4-FFF2-40B4-BE49-F238E27FC236}">
                <a16:creationId xmlns:a16="http://schemas.microsoft.com/office/drawing/2014/main" id="{5377E646-783B-4072-9131-6097B7586F4E}"/>
              </a:ext>
            </a:extLst>
          </p:cNvPr>
          <p:cNvSpPr>
            <a:spLocks noGrp="1"/>
          </p:cNvSpPr>
          <p:nvPr>
            <p:ph idx="1"/>
          </p:nvPr>
        </p:nvSpPr>
        <p:spPr/>
        <p:txBody>
          <a:bodyPr>
            <a:normAutofit/>
          </a:bodyPr>
          <a:lstStyle/>
          <a:p>
            <a:endParaRPr kumimoji="1" lang="en-US" altLang="ja-JP" dirty="0"/>
          </a:p>
          <a:p>
            <a:pPr marL="0" indent="0">
              <a:buNone/>
            </a:pPr>
            <a:r>
              <a:rPr kumimoji="1" lang="ja-JP" altLang="en-US" dirty="0"/>
              <a:t>　</a:t>
            </a:r>
            <a:r>
              <a:rPr kumimoji="1" lang="ja-JP" altLang="en-US" b="1" dirty="0"/>
              <a:t>①そもそもマイナンバー制度って？</a:t>
            </a:r>
            <a:endParaRPr kumimoji="1" lang="en-US" altLang="ja-JP" b="1" dirty="0"/>
          </a:p>
          <a:p>
            <a:pPr marL="0" indent="0">
              <a:buNone/>
            </a:pPr>
            <a:r>
              <a:rPr kumimoji="1" lang="ja-JP" altLang="en-US" b="1" dirty="0"/>
              <a:t>　　マイナンバー制度とマイナンバーカードの関係</a:t>
            </a:r>
            <a:endParaRPr kumimoji="1" lang="en-US" altLang="ja-JP" b="1" dirty="0"/>
          </a:p>
          <a:p>
            <a:pPr marL="0" indent="0">
              <a:buNone/>
            </a:pPr>
            <a:endParaRPr lang="en-US" altLang="ja-JP" b="1" dirty="0"/>
          </a:p>
          <a:p>
            <a:pPr marL="0" indent="0">
              <a:buNone/>
            </a:pPr>
            <a:r>
              <a:rPr kumimoji="1" lang="ja-JP" altLang="en-US" b="1" dirty="0"/>
              <a:t>　②マイナ保険証・マイナンバーカードの問題</a:t>
            </a:r>
            <a:endParaRPr kumimoji="1" lang="en-US" altLang="ja-JP" b="1" dirty="0"/>
          </a:p>
          <a:p>
            <a:pPr marL="0" indent="0">
              <a:buNone/>
            </a:pPr>
            <a:endParaRPr lang="en-US" altLang="ja-JP" b="1" dirty="0"/>
          </a:p>
          <a:p>
            <a:pPr marL="0" indent="0">
              <a:buNone/>
            </a:pPr>
            <a:r>
              <a:rPr kumimoji="1" lang="ja-JP" altLang="en-US" b="1" dirty="0"/>
              <a:t>　③政府が目指すデジタル化社会とは？</a:t>
            </a:r>
          </a:p>
          <a:p>
            <a:pPr marL="0" indent="0">
              <a:buNone/>
            </a:pPr>
            <a:r>
              <a:rPr kumimoji="1" lang="ja-JP" altLang="en-US" b="1" dirty="0"/>
              <a:t>　（デジタル庁の設置等）</a:t>
            </a:r>
          </a:p>
          <a:p>
            <a:pPr marL="0" indent="0">
              <a:buNone/>
            </a:pPr>
            <a:endParaRPr kumimoji="1" lang="ja-JP" altLang="en-US" b="1" dirty="0"/>
          </a:p>
        </p:txBody>
      </p:sp>
      <p:sp>
        <p:nvSpPr>
          <p:cNvPr id="4" name="スライド番号プレースホルダー 3">
            <a:extLst>
              <a:ext uri="{FF2B5EF4-FFF2-40B4-BE49-F238E27FC236}">
                <a16:creationId xmlns:a16="http://schemas.microsoft.com/office/drawing/2014/main" id="{0F533D42-05DB-410C-9FB1-06A04F719300}"/>
              </a:ext>
            </a:extLst>
          </p:cNvPr>
          <p:cNvSpPr>
            <a:spLocks noGrp="1"/>
          </p:cNvSpPr>
          <p:nvPr>
            <p:ph type="sldNum" sz="quarter" idx="12"/>
          </p:nvPr>
        </p:nvSpPr>
        <p:spPr/>
        <p:txBody>
          <a:bodyPr/>
          <a:lstStyle/>
          <a:p>
            <a:fld id="{4F5B3896-3227-4AEB-A43B-156B634E40C5}" type="slidenum">
              <a:rPr kumimoji="1" lang="ja-JP" altLang="en-US" smtClean="0"/>
              <a:t>3</a:t>
            </a:fld>
            <a:endParaRPr kumimoji="1" lang="ja-JP" altLang="en-US"/>
          </a:p>
        </p:txBody>
      </p:sp>
    </p:spTree>
    <p:extLst>
      <p:ext uri="{BB962C8B-B14F-4D97-AF65-F5344CB8AC3E}">
        <p14:creationId xmlns:p14="http://schemas.microsoft.com/office/powerpoint/2010/main" val="2538348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BBB026-1A06-4BC2-8790-3785DDE64D65}"/>
              </a:ext>
            </a:extLst>
          </p:cNvPr>
          <p:cNvSpPr>
            <a:spLocks noGrp="1"/>
          </p:cNvSpPr>
          <p:nvPr>
            <p:ph type="title"/>
          </p:nvPr>
        </p:nvSpPr>
        <p:spPr/>
        <p:txBody>
          <a:bodyPr/>
          <a:lstStyle/>
          <a:p>
            <a:r>
              <a:rPr kumimoji="1" lang="ja-JP" altLang="en-US" dirty="0"/>
              <a:t>　私たちにできること</a:t>
            </a:r>
          </a:p>
        </p:txBody>
      </p:sp>
      <p:sp>
        <p:nvSpPr>
          <p:cNvPr id="3" name="コンテンツ プレースホルダー 2">
            <a:extLst>
              <a:ext uri="{FF2B5EF4-FFF2-40B4-BE49-F238E27FC236}">
                <a16:creationId xmlns:a16="http://schemas.microsoft.com/office/drawing/2014/main" id="{44DDD3E0-4ED5-4E98-A9F5-E503443AE928}"/>
              </a:ext>
            </a:extLst>
          </p:cNvPr>
          <p:cNvSpPr>
            <a:spLocks noGrp="1"/>
          </p:cNvSpPr>
          <p:nvPr>
            <p:ph idx="1"/>
          </p:nvPr>
        </p:nvSpPr>
        <p:spPr/>
        <p:txBody>
          <a:bodyPr>
            <a:normAutofit/>
          </a:bodyPr>
          <a:lstStyle/>
          <a:p>
            <a:pPr marL="0" indent="0">
              <a:buNone/>
            </a:pPr>
            <a:endParaRPr kumimoji="1" lang="en-US" altLang="ja-JP" dirty="0"/>
          </a:p>
          <a:p>
            <a:pPr marL="0" indent="0">
              <a:buNone/>
            </a:pPr>
            <a:r>
              <a:rPr lang="ja-JP" altLang="en-US" sz="3200" dirty="0"/>
              <a:t>カードを作らない。マイナンバーを使わない。</a:t>
            </a:r>
            <a:endParaRPr lang="en-US" altLang="ja-JP" sz="3200" dirty="0"/>
          </a:p>
          <a:p>
            <a:pPr marL="0" indent="0">
              <a:buNone/>
            </a:pPr>
            <a:r>
              <a:rPr kumimoji="1" lang="ja-JP" altLang="en-US" sz="3200" dirty="0"/>
              <a:t>保険証に代わる制度は何らか作られる見込み。</a:t>
            </a:r>
            <a:endParaRPr kumimoji="1" lang="en-US" altLang="ja-JP" sz="3200" dirty="0"/>
          </a:p>
          <a:p>
            <a:pPr marL="0" indent="0">
              <a:buNone/>
            </a:pPr>
            <a:endParaRPr kumimoji="1" lang="en-US" altLang="ja-JP" sz="3200" dirty="0"/>
          </a:p>
          <a:p>
            <a:pPr marL="0" indent="0">
              <a:buNone/>
            </a:pPr>
            <a:r>
              <a:rPr lang="ja-JP" altLang="en-US" sz="3200" dirty="0"/>
              <a:t>確定申告や、各種社会保障手続にもマイナンバーの提出は不要。</a:t>
            </a:r>
            <a:r>
              <a:rPr kumimoji="1" lang="en-US" altLang="ja-JP" sz="2400" dirty="0"/>
              <a:t>※</a:t>
            </a:r>
            <a:r>
              <a:rPr kumimoji="1" lang="ja-JP" altLang="en-US" sz="2400" dirty="0"/>
              <a:t>一部金融手続を除く</a:t>
            </a:r>
            <a:endParaRPr kumimoji="1" lang="en-US" altLang="ja-JP" sz="2400" dirty="0"/>
          </a:p>
          <a:p>
            <a:pPr marL="0" indent="0">
              <a:buNone/>
            </a:pPr>
            <a:r>
              <a:rPr lang="ja-JP" altLang="en-US" sz="3200" dirty="0"/>
              <a:t>どうしても必要なときはマイナンバー付きの住民票で</a:t>
            </a:r>
            <a:r>
              <a:rPr lang="en-US" altLang="ja-JP" sz="3200" dirty="0"/>
              <a:t>OK</a:t>
            </a:r>
            <a:endParaRPr kumimoji="1" lang="en-US" altLang="ja-JP" sz="2400" dirty="0"/>
          </a:p>
          <a:p>
            <a:pPr marL="0" indent="0">
              <a:buNone/>
            </a:pPr>
            <a:r>
              <a:rPr lang="ja-JP" altLang="en-US" sz="2400" dirty="0"/>
              <a:t>　　</a:t>
            </a:r>
            <a:endParaRPr kumimoji="1" lang="en-US" altLang="ja-JP" sz="2400" dirty="0"/>
          </a:p>
        </p:txBody>
      </p:sp>
      <p:sp>
        <p:nvSpPr>
          <p:cNvPr id="4" name="スライド番号プレースホルダー 3">
            <a:extLst>
              <a:ext uri="{FF2B5EF4-FFF2-40B4-BE49-F238E27FC236}">
                <a16:creationId xmlns:a16="http://schemas.microsoft.com/office/drawing/2014/main" id="{B4616DBF-6BBC-4BAB-A6FA-EC163586A2D3}"/>
              </a:ext>
            </a:extLst>
          </p:cNvPr>
          <p:cNvSpPr>
            <a:spLocks noGrp="1"/>
          </p:cNvSpPr>
          <p:nvPr>
            <p:ph type="sldNum" sz="quarter" idx="12"/>
          </p:nvPr>
        </p:nvSpPr>
        <p:spPr/>
        <p:txBody>
          <a:bodyPr/>
          <a:lstStyle/>
          <a:p>
            <a:fld id="{4F5B3896-3227-4AEB-A43B-156B634E40C5}" type="slidenum">
              <a:rPr kumimoji="1" lang="ja-JP" altLang="en-US" smtClean="0"/>
              <a:t>30</a:t>
            </a:fld>
            <a:endParaRPr kumimoji="1" lang="ja-JP" altLang="en-US"/>
          </a:p>
        </p:txBody>
      </p:sp>
    </p:spTree>
    <p:extLst>
      <p:ext uri="{BB962C8B-B14F-4D97-AF65-F5344CB8AC3E}">
        <p14:creationId xmlns:p14="http://schemas.microsoft.com/office/powerpoint/2010/main" val="3009694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DC3EA7-E9F9-40B1-B57A-6ABD115E3865}"/>
              </a:ext>
            </a:extLst>
          </p:cNvPr>
          <p:cNvSpPr>
            <a:spLocks noGrp="1"/>
          </p:cNvSpPr>
          <p:nvPr>
            <p:ph type="title"/>
          </p:nvPr>
        </p:nvSpPr>
        <p:spPr/>
        <p:txBody>
          <a:bodyPr>
            <a:normAutofit fontScale="90000"/>
          </a:bodyPr>
          <a:lstStyle/>
          <a:p>
            <a:br>
              <a:rPr lang="en-US" altLang="ja-JP" sz="2700" b="1" dirty="0"/>
            </a:br>
            <a:br>
              <a:rPr lang="en-US" altLang="ja-JP" sz="2700" b="1" dirty="0"/>
            </a:br>
            <a:r>
              <a:rPr lang="ja-JP" altLang="en-US" sz="3600" b="1" dirty="0"/>
              <a:t>マイナンバー</a:t>
            </a:r>
            <a:r>
              <a:rPr kumimoji="1" lang="ja-JP" altLang="en-US" sz="4000" b="1" dirty="0"/>
              <a:t>制度施行から７年これまでの振り返り</a:t>
            </a:r>
            <a:br>
              <a:rPr kumimoji="1" lang="ja-JP" altLang="en-US" dirty="0"/>
            </a:br>
            <a:endParaRPr kumimoji="1" lang="ja-JP" altLang="en-US" dirty="0"/>
          </a:p>
        </p:txBody>
      </p:sp>
      <p:sp>
        <p:nvSpPr>
          <p:cNvPr id="3" name="コンテンツ プレースホルダー 2">
            <a:extLst>
              <a:ext uri="{FF2B5EF4-FFF2-40B4-BE49-F238E27FC236}">
                <a16:creationId xmlns:a16="http://schemas.microsoft.com/office/drawing/2014/main" id="{051D7659-38BE-43E2-8345-BF2C95370FA6}"/>
              </a:ext>
            </a:extLst>
          </p:cNvPr>
          <p:cNvSpPr>
            <a:spLocks noGrp="1"/>
          </p:cNvSpPr>
          <p:nvPr>
            <p:ph idx="1"/>
          </p:nvPr>
        </p:nvSpPr>
        <p:spPr/>
        <p:txBody>
          <a:bodyPr>
            <a:normAutofit lnSpcReduction="10000"/>
          </a:bodyPr>
          <a:lstStyle/>
          <a:p>
            <a:pPr marL="0" indent="0">
              <a:buNone/>
            </a:pPr>
            <a:r>
              <a:rPr kumimoji="1" lang="ja-JP" altLang="en-US" dirty="0"/>
              <a:t>２０１３年５月　　番号法成立</a:t>
            </a:r>
            <a:endParaRPr kumimoji="1" lang="en-US" altLang="ja-JP" dirty="0"/>
          </a:p>
          <a:p>
            <a:pPr marL="0" indent="0">
              <a:buNone/>
            </a:pPr>
            <a:r>
              <a:rPr kumimoji="1" lang="ja-JP" altLang="en-US" dirty="0"/>
              <a:t>２０１５年１０月　通知カード配布</a:t>
            </a:r>
          </a:p>
          <a:p>
            <a:pPr marL="0" indent="0">
              <a:buNone/>
            </a:pPr>
            <a:r>
              <a:rPr kumimoji="1" lang="ja-JP" altLang="en-US" dirty="0"/>
              <a:t>２０１６年１月　　マイナンバー制度施行開始</a:t>
            </a:r>
            <a:endParaRPr lang="en-US" altLang="ja-JP" dirty="0"/>
          </a:p>
          <a:p>
            <a:pPr marL="0" indent="0">
              <a:buNone/>
            </a:pPr>
            <a:r>
              <a:rPr kumimoji="1" lang="ja-JP" altLang="en-US" dirty="0"/>
              <a:t>　　　　　　　　　個人番号カード配布開始</a:t>
            </a:r>
          </a:p>
          <a:p>
            <a:pPr marL="0" indent="0">
              <a:buNone/>
            </a:pPr>
            <a:r>
              <a:rPr kumimoji="1" lang="ja-JP" altLang="en-US" dirty="0"/>
              <a:t>２０１７年１１月　情報提供ネットワークシステム、</a:t>
            </a:r>
            <a:endParaRPr kumimoji="1" lang="en-US" altLang="ja-JP" dirty="0"/>
          </a:p>
          <a:p>
            <a:pPr marL="0" indent="0">
              <a:buNone/>
            </a:pPr>
            <a:r>
              <a:rPr lang="ja-JP" altLang="en-US" dirty="0"/>
              <a:t>　　　　　　　　　</a:t>
            </a:r>
            <a:r>
              <a:rPr kumimoji="1" lang="ja-JP" altLang="en-US" dirty="0"/>
              <a:t>マイナポータル運用開始</a:t>
            </a:r>
          </a:p>
          <a:p>
            <a:pPr marL="0" indent="0">
              <a:buNone/>
            </a:pPr>
            <a:r>
              <a:rPr kumimoji="1" lang="ja-JP" altLang="en-US" dirty="0"/>
              <a:t>２０１８年１月　　銀行口座への付番開始（ただし任意）</a:t>
            </a:r>
            <a:endParaRPr kumimoji="1" lang="en-US" altLang="ja-JP" dirty="0"/>
          </a:p>
          <a:p>
            <a:pPr marL="0" indent="0">
              <a:buNone/>
            </a:pPr>
            <a:r>
              <a:rPr lang="ja-JP" altLang="en-US" dirty="0"/>
              <a:t>２０１９年５月　　番号利用拡大の法改正（健康保険、戸籍等）</a:t>
            </a:r>
            <a:endParaRPr lang="en-US" altLang="ja-JP" dirty="0"/>
          </a:p>
          <a:p>
            <a:pPr marL="0" indent="0">
              <a:buNone/>
            </a:pPr>
            <a:r>
              <a:rPr kumimoji="1" lang="ja-JP" altLang="en-US" dirty="0"/>
              <a:t>２０２１年５月　　デジタル改革関連法成立</a:t>
            </a:r>
            <a:endParaRPr kumimoji="1" lang="en-US" altLang="ja-JP" dirty="0"/>
          </a:p>
          <a:p>
            <a:pPr marL="0" indent="0">
              <a:buNone/>
            </a:pPr>
            <a:endParaRPr kumimoji="1" lang="en-US" altLang="ja-JP" dirty="0"/>
          </a:p>
          <a:p>
            <a:pPr marL="0" indent="0">
              <a:buNone/>
            </a:pPr>
            <a:endParaRPr lang="en-US" altLang="ja-JP" dirty="0"/>
          </a:p>
          <a:p>
            <a:pPr marL="0" indent="0">
              <a:buNone/>
            </a:pPr>
            <a:endParaRPr kumimoji="1" lang="ja-JP" altLang="en-US"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245D12B2-3886-446A-96AF-C92CDEC45CA3}"/>
              </a:ext>
            </a:extLst>
          </p:cNvPr>
          <p:cNvSpPr>
            <a:spLocks noGrp="1"/>
          </p:cNvSpPr>
          <p:nvPr>
            <p:ph type="sldNum" sz="quarter" idx="12"/>
          </p:nvPr>
        </p:nvSpPr>
        <p:spPr/>
        <p:txBody>
          <a:bodyPr/>
          <a:lstStyle/>
          <a:p>
            <a:fld id="{4F5B3896-3227-4AEB-A43B-156B634E40C5}" type="slidenum">
              <a:rPr kumimoji="1" lang="ja-JP" altLang="en-US" smtClean="0"/>
              <a:t>4</a:t>
            </a:fld>
            <a:endParaRPr kumimoji="1" lang="ja-JP" altLang="en-US"/>
          </a:p>
        </p:txBody>
      </p:sp>
    </p:spTree>
    <p:extLst>
      <p:ext uri="{BB962C8B-B14F-4D97-AF65-F5344CB8AC3E}">
        <p14:creationId xmlns:p14="http://schemas.microsoft.com/office/powerpoint/2010/main" val="3957628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E95BCBB-24D2-4E5D-B172-74BA5FBAB105}"/>
              </a:ext>
            </a:extLst>
          </p:cNvPr>
          <p:cNvSpPr>
            <a:spLocks noGrp="1"/>
          </p:cNvSpPr>
          <p:nvPr>
            <p:ph type="sldNum" sz="quarter" idx="12"/>
          </p:nvPr>
        </p:nvSpPr>
        <p:spPr/>
        <p:txBody>
          <a:bodyPr/>
          <a:lstStyle/>
          <a:p>
            <a:fld id="{4F5B3896-3227-4AEB-A43B-156B634E40C5}" type="slidenum">
              <a:rPr kumimoji="1" lang="ja-JP" altLang="en-US" smtClean="0"/>
              <a:t>5</a:t>
            </a:fld>
            <a:endParaRPr kumimoji="1" lang="ja-JP" altLang="en-US"/>
          </a:p>
        </p:txBody>
      </p:sp>
      <p:pic>
        <p:nvPicPr>
          <p:cNvPr id="6" name="図 5">
            <a:extLst>
              <a:ext uri="{FF2B5EF4-FFF2-40B4-BE49-F238E27FC236}">
                <a16:creationId xmlns:a16="http://schemas.microsoft.com/office/drawing/2014/main" id="{DAF48BEC-C0DE-4D61-84E6-E74C25586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925" y="571500"/>
            <a:ext cx="9115425" cy="5784850"/>
          </a:xfrm>
          <a:prstGeom prst="rect">
            <a:avLst/>
          </a:prstGeom>
        </p:spPr>
      </p:pic>
    </p:spTree>
    <p:extLst>
      <p:ext uri="{BB962C8B-B14F-4D97-AF65-F5344CB8AC3E}">
        <p14:creationId xmlns:p14="http://schemas.microsoft.com/office/powerpoint/2010/main" val="330424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CEE0260E-AC3F-4859-BDC5-F81398F920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6785" y="581025"/>
            <a:ext cx="8791912" cy="6110365"/>
          </a:xfrm>
        </p:spPr>
      </p:pic>
      <p:sp>
        <p:nvSpPr>
          <p:cNvPr id="8" name="スライド番号プレースホルダー 7">
            <a:extLst>
              <a:ext uri="{FF2B5EF4-FFF2-40B4-BE49-F238E27FC236}">
                <a16:creationId xmlns:a16="http://schemas.microsoft.com/office/drawing/2014/main" id="{FF20EB8A-FF50-4F52-BEBB-DE05F82BFC68}"/>
              </a:ext>
            </a:extLst>
          </p:cNvPr>
          <p:cNvSpPr>
            <a:spLocks noGrp="1"/>
          </p:cNvSpPr>
          <p:nvPr>
            <p:ph type="sldNum" sz="quarter" idx="12"/>
          </p:nvPr>
        </p:nvSpPr>
        <p:spPr/>
        <p:txBody>
          <a:bodyPr/>
          <a:lstStyle/>
          <a:p>
            <a:fld id="{4F5B3896-3227-4AEB-A43B-156B634E40C5}" type="slidenum">
              <a:rPr kumimoji="1" lang="ja-JP" altLang="en-US" smtClean="0"/>
              <a:t>6</a:t>
            </a:fld>
            <a:endParaRPr kumimoji="1" lang="ja-JP" altLang="en-US"/>
          </a:p>
        </p:txBody>
      </p:sp>
    </p:spTree>
    <p:extLst>
      <p:ext uri="{BB962C8B-B14F-4D97-AF65-F5344CB8AC3E}">
        <p14:creationId xmlns:p14="http://schemas.microsoft.com/office/powerpoint/2010/main" val="408969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C7EA3EF-49C9-4830-81F2-80EA3129E9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040" y="704791"/>
            <a:ext cx="9036210" cy="5715118"/>
          </a:xfrm>
          <a:prstGeom prst="rect">
            <a:avLst/>
          </a:prstGeom>
        </p:spPr>
      </p:pic>
      <p:sp>
        <p:nvSpPr>
          <p:cNvPr id="6" name="スライド番号プレースホルダー 5">
            <a:extLst>
              <a:ext uri="{FF2B5EF4-FFF2-40B4-BE49-F238E27FC236}">
                <a16:creationId xmlns:a16="http://schemas.microsoft.com/office/drawing/2014/main" id="{781C00C5-4462-4C49-A19F-7E72643DF3CB}"/>
              </a:ext>
            </a:extLst>
          </p:cNvPr>
          <p:cNvSpPr>
            <a:spLocks noGrp="1"/>
          </p:cNvSpPr>
          <p:nvPr>
            <p:ph type="sldNum" sz="quarter" idx="12"/>
          </p:nvPr>
        </p:nvSpPr>
        <p:spPr/>
        <p:txBody>
          <a:bodyPr/>
          <a:lstStyle/>
          <a:p>
            <a:fld id="{4F5B3896-3227-4AEB-A43B-156B634E40C5}" type="slidenum">
              <a:rPr kumimoji="1" lang="ja-JP" altLang="en-US" smtClean="0"/>
              <a:t>7</a:t>
            </a:fld>
            <a:endParaRPr kumimoji="1" lang="ja-JP" altLang="en-US"/>
          </a:p>
        </p:txBody>
      </p:sp>
    </p:spTree>
    <p:extLst>
      <p:ext uri="{BB962C8B-B14F-4D97-AF65-F5344CB8AC3E}">
        <p14:creationId xmlns:p14="http://schemas.microsoft.com/office/powerpoint/2010/main" val="1474754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301ABD1-25CC-430B-9ED2-36C9B9A53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466725"/>
            <a:ext cx="9582149" cy="6191250"/>
          </a:xfrm>
          <a:prstGeom prst="rect">
            <a:avLst/>
          </a:prstGeom>
        </p:spPr>
      </p:pic>
      <p:sp>
        <p:nvSpPr>
          <p:cNvPr id="6" name="スライド番号プレースホルダー 5">
            <a:extLst>
              <a:ext uri="{FF2B5EF4-FFF2-40B4-BE49-F238E27FC236}">
                <a16:creationId xmlns:a16="http://schemas.microsoft.com/office/drawing/2014/main" id="{232C05CC-572C-467E-8AB7-2413BB094BD6}"/>
              </a:ext>
            </a:extLst>
          </p:cNvPr>
          <p:cNvSpPr>
            <a:spLocks noGrp="1"/>
          </p:cNvSpPr>
          <p:nvPr>
            <p:ph type="sldNum" sz="quarter" idx="12"/>
          </p:nvPr>
        </p:nvSpPr>
        <p:spPr/>
        <p:txBody>
          <a:bodyPr/>
          <a:lstStyle/>
          <a:p>
            <a:fld id="{4F5B3896-3227-4AEB-A43B-156B634E40C5}" type="slidenum">
              <a:rPr kumimoji="1" lang="ja-JP" altLang="en-US" smtClean="0"/>
              <a:t>8</a:t>
            </a:fld>
            <a:endParaRPr kumimoji="1" lang="ja-JP" altLang="en-US"/>
          </a:p>
        </p:txBody>
      </p:sp>
    </p:spTree>
    <p:extLst>
      <p:ext uri="{BB962C8B-B14F-4D97-AF65-F5344CB8AC3E}">
        <p14:creationId xmlns:p14="http://schemas.microsoft.com/office/powerpoint/2010/main" val="976980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0CAE81A-0438-23E4-54BA-1992E2AC72AC}"/>
              </a:ext>
            </a:extLst>
          </p:cNvPr>
          <p:cNvSpPr>
            <a:spLocks noGrp="1"/>
          </p:cNvSpPr>
          <p:nvPr>
            <p:ph type="title"/>
          </p:nvPr>
        </p:nvSpPr>
        <p:spPr/>
        <p:txBody>
          <a:bodyPr/>
          <a:lstStyle/>
          <a:p>
            <a:r>
              <a:rPr lang="ja-JP" altLang="en-US" b="1" dirty="0"/>
              <a:t>マイナンバーとマイナンバーカード</a:t>
            </a:r>
            <a:endParaRPr kumimoji="1" lang="ja-JP" altLang="en-US" b="1" dirty="0"/>
          </a:p>
        </p:txBody>
      </p:sp>
      <p:sp>
        <p:nvSpPr>
          <p:cNvPr id="3" name="コンテンツ プレースホルダー 2">
            <a:extLst>
              <a:ext uri="{FF2B5EF4-FFF2-40B4-BE49-F238E27FC236}">
                <a16:creationId xmlns:a16="http://schemas.microsoft.com/office/drawing/2014/main" id="{73972EEE-C5B3-1D55-5F79-3387E0074F77}"/>
              </a:ext>
            </a:extLst>
          </p:cNvPr>
          <p:cNvSpPr>
            <a:spLocks noGrp="1"/>
          </p:cNvSpPr>
          <p:nvPr>
            <p:ph idx="1"/>
          </p:nvPr>
        </p:nvSpPr>
        <p:spPr/>
        <p:txBody>
          <a:bodyPr>
            <a:normAutofit lnSpcReduction="10000"/>
          </a:bodyPr>
          <a:lstStyle/>
          <a:p>
            <a:pPr marL="0" indent="0">
              <a:buNone/>
            </a:pPr>
            <a:endParaRPr kumimoji="1" lang="en-US" altLang="ja-JP" dirty="0"/>
          </a:p>
          <a:p>
            <a:pPr marL="0" indent="0">
              <a:buNone/>
            </a:pPr>
            <a:r>
              <a:rPr lang="ja-JP" altLang="en-US" dirty="0"/>
              <a:t>・マイナンバーは、情報連携のための共通番号。カードの取得の有無に関わらず、全国民に番号を付番（資料１）。</a:t>
            </a:r>
            <a:endParaRPr lang="en-US" altLang="ja-JP" dirty="0"/>
          </a:p>
          <a:p>
            <a:pPr marL="0" indent="0">
              <a:buNone/>
            </a:pPr>
            <a:endParaRPr kumimoji="1" lang="en-US" altLang="ja-JP" dirty="0"/>
          </a:p>
          <a:p>
            <a:pPr marL="0" indent="0">
              <a:buNone/>
            </a:pPr>
            <a:endParaRPr lang="en-US" altLang="ja-JP" dirty="0"/>
          </a:p>
          <a:p>
            <a:pPr marL="0" indent="0">
              <a:buNone/>
            </a:pPr>
            <a:r>
              <a:rPr lang="ja-JP" altLang="en-US" dirty="0"/>
              <a:t>・マイナンバーカードは、個人認証のためのカード。取得は任意。カードに格納されているＩＣチップに様々な機能を持たせることが可能（資料２）。</a:t>
            </a:r>
            <a:endParaRPr lang="en-US" altLang="ja-JP" dirty="0"/>
          </a:p>
          <a:p>
            <a:pPr marL="0" indent="0">
              <a:buNone/>
            </a:pPr>
            <a:r>
              <a:rPr kumimoji="1" lang="ja-JP" altLang="en-US" dirty="0"/>
              <a:t>　</a:t>
            </a:r>
            <a:endParaRPr lang="en-US" altLang="ja-JP" dirty="0"/>
          </a:p>
          <a:p>
            <a:pPr marL="0" indent="0">
              <a:buNone/>
            </a:pPr>
            <a:r>
              <a:rPr kumimoji="1" lang="ja-JP" altLang="en-US" dirty="0"/>
              <a:t>　</a:t>
            </a:r>
            <a:endParaRPr kumimoji="1" lang="en-US" altLang="ja-JP" dirty="0"/>
          </a:p>
        </p:txBody>
      </p:sp>
      <p:sp>
        <p:nvSpPr>
          <p:cNvPr id="4" name="スライド番号プレースホルダー 3">
            <a:extLst>
              <a:ext uri="{FF2B5EF4-FFF2-40B4-BE49-F238E27FC236}">
                <a16:creationId xmlns:a16="http://schemas.microsoft.com/office/drawing/2014/main" id="{3B205EBF-7A59-8650-346C-6917D39ADACC}"/>
              </a:ext>
            </a:extLst>
          </p:cNvPr>
          <p:cNvSpPr>
            <a:spLocks noGrp="1"/>
          </p:cNvSpPr>
          <p:nvPr>
            <p:ph type="sldNum" sz="quarter" idx="12"/>
          </p:nvPr>
        </p:nvSpPr>
        <p:spPr/>
        <p:txBody>
          <a:bodyPr/>
          <a:lstStyle/>
          <a:p>
            <a:fld id="{4F5B3896-3227-4AEB-A43B-156B634E40C5}" type="slidenum">
              <a:rPr kumimoji="1" lang="ja-JP" altLang="en-US" smtClean="0"/>
              <a:t>9</a:t>
            </a:fld>
            <a:endParaRPr kumimoji="1" lang="ja-JP" altLang="en-US"/>
          </a:p>
        </p:txBody>
      </p:sp>
    </p:spTree>
    <p:extLst>
      <p:ext uri="{BB962C8B-B14F-4D97-AF65-F5344CB8AC3E}">
        <p14:creationId xmlns:p14="http://schemas.microsoft.com/office/powerpoint/2010/main" val="345030060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3801</TotalTime>
  <Words>1871</Words>
  <Application>Microsoft Office PowerPoint</Application>
  <PresentationFormat>ワイド画面</PresentationFormat>
  <Paragraphs>184</Paragraphs>
  <Slides>30</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30</vt:i4>
      </vt:variant>
    </vt:vector>
  </HeadingPairs>
  <TitlesOfParts>
    <vt:vector size="35" baseType="lpstr">
      <vt:lpstr>ＭＳ 明朝</vt:lpstr>
      <vt:lpstr>游ゴシック</vt:lpstr>
      <vt:lpstr>游ゴシック Light</vt:lpstr>
      <vt:lpstr>Arial</vt:lpstr>
      <vt:lpstr>Office テーマ</vt:lpstr>
      <vt:lpstr>             </vt:lpstr>
      <vt:lpstr>自己紹介</vt:lpstr>
      <vt:lpstr>本日お話すること</vt:lpstr>
      <vt:lpstr>  マイナンバー制度施行から７年これまでの振り返り </vt:lpstr>
      <vt:lpstr>PowerPoint プレゼンテーション</vt:lpstr>
      <vt:lpstr>PowerPoint プレゼンテーション</vt:lpstr>
      <vt:lpstr>PowerPoint プレゼンテーション</vt:lpstr>
      <vt:lpstr>PowerPoint プレゼンテーション</vt:lpstr>
      <vt:lpstr>マイナンバーとマイナンバーカード</vt:lpstr>
      <vt:lpstr>PowerPoint プレゼンテーション</vt:lpstr>
      <vt:lpstr>デジタル社会の実現に向けた重点計画</vt:lpstr>
      <vt:lpstr>マイナ保険証への一本化について</vt:lpstr>
      <vt:lpstr>2022年10月13日の河野大臣の記者会見</vt:lpstr>
      <vt:lpstr>医療機関にオンライン資格確認システムの義務化</vt:lpstr>
      <vt:lpstr>医療機関にオンライン資格確認システムの義務化</vt:lpstr>
      <vt:lpstr>マイナ保険証への一本化の問題点</vt:lpstr>
      <vt:lpstr>マイナ保険証への一本化の問題点</vt:lpstr>
      <vt:lpstr> 「経済財政運営と改革の基本方針 2022」 </vt:lpstr>
      <vt:lpstr>全国医療情報プラットフォームとは</vt:lpstr>
      <vt:lpstr>カードの普及によるマイナポータル不正利用の危険</vt:lpstr>
      <vt:lpstr>PowerPoint プレゼンテーション</vt:lpstr>
      <vt:lpstr>個人番号カードの問題点</vt:lpstr>
      <vt:lpstr>個人番号カードの問題点</vt:lpstr>
      <vt:lpstr>政府の目指すデジタル化社会とは</vt:lpstr>
      <vt:lpstr> 政府の目指すデジタル化社会におけるマイナンバーの位置づけ </vt:lpstr>
      <vt:lpstr>デジタル改革関連法とは</vt:lpstr>
      <vt:lpstr>デジタル庁とは何か</vt:lpstr>
      <vt:lpstr>PowerPoint プレゼンテーション</vt:lpstr>
      <vt:lpstr>PowerPoint プレゼンテーション</vt:lpstr>
      <vt:lpstr>　私たちにできること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デジタル庁の設置と マイナンバー</dc:title>
  <dc:creator>segawa hiroki</dc:creator>
  <cp:lastModifiedBy>segawa hiroki</cp:lastModifiedBy>
  <cp:revision>104</cp:revision>
  <cp:lastPrinted>2022-12-06T05:21:30Z</cp:lastPrinted>
  <dcterms:created xsi:type="dcterms:W3CDTF">2021-02-24T09:58:10Z</dcterms:created>
  <dcterms:modified xsi:type="dcterms:W3CDTF">2022-12-06T06:00:10Z</dcterms:modified>
</cp:coreProperties>
</file>